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724" autoAdjust="0"/>
  </p:normalViewPr>
  <p:slideViewPr>
    <p:cSldViewPr snapToGrid="0">
      <p:cViewPr varScale="1">
        <p:scale>
          <a:sx n="109" d="100"/>
          <a:sy n="109" d="100"/>
        </p:scale>
        <p:origin x="-58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83EA-2FCB-409A-BEB3-A1F26372C939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6A56-991A-4E97-86BE-0A1547A8768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9849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83EA-2FCB-409A-BEB3-A1F26372C939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6A56-991A-4E97-86BE-0A1547A87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125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83EA-2FCB-409A-BEB3-A1F26372C939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6A56-991A-4E97-86BE-0A1547A87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9977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83EA-2FCB-409A-BEB3-A1F26372C939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6A56-991A-4E97-86BE-0A1547A87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23425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83EA-2FCB-409A-BEB3-A1F26372C939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6A56-991A-4E97-86BE-0A1547A87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3836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83EA-2FCB-409A-BEB3-A1F26372C939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6A56-991A-4E97-86BE-0A1547A87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86982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83EA-2FCB-409A-BEB3-A1F26372C939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6A56-991A-4E97-86BE-0A1547A87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4087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83EA-2FCB-409A-BEB3-A1F26372C939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6A56-991A-4E97-86BE-0A1547A87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498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83EA-2FCB-409A-BEB3-A1F26372C939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6A56-991A-4E97-86BE-0A1547A87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432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83EA-2FCB-409A-BEB3-A1F26372C939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6A56-991A-4E97-86BE-0A1547A87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123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83EA-2FCB-409A-BEB3-A1F26372C939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6A56-991A-4E97-86BE-0A1547A87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987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83EA-2FCB-409A-BEB3-A1F26372C939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6A56-991A-4E97-86BE-0A1547A87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454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83EA-2FCB-409A-BEB3-A1F26372C939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6A56-991A-4E97-86BE-0A1547A87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810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83EA-2FCB-409A-BEB3-A1F26372C939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6A56-991A-4E97-86BE-0A1547A87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1925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83EA-2FCB-409A-BEB3-A1F26372C939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6A56-991A-4E97-86BE-0A1547A87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972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83EA-2FCB-409A-BEB3-A1F26372C939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6A56-991A-4E97-86BE-0A1547A87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54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83EA-2FCB-409A-BEB3-A1F26372C939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6A56-991A-4E97-86BE-0A1547A87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893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58683EA-2FCB-409A-BEB3-A1F26372C939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01D6A56-991A-4E97-86BE-0A1547A87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6266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3FB8FB-F51A-5D0E-BD11-A5AC32A79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190123"/>
            <a:ext cx="11375004" cy="3974471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МУНИЦИПАЛЬНОЕ БЮДЖЕТНОЕ ОБРАЗОВАТЕЛЬНОЕ УЧРЕЖДЕНИЕ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«ЦЕНТР ДЕТСКОГО ТВОРЧЕСТВА «СОЗВЕЗДИЕ» ОКТЯБРЬСКОГО РАЙОНА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ГОРОДСКОГО ОКРУГА  ГОРОД УФА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РЕСПУБЛИКИ БАШКОРТОСТАН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Times New Roman" panose="02020603050405020304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Times New Roman" panose="02020603050405020304" pitchFamily="18" charset="0"/>
              </a:rPr>
            </a:br>
            <a:r>
              <a:rPr lang="ru-RU" sz="3200" b="1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«Реализация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связей биологии и изобразительного искусства при анализе и создании натюрмортов на занятиях дополнительного образования»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CE32479-431B-4463-524E-379028C05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6276" y="3570336"/>
            <a:ext cx="6134398" cy="773400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Хамматова А.М., педагог ДО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E6FA634-A55B-4491-FEDE-E88DC6AC95B5}"/>
              </a:ext>
            </a:extLst>
          </p:cNvPr>
          <p:cNvSpPr txBox="1"/>
          <p:nvPr/>
        </p:nvSpPr>
        <p:spPr>
          <a:xfrm>
            <a:off x="3244158" y="5857592"/>
            <a:ext cx="570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Уфа - 2026</a:t>
            </a:r>
          </a:p>
        </p:txBody>
      </p:sp>
    </p:spTree>
    <p:extLst>
      <p:ext uri="{BB962C8B-B14F-4D97-AF65-F5344CB8AC3E}">
        <p14:creationId xmlns:p14="http://schemas.microsoft.com/office/powerpoint/2010/main" xmlns="" val="166105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ACBC6B-7C75-6390-4770-D4564EE7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375" y="16414"/>
            <a:ext cx="8150303" cy="1107709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Натюрморт «С натуры»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2C3F788-5425-DDA1-3962-2F57D519B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832829" y="1857946"/>
            <a:ext cx="4155981" cy="234043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C06B5A-E6A2-819F-22EA-AFB972FE6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52" r="9072"/>
          <a:stretch>
            <a:fillRect/>
          </a:stretch>
        </p:blipFill>
        <p:spPr>
          <a:xfrm rot="5400000">
            <a:off x="1901761" y="2450595"/>
            <a:ext cx="4372824" cy="31102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AA87233-A11B-E74C-8F4C-E7703A97E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9217" y="1134715"/>
            <a:ext cx="3335835" cy="45991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0B50522-3958-8B90-1EEB-16631B910D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27" r="7421"/>
          <a:stretch>
            <a:fillRect/>
          </a:stretch>
        </p:blipFill>
        <p:spPr>
          <a:xfrm rot="5400000">
            <a:off x="8187780" y="2383572"/>
            <a:ext cx="4778834" cy="324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16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E0CE8B-1D37-A184-4260-8C18A7355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918" y="386111"/>
            <a:ext cx="10205441" cy="8632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Натюрморт с природными материалами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4B70D35-0827-43EB-531E-7F900F3A9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914176" y="2157048"/>
            <a:ext cx="4827403" cy="271854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7EAFB5E-FD64-840B-1496-047B7EF2A7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322702" y="3227774"/>
            <a:ext cx="4663943" cy="26264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8E5EA18-2E2C-A9E6-5AF1-4E18636977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169652" y="2376236"/>
            <a:ext cx="4827404" cy="27185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85FED16-4240-344E-02D8-EAD6267D34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108275" y="2547572"/>
            <a:ext cx="4791572" cy="269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31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D48DCC-6C0A-C7AC-5B21-43595923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607" y="397267"/>
            <a:ext cx="9031447" cy="72746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Натюрморт  с холодными цветами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6CCAA12-B80B-5A3B-51CD-A15360B2C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0651" y="1563988"/>
            <a:ext cx="6537632" cy="4697570"/>
          </a:xfrm>
        </p:spPr>
      </p:pic>
    </p:spTree>
    <p:extLst>
      <p:ext uri="{BB962C8B-B14F-4D97-AF65-F5344CB8AC3E}">
        <p14:creationId xmlns:p14="http://schemas.microsoft.com/office/powerpoint/2010/main" xmlns="" val="30050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6391B4-B1FC-5147-3804-6220D671F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462" y="100257"/>
            <a:ext cx="8286105" cy="85421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AD9B83-1317-4DD6-C8BB-F3B01A907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951" y="1122630"/>
            <a:ext cx="9463056" cy="4771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Интеграция биологии и живописи обогащает содержание программ дополнительного образования.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Натюрморт становится не целью, а средством познания, развивающим и левое, и правое полушарие мозга</a:t>
            </a:r>
            <a:r>
              <a:rPr lang="ru-RU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Этот метод формирует у детей не разрозненные знания, а целостную, эмоционально окрашенную картину мира.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9910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3FB8FB-F51A-5D0E-BD11-A5AC32A79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190123"/>
            <a:ext cx="11375004" cy="3974471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МУНИЦИПАЛЬНОЕ БЮДЖЕТНОЕ ОБРАЗОВАТЕЛЬНОЕ УЧРЕЖДЕНИЕ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«ЦЕНТР ДЕТСКОГО ТВОРЧЕСТВА «СОЗВЕЗДИЕ» ОКТЯБРЬСКОГО РАЙОНА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ГОРОДСКОГО ОКРУГА  ГОРОД УФА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РЕСПУБЛИКИ БАШКОРТОСТАН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Times New Roman" panose="02020603050405020304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Times New Roman" panose="02020603050405020304" pitchFamily="18" charset="0"/>
              </a:rPr>
            </a:br>
            <a:r>
              <a:rPr lang="ru-RU" sz="3200" b="1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«Реализация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связей биологии и изобразительного искусства при анализе и создании натюрмортов на занятиях дополнительного образования»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CE32479-431B-4463-524E-379028C05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6276" y="3570336"/>
            <a:ext cx="6134398" cy="773400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Хамматова А.М., педагог ДО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E6FA634-A55B-4491-FEDE-E88DC6AC95B5}"/>
              </a:ext>
            </a:extLst>
          </p:cNvPr>
          <p:cNvSpPr txBox="1"/>
          <p:nvPr/>
        </p:nvSpPr>
        <p:spPr>
          <a:xfrm>
            <a:off x="3244158" y="5857592"/>
            <a:ext cx="570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Уфа - 2026</a:t>
            </a:r>
          </a:p>
        </p:txBody>
      </p:sp>
    </p:spTree>
    <p:extLst>
      <p:ext uri="{BB962C8B-B14F-4D97-AF65-F5344CB8AC3E}">
        <p14:creationId xmlns:p14="http://schemas.microsoft.com/office/powerpoint/2010/main" xmlns="" val="166105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F216EB-F40F-21BF-F854-4F324914A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384" y="316872"/>
            <a:ext cx="10040292" cy="5902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В современном образовании возрастает ценность междисциплинарных подходов, развивающих системное мышление и творческий интеллект.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Превратить традиционный натюрморт из упражнения в технике рисования в инструмент глубокого познания природного мира.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Формирование целостного восприятия действительности через синтез научного анализа и художественного творчества.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4129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EE7563-6EEB-4026-CAF5-254BBF3DC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838" y="223149"/>
            <a:ext cx="8534400" cy="890427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Выполнения работ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7443ABD-3A25-D2EC-2A63-5F134C642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436434" y="2678676"/>
            <a:ext cx="5061803" cy="285054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F1B22C-AD90-F3BE-A7D2-4927D742F5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4665" y="3917360"/>
            <a:ext cx="4825528" cy="27174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D0B9E5C-6DC6-4082-1056-DE963E5ACD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7671" y="1113576"/>
            <a:ext cx="4718073" cy="26569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0128386-CF39-48CA-3619-96B6EBEBDE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720100" y="2188449"/>
            <a:ext cx="4921007" cy="27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78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B8A8FB-5CFE-2BF0-F6C6-EA5368B4A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296" y="289711"/>
            <a:ext cx="10641673" cy="13318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интегрированного занятия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примере темы «Фрукты»)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4250C8FA-2476-E293-1DD5-06B3C0FE1A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2075350"/>
              </p:ext>
            </p:extLst>
          </p:nvPr>
        </p:nvGraphicFramePr>
        <p:xfrm>
          <a:off x="860079" y="1377132"/>
          <a:ext cx="10490703" cy="5000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391">
                  <a:extLst>
                    <a:ext uri="{9D8B030D-6E8A-4147-A177-3AD203B41FA5}">
                      <a16:colId xmlns:a16="http://schemas.microsoft.com/office/drawing/2014/main" xmlns="" val="967797696"/>
                    </a:ext>
                  </a:extLst>
                </a:gridCol>
                <a:gridCol w="3497656">
                  <a:extLst>
                    <a:ext uri="{9D8B030D-6E8A-4147-A177-3AD203B41FA5}">
                      <a16:colId xmlns:a16="http://schemas.microsoft.com/office/drawing/2014/main" xmlns="" val="91640881"/>
                    </a:ext>
                  </a:extLst>
                </a:gridCol>
                <a:gridCol w="3497656">
                  <a:extLst>
                    <a:ext uri="{9D8B030D-6E8A-4147-A177-3AD203B41FA5}">
                      <a16:colId xmlns:a16="http://schemas.microsoft.com/office/drawing/2014/main" xmlns="" val="2745670086"/>
                    </a:ext>
                  </a:extLst>
                </a:gridCol>
              </a:tblGrid>
              <a:tr h="557471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ru-RU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занятия</a:t>
                      </a: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ru-RU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Биологический компонент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ru-RU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Художественный компонент</a:t>
                      </a:r>
                    </a:p>
                  </a:txBody>
                  <a:tcPr marL="152400" marR="152400" marT="95250" marB="95250" anchor="ctr"/>
                </a:tc>
                <a:extLst>
                  <a:ext uri="{0D108BD9-81ED-4DB2-BD59-A6C34878D82A}">
                    <a16:rowId xmlns:a16="http://schemas.microsoft.com/office/drawing/2014/main" xmlns="" val="524004762"/>
                  </a:ext>
                </a:extLst>
              </a:tr>
              <a:tr h="978459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Исследование</a:t>
                      </a:r>
                      <a:endParaRPr lang="ru-RU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типа фрукта, его функций, строения на срезе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формы, цвета, фактуры, поиск природных линий и ритмов</a:t>
                      </a: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xmlns="" val="456914941"/>
                  </a:ext>
                </a:extLst>
              </a:tr>
              <a:tr h="855587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Эскизирование</a:t>
                      </a:r>
                      <a:endParaRPr lang="ru-RU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Зарисовка схемы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набросков с разных ракурсов, поиск композиции</a:t>
                      </a: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xmlns="" val="3144817933"/>
                  </a:ext>
                </a:extLst>
              </a:tr>
              <a:tr h="957241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работы</a:t>
                      </a:r>
                      <a:endParaRPr lang="ru-RU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Акцент на биологической точности деталей (семена, кожура)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 техники (акварельная заливка, пастозная гуашь) для передачи свойств</a:t>
                      </a: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xmlns="" val="1815328972"/>
                  </a:ext>
                </a:extLst>
              </a:tr>
              <a:tr h="1651587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Рефлексия</a:t>
                      </a:r>
                      <a:endParaRPr lang="ru-RU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Обсуждение: «Что нового узнали о фрукте?»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Обсуждение: «Какими художественными средствами удалось передать его суть?»</a:t>
                      </a: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xmlns="" val="3572450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33530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3E8EC0-6439-3667-AC4C-68126CFD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451" y="339672"/>
            <a:ext cx="8534400" cy="9278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фруктов (2 год обучения)	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4942751-E228-4EB6-6192-5CDBB3C0C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1527" y="2273645"/>
            <a:ext cx="4958186" cy="279219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9F083BC-122F-1600-B0D2-5F1CD89C9D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450381" y="2362185"/>
            <a:ext cx="5363540" cy="30204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850CF2F-D8C9-D5F3-657B-61B3669402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219046" y="2360894"/>
            <a:ext cx="5753907" cy="324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2896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A680A7-A3B2-7046-9A7E-AEF8FA3D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223149"/>
            <a:ext cx="8534400" cy="863267"/>
          </a:xfrm>
        </p:spPr>
        <p:txBody>
          <a:bodyPr/>
          <a:lstStyle/>
          <a:p>
            <a:r>
              <a:rPr kumimoji="0" lang="ru-RU" sz="32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Рисунки фруктов (3 год обучения)	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CF1A84D-A81B-B49A-94A7-6AFC6BB7F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231" y="1335434"/>
            <a:ext cx="4389193" cy="247176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419FFAF-7FE5-6152-ADCB-EF926D889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7929" y="1335434"/>
            <a:ext cx="3930705" cy="22135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DB6B94E-C509-F786-DB4B-9E5FE37A20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4992" y="3863936"/>
            <a:ext cx="3756577" cy="27051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0F895ED-C381-C924-5024-915AC054C2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405" y="4056221"/>
            <a:ext cx="4389193" cy="251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291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764282-8BC3-157B-F559-6ADBEFF5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040" y="-39400"/>
            <a:ext cx="8534400" cy="9990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фруктов (4 год обучения)	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5F4094F-9EA1-1506-1977-83428A31C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755681" y="2661082"/>
            <a:ext cx="4141960" cy="233254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515765A-66C5-E6F5-0BA9-D940F6FDC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0" t="1817" r="14862"/>
          <a:stretch>
            <a:fillRect/>
          </a:stretch>
        </p:blipFill>
        <p:spPr>
          <a:xfrm rot="5400000">
            <a:off x="1717382" y="1430579"/>
            <a:ext cx="3189618" cy="2247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56329FC-30B0-C7CC-3C89-B6105D262C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612622" y="3113445"/>
            <a:ext cx="4248656" cy="23926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E83DB97-3CA5-D2B9-829D-8CD2366E88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280416" y="1801100"/>
            <a:ext cx="3852249" cy="21693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9BB8394-A956-00CC-7639-72EC2F5A53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369033" y="2783123"/>
            <a:ext cx="4700689" cy="26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349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4F06F8-541D-6F40-D9CA-676C88851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218" y="150722"/>
            <a:ext cx="9218612" cy="95380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«Натюрморт с осенними листьями»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FE0894F-7E30-FE92-684F-090EFC444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759" y="1104523"/>
            <a:ext cx="4586965" cy="258314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7826163-5E67-E03D-8E59-F9E0677AA9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5554" y="1622450"/>
            <a:ext cx="6415889" cy="36131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C7705FF-F6A6-950A-D024-870CB3843F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759" y="3929822"/>
            <a:ext cx="4739795" cy="266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1283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D37D49-A355-0515-209D-897B1D39B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875" y="135803"/>
            <a:ext cx="9372521" cy="8691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Натюрморт «С натуры»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753A80F-76A2-5697-8A26-4DE57DD4B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0626" y="1612431"/>
            <a:ext cx="5427160" cy="305629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39F7392-1DC7-EC0A-9E8E-592F0ABC4C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90" t="2638" r="15418"/>
          <a:stretch>
            <a:fillRect/>
          </a:stretch>
        </p:blipFill>
        <p:spPr>
          <a:xfrm rot="5400000">
            <a:off x="-373039" y="2032457"/>
            <a:ext cx="4445249" cy="31371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CFE1E5C-593A-2D30-C4CC-FA0F4C1D04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171336" y="2253756"/>
            <a:ext cx="4784753" cy="269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338621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309</TotalTime>
  <Words>165</Words>
  <Application>Microsoft Office PowerPoint</Application>
  <PresentationFormat>Произвольный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Сектор</vt:lpstr>
      <vt:lpstr>МУНИЦИПАЛЬНОЕ БЮДЖЕТНОЕ ОБРАЗОВАТЕЛЬНОЕ УЧРЕЖДЕНИЕ «ЦЕНТР ДЕТСКОГО ТВОРЧЕСТВА «СОЗВЕЗДИЕ» ОКТЯБРЬСКОГО РАЙОНА ГОРОДСКОГО ОКРУГА  ГОРОД УФА РЕСПУБЛИКИ БАШКОРТОСТАН   «Реализация межпредметных связей биологии и изобразительного искусства при анализе и создании натюрмортов на занятиях дополнительного образования»  </vt:lpstr>
      <vt:lpstr>Слайд 2</vt:lpstr>
      <vt:lpstr>Процесс Выполнения работ</vt:lpstr>
      <vt:lpstr>Структура интегрированного занятия  (на примере темы «Фрукты») </vt:lpstr>
      <vt:lpstr>Рисунки фруктов (2 год обучения) </vt:lpstr>
      <vt:lpstr>Рисунки фруктов (3 год обучения) </vt:lpstr>
      <vt:lpstr>Рисунки фруктов (4 год обучения) </vt:lpstr>
      <vt:lpstr>«Натюрморт с осенними листьями»</vt:lpstr>
      <vt:lpstr>Натюрморт «С натуры»</vt:lpstr>
      <vt:lpstr>Натюрморт «С натуры»</vt:lpstr>
      <vt:lpstr>Натюрморт с природными материалами</vt:lpstr>
      <vt:lpstr>Натюрморт  с холодными цветами</vt:lpstr>
      <vt:lpstr>Вывод</vt:lpstr>
      <vt:lpstr>МУНИЦИПАЛЬНОЕ БЮДЖЕТНОЕ ОБРАЗОВАТЕЛЬНОЕ УЧРЕЖДЕНИЕ «ЦЕНТР ДЕТСКОГО ТВОРЧЕСТВА «СОЗВЕЗДИЕ» ОКТЯБРЬСКОГО РАЙОНА ГОРОДСКОГО ОКРУГА  ГОРОД УФА РЕСПУБЛИКИ БАШКОРТОСТАН   «Реализация межпредметных связей биологии и изобразительного искусства при анализе и создании натюрмортов на занятиях дополнительного образования»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«ЦЕНТР ДЕТСКОГО ТВОРЧЕСТВА «СОЗВЕЗДИЕ» ОКТЯБРЬСКОГО РАЙОНА ГОРОДСКОГО ОКРУГА  ГОРОД УФА РЕСПУБЛИКИ БАШКОРТОСТАН   «Реализация межпредметных связей биологии и изобразительного искусства при анализе и создании натюрмортов на занятиях дополнительного образования»  </dc:title>
  <dc:creator>Артур Хамматов</dc:creator>
  <cp:lastModifiedBy>Alfiya</cp:lastModifiedBy>
  <cp:revision>12</cp:revision>
  <dcterms:created xsi:type="dcterms:W3CDTF">2026-01-23T18:09:04Z</dcterms:created>
  <dcterms:modified xsi:type="dcterms:W3CDTF">2026-05-25T07:40:32Z</dcterms:modified>
</cp:coreProperties>
</file>