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0" r:id="rId2"/>
    <p:sldId id="258" r:id="rId3"/>
    <p:sldId id="281" r:id="rId4"/>
    <p:sldId id="282" r:id="rId5"/>
    <p:sldId id="283" r:id="rId6"/>
    <p:sldId id="284" r:id="rId7"/>
    <p:sldId id="285" r:id="rId8"/>
    <p:sldId id="286" r:id="rId9"/>
    <p:sldId id="288" r:id="rId10"/>
    <p:sldId id="289" r:id="rId11"/>
    <p:sldId id="290" r:id="rId12"/>
    <p:sldId id="291" r:id="rId13"/>
    <p:sldId id="293" r:id="rId14"/>
    <p:sldId id="292" r:id="rId15"/>
    <p:sldId id="294" r:id="rId16"/>
    <p:sldId id="278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772AC-78B0-45BA-B01B-F45AA35AAD24}" type="datetimeFigureOut">
              <a:rPr lang="ru-RU" smtClean="0"/>
              <a:pPr/>
              <a:t>10.08.2019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4513531-00EE-4204-8E64-BB8B1EECBE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772AC-78B0-45BA-B01B-F45AA35AAD24}" type="datetimeFigureOut">
              <a:rPr lang="ru-RU" smtClean="0"/>
              <a:pPr/>
              <a:t>10.08.2019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13531-00EE-4204-8E64-BB8B1EECBE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772AC-78B0-45BA-B01B-F45AA35AAD24}" type="datetimeFigureOut">
              <a:rPr lang="ru-RU" smtClean="0"/>
              <a:pPr/>
              <a:t>10.08.2019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13531-00EE-4204-8E64-BB8B1EECBE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772AC-78B0-45BA-B01B-F45AA35AAD24}" type="datetimeFigureOut">
              <a:rPr lang="ru-RU" smtClean="0"/>
              <a:pPr/>
              <a:t>10.08.2019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4513531-00EE-4204-8E64-BB8B1EECBE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772AC-78B0-45BA-B01B-F45AA35AAD24}" type="datetimeFigureOut">
              <a:rPr lang="ru-RU" smtClean="0"/>
              <a:pPr/>
              <a:t>10.08.2019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13531-00EE-4204-8E64-BB8B1EECBE9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772AC-78B0-45BA-B01B-F45AA35AAD24}" type="datetimeFigureOut">
              <a:rPr lang="ru-RU" smtClean="0"/>
              <a:pPr/>
              <a:t>10.08.2019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13531-00EE-4204-8E64-BB8B1EECBE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772AC-78B0-45BA-B01B-F45AA35AAD24}" type="datetimeFigureOut">
              <a:rPr lang="ru-RU" smtClean="0"/>
              <a:pPr/>
              <a:t>10.08.2019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4513531-00EE-4204-8E64-BB8B1EECBE9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772AC-78B0-45BA-B01B-F45AA35AAD24}" type="datetimeFigureOut">
              <a:rPr lang="ru-RU" smtClean="0"/>
              <a:pPr/>
              <a:t>10.08.2019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13531-00EE-4204-8E64-BB8B1EECBE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772AC-78B0-45BA-B01B-F45AA35AAD24}" type="datetimeFigureOut">
              <a:rPr lang="ru-RU" smtClean="0"/>
              <a:pPr/>
              <a:t>10.08.2019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13531-00EE-4204-8E64-BB8B1EECBE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772AC-78B0-45BA-B01B-F45AA35AAD24}" type="datetimeFigureOut">
              <a:rPr lang="ru-RU" smtClean="0"/>
              <a:pPr/>
              <a:t>10.08.2019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13531-00EE-4204-8E64-BB8B1EECBE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772AC-78B0-45BA-B01B-F45AA35AAD24}" type="datetimeFigureOut">
              <a:rPr lang="ru-RU" smtClean="0"/>
              <a:pPr/>
              <a:t>10.08.2019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13531-00EE-4204-8E64-BB8B1EECBE9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21772AC-78B0-45BA-B01B-F45AA35AAD24}" type="datetimeFigureOut">
              <a:rPr lang="ru-RU" smtClean="0"/>
              <a:pPr/>
              <a:t>10.08.2019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4513531-00EE-4204-8E64-BB8B1EECBE9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http://static.panoramio.com/photos/large/765841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700808"/>
            <a:ext cx="2806939" cy="1872208"/>
          </a:xfrm>
          <a:prstGeom prst="rect">
            <a:avLst/>
          </a:prstGeom>
          <a:noFill/>
        </p:spPr>
      </p:pic>
      <p:pic>
        <p:nvPicPr>
          <p:cNvPr id="13314" name="Picture 2" descr="http://transphoto.ru/photo/08/27/86/82786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1700808"/>
            <a:ext cx="2800321" cy="187220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0" y="404664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ПРИЧИНЫ </a:t>
            </a:r>
          </a:p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ДОРОЖНО – ТРАНСПОРТНЫХ  ПРОИСШЕСТВИЙ</a:t>
            </a:r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-252536" y="3789040"/>
            <a:ext cx="921702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Сегодня мы поговорим о безопасности дорожного движения, </a:t>
            </a:r>
          </a:p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 правильном поведении на дорогах и улицах.</a:t>
            </a:r>
            <a:endParaRPr kumimoji="0" lang="ru-RU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17" descr="http://smi44.ru/upload/iblock/e0b/big_mai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1700808"/>
            <a:ext cx="2808312" cy="1872208"/>
          </a:xfrm>
          <a:prstGeom prst="rect">
            <a:avLst/>
          </a:prstGeom>
          <a:noFill/>
        </p:spPr>
      </p:pic>
      <p:pic>
        <p:nvPicPr>
          <p:cNvPr id="5123" name="Picture 3" descr="купить дорожные знаки москва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47864" y="5085184"/>
            <a:ext cx="2160240" cy="1568127"/>
          </a:xfrm>
          <a:prstGeom prst="rect">
            <a:avLst/>
          </a:prstGeom>
          <a:noFill/>
        </p:spPr>
      </p:pic>
      <p:pic>
        <p:nvPicPr>
          <p:cNvPr id="5125" name="Picture 5" descr="Знак 1.1 Железнодорожный переезд со шлагбаумом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00192" y="5085184"/>
            <a:ext cx="1224136" cy="1094922"/>
          </a:xfrm>
          <a:prstGeom prst="rect">
            <a:avLst/>
          </a:prstGeom>
          <a:noFill/>
        </p:spPr>
      </p:pic>
      <p:pic>
        <p:nvPicPr>
          <p:cNvPr id="5127" name="Picture 7" descr="Знак 3.10 Движение пешеходов запрещено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92280" y="4869160"/>
            <a:ext cx="1288092" cy="1152128"/>
          </a:xfrm>
          <a:prstGeom prst="rect">
            <a:avLst/>
          </a:prstGeom>
          <a:noFill/>
        </p:spPr>
      </p:pic>
      <p:pic>
        <p:nvPicPr>
          <p:cNvPr id="5129" name="Picture 9" descr="Знак 3.9 Движение на велосипедах запрещено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164288" y="5698670"/>
            <a:ext cx="1296144" cy="1159330"/>
          </a:xfrm>
          <a:prstGeom prst="rect">
            <a:avLst/>
          </a:prstGeom>
          <a:noFill/>
        </p:spPr>
      </p:pic>
      <p:pic>
        <p:nvPicPr>
          <p:cNvPr id="5131" name="Picture 11" descr="Знак 4.4.1 Велосипедная дорожка или полоса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99592" y="4941168"/>
            <a:ext cx="1080120" cy="966109"/>
          </a:xfrm>
          <a:prstGeom prst="rect">
            <a:avLst/>
          </a:prstGeom>
          <a:noFill/>
        </p:spPr>
      </p:pic>
      <p:pic>
        <p:nvPicPr>
          <p:cNvPr id="5133" name="Picture 13" descr="Знак 5.16 Место остановки автобуса и (или) троллейбуса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547664" y="5157192"/>
            <a:ext cx="1444941" cy="1290332"/>
          </a:xfrm>
          <a:prstGeom prst="rect">
            <a:avLst/>
          </a:prstGeom>
          <a:noFill/>
        </p:spPr>
      </p:pic>
      <p:pic>
        <p:nvPicPr>
          <p:cNvPr id="5135" name="Picture 15" descr="Знак 5.21 Жилая зона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0" y="5157192"/>
            <a:ext cx="1368599" cy="1224136"/>
          </a:xfrm>
          <a:prstGeom prst="rect">
            <a:avLst/>
          </a:prstGeom>
          <a:noFill/>
        </p:spPr>
      </p:pic>
      <p:pic>
        <p:nvPicPr>
          <p:cNvPr id="5137" name="Picture 17" descr="Знак 6.7 Надземный пешеходный переход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27584" y="5822504"/>
            <a:ext cx="1157696" cy="10354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"/>
          <p:cNvSpPr>
            <a:spLocks noChangeArrowheads="1"/>
          </p:cNvSpPr>
          <p:nvPr/>
        </p:nvSpPr>
        <p:spPr bwMode="auto">
          <a:xfrm>
            <a:off x="179512" y="260648"/>
            <a:ext cx="8640960" cy="637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 ситуация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</a:t>
            </a: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ы подошли к перекрестку; нужно помнить, запрещают переход два сигнала светофора: красный и жёлтый. И только зелёный</a:t>
            </a:r>
            <a:r>
              <a:rPr kumimoji="0" lang="ru-RU" sz="2400" b="1" i="0" u="none" strike="noStrike" cap="none" normalizeH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разрешает переход. Но даже если вам светит зелёный сигнал светофора, посмотрите, весь ли транспорт остановился, и только тогда переходите через дорогу. </a:t>
            </a:r>
            <a:endParaRPr kumimoji="0" lang="ru-RU" sz="2400" b="1" i="0" u="none" strike="noStrike" cap="none" normalizeH="0" baseline="0" dirty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b="1" i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b="1" i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b="1" i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Помните,</a:t>
            </a: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зелёный сигнал светофора только разрешает переход, но не</a:t>
            </a:r>
            <a:r>
              <a:rPr kumimoji="0" lang="ru-RU" sz="2400" b="1" i="0" u="none" strike="noStrike" cap="none" normalizeH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гарантирует его безопасность! Выйдя на проезжую часть, пешеходы не должны задерживаться или останавливаться.</a:t>
            </a:r>
            <a:endParaRPr kumimoji="0" lang="ru-RU" sz="2400" b="1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5058" name="Picture 2" descr="C:\Users\Елена\Desktop\e89e1008d87d8bcf28278ded5b6322e5.JPG"/>
          <p:cNvPicPr>
            <a:picLocks noChangeAspect="1" noChangeArrowheads="1"/>
          </p:cNvPicPr>
          <p:nvPr/>
        </p:nvPicPr>
        <p:blipFill>
          <a:blip r:embed="rId2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4932039" y="2636912"/>
            <a:ext cx="3419219" cy="2304256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pic>
        <p:nvPicPr>
          <p:cNvPr id="45059" name="Picture 3" descr="C:\Users\Елена\Desktop\e2886c4190fc4a2981c499e7e75935af.jpg"/>
          <p:cNvPicPr>
            <a:picLocks noChangeAspect="1" noChangeArrowheads="1"/>
          </p:cNvPicPr>
          <p:nvPr/>
        </p:nvPicPr>
        <p:blipFill>
          <a:blip r:embed="rId3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611560" y="2636912"/>
            <a:ext cx="3384376" cy="2265961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1"/>
          <p:cNvSpPr>
            <a:spLocks noChangeArrowheads="1"/>
          </p:cNvSpPr>
          <p:nvPr/>
        </p:nvSpPr>
        <p:spPr bwMode="auto">
          <a:xfrm>
            <a:off x="251520" y="260648"/>
            <a:ext cx="8640960" cy="637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 ситуация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</a:t>
            </a: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ы подошли к дороге, но ваше внимание сосредоточено на чём-то другом, например, на вашем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собеседнике. Вы заняты интересным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разговором, не обращаете внимание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дорогу, на машины, выходите на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проезжую часть и попадаете в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опасную ситуацию.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>
              <a:ln>
                <a:noFill/>
              </a:ln>
              <a:solidFill>
                <a:srgbClr val="00B05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Правило</a:t>
            </a:r>
            <a:r>
              <a:rPr kumimoji="0" lang="ru-RU" sz="2400" b="1" i="1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перед выходом на проезжую часть, необходимо все своё внимание обратить на дорогу, не отвлекаться на посторонние предметы, прекратить все разговоры и только после этого начинать переход.</a:t>
            </a:r>
            <a:endParaRPr kumimoji="0" lang="ru-RU" sz="2400" b="1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8130" name="Picture 2" descr="C:\Users\Елена\Desktop\Сбитые-школьники-696x464.jpg"/>
          <p:cNvPicPr>
            <a:picLocks noChangeAspect="1" noChangeArrowheads="1"/>
          </p:cNvPicPr>
          <p:nvPr/>
        </p:nvPicPr>
        <p:blipFill>
          <a:blip r:embed="rId2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323528" y="1196753"/>
            <a:ext cx="2808312" cy="1824203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pic>
        <p:nvPicPr>
          <p:cNvPr id="48131" name="Picture 3" descr="C:\Users\Елена\Desktop\14394427797zhxq.jpg"/>
          <p:cNvPicPr>
            <a:picLocks noChangeAspect="1" noChangeArrowheads="1"/>
          </p:cNvPicPr>
          <p:nvPr/>
        </p:nvPicPr>
        <p:blipFill>
          <a:blip r:embed="rId3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6012160" y="3284984"/>
            <a:ext cx="2813325" cy="180020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pic>
        <p:nvPicPr>
          <p:cNvPr id="48132" name="Picture 4" descr="C:\Users\Елена\Desktop\Пешшеходы.jpg"/>
          <p:cNvPicPr>
            <a:picLocks noChangeAspect="1" noChangeArrowheads="1"/>
          </p:cNvPicPr>
          <p:nvPr/>
        </p:nvPicPr>
        <p:blipFill>
          <a:blip r:embed="rId4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2555776" y="3284984"/>
            <a:ext cx="2808312" cy="180020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1"/>
          <p:cNvSpPr>
            <a:spLocks noChangeArrowheads="1"/>
          </p:cNvSpPr>
          <p:nvPr/>
        </p:nvSpPr>
        <p:spPr bwMode="auto">
          <a:xfrm>
            <a:off x="-252536" y="192123"/>
            <a:ext cx="9044720" cy="637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   </a:t>
            </a: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Но бывают случаи, когда многие дети, </a:t>
            </a: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особенно мальчики,</a:t>
            </a:r>
            <a:r>
              <a:rPr kumimoji="0" lang="ru-RU" sz="24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хотят показать свою </a:t>
            </a: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излишнюю смелость, эгоизм, устраивают </a:t>
            </a: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очень опасное развлечение, стараясь </a:t>
            </a: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перебежать дорогу как можно ближе к </a:t>
            </a: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автомобилю. Они считают при этом, что </a:t>
            </a: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демонстрируют друг перед другом свою </a:t>
            </a: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храбрость. </a:t>
            </a: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  Однако, такая </a:t>
            </a: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храбрость</a:t>
            </a: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может закончиться очень </a:t>
            </a:r>
          </a:p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плачевно, и во многих случаях только мастерство водителя </a:t>
            </a:r>
          </a:p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спасает </a:t>
            </a: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храбрецов</a:t>
            </a: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7" descr="C:\Users\Елена\Desktop\5b7905a3.jpg"/>
          <p:cNvPicPr>
            <a:picLocks noChangeAspect="1" noChangeArrowheads="1"/>
          </p:cNvPicPr>
          <p:nvPr/>
        </p:nvPicPr>
        <p:blipFill>
          <a:blip r:embed="rId2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6156176" y="836712"/>
            <a:ext cx="2786633" cy="1984281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pic>
        <p:nvPicPr>
          <p:cNvPr id="4" name="Picture 2" descr="C:\Users\Елена\Desktop\bk_info_69631_big_1457449569.jpg"/>
          <p:cNvPicPr>
            <a:picLocks noChangeAspect="1" noChangeArrowheads="1"/>
          </p:cNvPicPr>
          <p:nvPr/>
        </p:nvPicPr>
        <p:blipFill>
          <a:blip r:embed="rId3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6156176" y="3284984"/>
            <a:ext cx="2787738" cy="1944216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pic>
        <p:nvPicPr>
          <p:cNvPr id="5" name="Picture 5" descr="C:\Users\Елена\Desktop\Фото ДТП\56d7e5a1d1cda1.86444210.jpg"/>
          <p:cNvPicPr>
            <a:picLocks noChangeAspect="1" noChangeArrowheads="1"/>
          </p:cNvPicPr>
          <p:nvPr/>
        </p:nvPicPr>
        <p:blipFill>
          <a:blip r:embed="rId4" cstate="print">
            <a:lum/>
          </a:blip>
          <a:srcRect/>
          <a:stretch>
            <a:fillRect/>
          </a:stretch>
        </p:blipFill>
        <p:spPr bwMode="auto">
          <a:xfrm>
            <a:off x="3203848" y="3284984"/>
            <a:ext cx="2808312" cy="1944216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pic>
        <p:nvPicPr>
          <p:cNvPr id="47107" name="Picture 3" descr="C:\Users\Елена\Desktop\0020-023-Perekhodil-dorogu-v-nepolozhennom-mest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3284984"/>
            <a:ext cx="2808312" cy="1944216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1"/>
          <p:cNvSpPr>
            <a:spLocks noChangeArrowheads="1"/>
          </p:cNvSpPr>
          <p:nvPr/>
        </p:nvSpPr>
        <p:spPr bwMode="auto">
          <a:xfrm>
            <a:off x="179512" y="184666"/>
            <a:ext cx="8784976" cy="637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Многие дети любят ездить на велосипедах. Велосипед - это не просто дорогая игрушка,</a:t>
            </a:r>
            <a:r>
              <a:rPr kumimoji="0" lang="ru-RU" sz="24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велосипед - транспортное средство, и как</a:t>
            </a:r>
            <a:r>
              <a:rPr kumimoji="0" lang="ru-RU" sz="24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любое транспортное средство, он, к сожалению, является источником повышенной опасности.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b="1" dirty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b="1" dirty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b="1" dirty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Велосипедист, как и любой другой водитель транспортного средства, также  является участником дорожного движения и должен хорошо знать правила движения: порядок проезда различных перекрестков, требования дорожных знаков. Выезжать на велосипеде</a:t>
            </a:r>
            <a:r>
              <a:rPr kumimoji="0" lang="ru-RU" sz="24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дорогу разрешено с 14 лет и только при твёрдом знании ПДД и хороших навыках вождения велосипеда.</a:t>
            </a:r>
            <a:endParaRPr kumimoji="0" lang="ru-RU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3" descr="C:\Users\Елена\Desktop\Фото ДТП\9f5b376bc04c1228445969485d82ef1e.jpg.599a3b64f94f9f581373b3472c2d04db.jpg"/>
          <p:cNvPicPr>
            <a:picLocks noChangeAspect="1" noChangeArrowheads="1"/>
          </p:cNvPicPr>
          <p:nvPr/>
        </p:nvPicPr>
        <p:blipFill>
          <a:blip r:embed="rId2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5940152" y="1844825"/>
            <a:ext cx="2721903" cy="1944216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pic>
        <p:nvPicPr>
          <p:cNvPr id="49154" name="Picture 2" descr="C:\Users\Елена\Desktop\0050af7fbf8da6379445673818e41d9c.jpg"/>
          <p:cNvPicPr>
            <a:picLocks noChangeAspect="1" noChangeArrowheads="1"/>
          </p:cNvPicPr>
          <p:nvPr/>
        </p:nvPicPr>
        <p:blipFill>
          <a:blip r:embed="rId3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179512" y="1844824"/>
            <a:ext cx="2592288" cy="1944216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pic>
        <p:nvPicPr>
          <p:cNvPr id="6" name="Picture 10" descr="C:\Users\Елена\Desktop\bbcd679dcf36483c42d98ae66a1c75b1.jpg"/>
          <p:cNvPicPr>
            <a:picLocks noChangeAspect="1" noChangeArrowheads="1"/>
          </p:cNvPicPr>
          <p:nvPr/>
        </p:nvPicPr>
        <p:blipFill>
          <a:blip r:embed="rId4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2987824" y="1844824"/>
            <a:ext cx="2759114" cy="1944216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1"/>
          <p:cNvSpPr>
            <a:spLocks noChangeArrowheads="1"/>
          </p:cNvSpPr>
          <p:nvPr/>
        </p:nvSpPr>
        <p:spPr bwMode="auto">
          <a:xfrm>
            <a:off x="0" y="404664"/>
            <a:ext cx="91440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 вот кататься на роликах, самокатах, скейтбордах </a:t>
            </a:r>
          </a:p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разрешается только на закрытых площадках, на стадионах, в парках. При этом не создавать помехи пешеходам. Не забывать использовать специальное защитное снаряжение: шлем, наколенники, налокотники. </a:t>
            </a:r>
            <a:endParaRPr kumimoji="0" lang="ru-RU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0179" name="Picture 3" descr="C:\Users\Елена\Desktop\A_PK_Lifestyle.jpg"/>
          <p:cNvPicPr>
            <a:picLocks noChangeAspect="1" noChangeArrowheads="1"/>
          </p:cNvPicPr>
          <p:nvPr/>
        </p:nvPicPr>
        <p:blipFill>
          <a:blip r:embed="rId2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4788024" y="2420888"/>
            <a:ext cx="4032448" cy="4248472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pic>
        <p:nvPicPr>
          <p:cNvPr id="50180" name="Picture 4" descr="C:\Users\Елена\Desktop\59c148ba000280b6a3779f82d9fb03f4.jpg"/>
          <p:cNvPicPr>
            <a:picLocks noChangeAspect="1" noChangeArrowheads="1"/>
          </p:cNvPicPr>
          <p:nvPr/>
        </p:nvPicPr>
        <p:blipFill>
          <a:blip r:embed="rId3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467544" y="4581128"/>
            <a:ext cx="3528392" cy="2024063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pic>
        <p:nvPicPr>
          <p:cNvPr id="50181" name="Picture 5" descr="C:\Users\Елена\Desktop\20b9ceccd788f3afba52e574a83157.jpeg"/>
          <p:cNvPicPr>
            <a:picLocks noChangeAspect="1" noChangeArrowheads="1"/>
          </p:cNvPicPr>
          <p:nvPr/>
        </p:nvPicPr>
        <p:blipFill>
          <a:blip r:embed="rId4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467544" y="2420888"/>
            <a:ext cx="3561996" cy="2016224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1"/>
          <p:cNvSpPr>
            <a:spLocks noChangeArrowheads="1"/>
          </p:cNvSpPr>
          <p:nvPr/>
        </p:nvSpPr>
        <p:spPr bwMode="auto">
          <a:xfrm>
            <a:off x="0" y="332656"/>
            <a:ext cx="8964488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Действует одно правило: прежде, чем выходить </a:t>
            </a:r>
          </a:p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проезжую часть, необходимо убедиться в собственной безопасности. Помните, что ответственность за безопасность дорожного движения несёт каждый, кто выходит или выезжает на дорогу.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 descr="C:\Users\Елена\Desktop\Фото ДТП\v-vologde-proizoshlo-dtp-s-uchastiem-60-letnego-pensionera.jpg"/>
          <p:cNvPicPr>
            <a:picLocks noChangeAspect="1" noChangeArrowheads="1"/>
          </p:cNvPicPr>
          <p:nvPr/>
        </p:nvPicPr>
        <p:blipFill>
          <a:blip r:embed="rId2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251520" y="2420888"/>
            <a:ext cx="2520280" cy="180020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pic>
        <p:nvPicPr>
          <p:cNvPr id="5" name="Picture 6" descr="C:\Users\Елена\Desktop\Фото ДТП\60e758d1684a08157029e38edd5a2129.jpg"/>
          <p:cNvPicPr>
            <a:picLocks noChangeAspect="1" noChangeArrowheads="1"/>
          </p:cNvPicPr>
          <p:nvPr/>
        </p:nvPicPr>
        <p:blipFill>
          <a:blip r:embed="rId3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251520" y="4509120"/>
            <a:ext cx="2520280" cy="1845414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pic>
        <p:nvPicPr>
          <p:cNvPr id="6" name="Picture 11" descr="http://novosti44.ru/media/k2/items/cache/b9761710e2d567efefc41798919e031b_XL.jpg"/>
          <p:cNvPicPr>
            <a:picLocks noChangeAspect="1" noChangeArrowheads="1"/>
          </p:cNvPicPr>
          <p:nvPr/>
        </p:nvPicPr>
        <p:blipFill>
          <a:blip r:embed="rId4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5642992" y="2420888"/>
            <a:ext cx="3321496" cy="396044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pic>
        <p:nvPicPr>
          <p:cNvPr id="7" name="Picture 13" descr="C:\Users\Елена\Desktop\Фото ДТП\ba1a821477b9dbc4dc922d2eaa9b9e76.JPG"/>
          <p:cNvPicPr>
            <a:picLocks noChangeAspect="1" noChangeArrowheads="1"/>
          </p:cNvPicPr>
          <p:nvPr/>
        </p:nvPicPr>
        <p:blipFill>
          <a:blip r:embed="rId5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2915816" y="4509120"/>
            <a:ext cx="2520280" cy="1844824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pic>
        <p:nvPicPr>
          <p:cNvPr id="8" name="Picture 13" descr="http://lefortovo.mos.ru/peshekhod.jpg"/>
          <p:cNvPicPr>
            <a:picLocks noChangeAspect="1" noChangeArrowheads="1"/>
          </p:cNvPicPr>
          <p:nvPr/>
        </p:nvPicPr>
        <p:blipFill>
          <a:blip r:embed="rId6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2915816" y="2420888"/>
            <a:ext cx="2520280" cy="181254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 descr="C:\Users\Елена\Desktop\v-samare-perexodivshij-v-neustanovlennom-meste-dorogu-rebenok-popal-pod-mashinu.jpg"/>
          <p:cNvPicPr>
            <a:picLocks noChangeAspect="1" noChangeArrowheads="1"/>
          </p:cNvPicPr>
          <p:nvPr/>
        </p:nvPicPr>
        <p:blipFill>
          <a:blip r:embed="rId2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323528" y="3789040"/>
            <a:ext cx="4116178" cy="2736304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pic>
        <p:nvPicPr>
          <p:cNvPr id="3" name="Picture 15" descr="http://www.goodphotostudio.ru/storage/photos/254451/1-dmitry_mordolff-54700d83d0e262125b187d4708c026c4.jpg"/>
          <p:cNvPicPr>
            <a:picLocks noChangeAspect="1" noChangeArrowheads="1"/>
          </p:cNvPicPr>
          <p:nvPr/>
        </p:nvPicPr>
        <p:blipFill>
          <a:blip r:embed="rId3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4788024" y="764704"/>
            <a:ext cx="3995936" cy="2664296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145132" y="2321004"/>
            <a:ext cx="42945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6998" y="611151"/>
            <a:ext cx="42727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Берегите свою жизнь!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5B95ACB-73E3-429F-970A-FD04CCA95E90}"/>
              </a:ext>
            </a:extLst>
          </p:cNvPr>
          <p:cNvSpPr/>
          <p:nvPr/>
        </p:nvSpPr>
        <p:spPr>
          <a:xfrm>
            <a:off x="4211960" y="5020073"/>
            <a:ext cx="442663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выполнена </a:t>
            </a:r>
          </a:p>
          <a:p>
            <a:pPr algn="r"/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учителем начальных классов </a:t>
            </a:r>
          </a:p>
          <a:p>
            <a:pPr algn="r"/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МОУ «СОШ№6» </a:t>
            </a:r>
            <a:r>
              <a:rPr lang="ru-RU" sz="2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Г.о.Подольск</a:t>
            </a: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r"/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Московской области</a:t>
            </a:r>
          </a:p>
          <a:p>
            <a:pPr algn="r"/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Матвейчук Еленой Леонидовной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251520" y="404664"/>
            <a:ext cx="4752528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Движеньем полон город:</a:t>
            </a:r>
            <a:endParaRPr kumimoji="0" lang="ru-RU" sz="24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Бегут машины в ряд,</a:t>
            </a:r>
            <a:endParaRPr kumimoji="0" lang="ru-RU" sz="24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Цветные светофоры</a:t>
            </a:r>
            <a:endParaRPr kumimoji="0" lang="ru-RU" sz="24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день, и ночь горят.</a:t>
            </a:r>
            <a:endParaRPr kumimoji="0" lang="ru-RU" sz="24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Шагая осторожно,</a:t>
            </a:r>
            <a:endParaRPr kumimoji="0" lang="ru-RU" sz="24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За улицей следи</a:t>
            </a:r>
            <a:endParaRPr kumimoji="0" lang="ru-RU" sz="24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И только там, где можно,</a:t>
            </a:r>
            <a:endParaRPr kumimoji="0" lang="ru-RU" sz="24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Её переходи!</a:t>
            </a:r>
            <a:endParaRPr kumimoji="0" lang="ru-RU" sz="24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там, где днём трамваи</a:t>
            </a:r>
            <a:endParaRPr kumimoji="0" lang="ru-RU" sz="24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Спешат со всех сторон,</a:t>
            </a:r>
            <a:endParaRPr kumimoji="0" lang="ru-RU" sz="24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Нельзя ходить зевая!</a:t>
            </a:r>
            <a:endParaRPr kumimoji="0" lang="ru-RU" sz="24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Нельзя считать ворон!</a:t>
            </a:r>
            <a:endParaRPr kumimoji="0" lang="ru-RU" sz="24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Шагая осторожно, </a:t>
            </a:r>
            <a:endParaRPr kumimoji="0" lang="ru-RU" sz="24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За улицей следи</a:t>
            </a:r>
            <a:endParaRPr kumimoji="0" lang="ru-RU" sz="24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И только там, где можно,</a:t>
            </a:r>
            <a:endParaRPr kumimoji="0" lang="ru-RU" sz="24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Её переходи!</a:t>
            </a:r>
            <a:endParaRPr kumimoji="0" lang="ru-RU" sz="24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5845" name="Picture 5" descr="http://photo.foto-planeta.com/view/6/4/7/9/podolsk-647960.jpg"/>
          <p:cNvPicPr>
            <a:picLocks noChangeAspect="1" noChangeArrowheads="1"/>
          </p:cNvPicPr>
          <p:nvPr/>
        </p:nvPicPr>
        <p:blipFill>
          <a:blip r:embed="rId2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5796136" y="4653136"/>
            <a:ext cx="3135946" cy="2023228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sp>
        <p:nvSpPr>
          <p:cNvPr id="35849" name="AutoShape 9" descr="http://i.ytimg.com/vi/IFXRxM4OqBA/hqdefault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5851" name="AutoShape 11" descr="http://i.ytimg.com/vi/IFXRxM4OqBA/hqdefault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5853" name="Picture 13" descr="http://transphoto.ru/photo/03/12/33/312330.jpg"/>
          <p:cNvPicPr>
            <a:picLocks noChangeAspect="1" noChangeArrowheads="1"/>
          </p:cNvPicPr>
          <p:nvPr/>
        </p:nvPicPr>
        <p:blipFill>
          <a:blip r:embed="rId3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4139952" y="188640"/>
            <a:ext cx="3168352" cy="2037629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pic>
        <p:nvPicPr>
          <p:cNvPr id="35855" name="Picture 15" descr="http://transphoto.ru/photo/05/08/26/508266.jpg"/>
          <p:cNvPicPr>
            <a:picLocks noChangeAspect="1" noChangeArrowheads="1"/>
          </p:cNvPicPr>
          <p:nvPr/>
        </p:nvPicPr>
        <p:blipFill>
          <a:blip r:embed="rId4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5148064" y="2420888"/>
            <a:ext cx="3204356" cy="2088232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179512" y="445314"/>
            <a:ext cx="5328592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Причин ДТП много, но, как бы они ни были разнообразны, 85-90% из них происходят по вине человека - водителя или пешехода. </a:t>
            </a: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Оставшиеся 10-15% ДТП происходят по другим причинам.</a:t>
            </a: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Суммарное количество ДТП за 2017 год - 133</a:t>
            </a: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203, а</a:t>
            </a:r>
            <a:r>
              <a:rPr kumimoji="0" lang="ru-RU" sz="24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вот количество погибших в результате аварий, к сожалению, - 16 600 человек.</a:t>
            </a:r>
          </a:p>
          <a:p>
            <a:pPr lvl="0" indent="449263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Самое плохое то, что сегодня дети становятся главными участниками  дорожно-транспортных происшествий. </a:t>
            </a: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14" descr="C:\Users\Елена\Desktop\Фото ДТП\DSC00710.jpg"/>
          <p:cNvPicPr>
            <a:picLocks noChangeAspect="1" noChangeArrowheads="1"/>
          </p:cNvPicPr>
          <p:nvPr/>
        </p:nvPicPr>
        <p:blipFill>
          <a:blip r:embed="rId2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5796136" y="2492896"/>
            <a:ext cx="3034267" cy="1944216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pic>
        <p:nvPicPr>
          <p:cNvPr id="4" name="Picture 4" descr="C:\Users\Елена\Desktop\Фото ДТП\47ad08f138d9a8c245f1b2bd30407a92.jpg"/>
          <p:cNvPicPr>
            <a:picLocks noChangeAspect="1" noChangeArrowheads="1"/>
          </p:cNvPicPr>
          <p:nvPr/>
        </p:nvPicPr>
        <p:blipFill>
          <a:blip r:embed="rId3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5796136" y="332656"/>
            <a:ext cx="3024336" cy="1944216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pic>
        <p:nvPicPr>
          <p:cNvPr id="39938" name="Picture 2" descr="C:\Users\Елена\Desktop\6a59baa8ea992c3b62117ab8197cb811.JPG"/>
          <p:cNvPicPr>
            <a:picLocks noChangeAspect="1" noChangeArrowheads="1"/>
          </p:cNvPicPr>
          <p:nvPr/>
        </p:nvPicPr>
        <p:blipFill>
          <a:blip r:embed="rId4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5796136" y="4653136"/>
            <a:ext cx="3043312" cy="1944216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179512" y="260648"/>
            <a:ext cx="5616624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Распространённые причины наездов на детей-пешеходов </a:t>
            </a: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—</a:t>
            </a: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переход проезжей части детьми в неустановленном месте или вне пешеходного перехода. </a:t>
            </a: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Только за 2017 год совершено наездов на детей - 5</a:t>
            </a: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300, смертность среди детей, попавших в ДТП </a:t>
            </a: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582 человека, раненных среди детей - 15860 человек. </a:t>
            </a: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Но чаще всего ДТП происходят на пешеходных переходах </a:t>
            </a: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когда дети банально не соблюдают правила пересечения подобного рода мест.</a:t>
            </a:r>
            <a:endParaRPr kumimoji="0" lang="ru-RU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-122255" y="5661248"/>
            <a:ext cx="926625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Цифры статистики страшны, и говорят о том, что нам с вами</a:t>
            </a:r>
          </a:p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надо знать правила движения и строго их соблюдать!</a:t>
            </a:r>
            <a:endParaRPr kumimoji="0" lang="ru-RU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8915" name="Picture 3" descr="C:\Users\Елена\Desktop\6196.jpg"/>
          <p:cNvPicPr>
            <a:picLocks noChangeAspect="1" noChangeArrowheads="1"/>
          </p:cNvPicPr>
          <p:nvPr/>
        </p:nvPicPr>
        <p:blipFill>
          <a:blip r:embed="rId2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5724128" y="476672"/>
            <a:ext cx="3238778" cy="216024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pic>
        <p:nvPicPr>
          <p:cNvPr id="38916" name="Picture 4" descr="C:\Users\Елена\Desktop\inx960x640.jpg"/>
          <p:cNvPicPr>
            <a:picLocks noChangeAspect="1" noChangeArrowheads="1"/>
          </p:cNvPicPr>
          <p:nvPr/>
        </p:nvPicPr>
        <p:blipFill>
          <a:blip r:embed="rId3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5724128" y="3429000"/>
            <a:ext cx="3168352" cy="211223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-180528" y="188640"/>
            <a:ext cx="932452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Знания основных причин детского дорожно-транспортного травматизма и правил поведения на дорогах - залог жизни и здоровья человека.</a:t>
            </a:r>
            <a:endParaRPr kumimoji="0" lang="ru-RU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323528" y="1412776"/>
            <a:ext cx="846424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Причины</a:t>
            </a:r>
            <a:r>
              <a:rPr kumimoji="0" lang="ru-RU" sz="2400" b="1" i="1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2400" b="1" i="1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детского</a:t>
            </a:r>
            <a:r>
              <a:rPr kumimoji="0" lang="ru-RU" sz="2400" b="1" i="1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2400" b="1" i="1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дорожно</a:t>
            </a:r>
            <a:r>
              <a:rPr kumimoji="0" lang="ru-RU" sz="2400" b="1" i="1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2400" b="1" i="1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</a:t>
            </a:r>
            <a:r>
              <a:rPr kumimoji="0" lang="ru-RU" sz="2400" b="1" i="1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2400" b="1" i="1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транспортного</a:t>
            </a:r>
            <a:r>
              <a:rPr kumimoji="0" lang="ru-RU" sz="2400" b="1" i="1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2400" b="1" i="1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травматизма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1115616" y="2060848"/>
            <a:ext cx="7754239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Установлено, что основной причиной </a:t>
            </a:r>
          </a:p>
          <a:p>
            <a:pPr marL="0" marR="0" lvl="0" indent="449263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травматизма является несоблюдение </a:t>
            </a:r>
          </a:p>
          <a:p>
            <a:pPr marL="0" marR="0" lvl="0" indent="449263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Правил дорожного движения и </a:t>
            </a:r>
          </a:p>
          <a:p>
            <a:pPr marL="0" marR="0" lvl="0" indent="449263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соответствующих им требований </a:t>
            </a:r>
          </a:p>
          <a:p>
            <a:pPr marL="0" marR="0" lvl="0" indent="449263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безопасного поведения на дороге </a:t>
            </a:r>
          </a:p>
          <a:p>
            <a:pPr marL="0" marR="0" lvl="0" indent="449263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детьми и взрослыми. В ходе </a:t>
            </a:r>
          </a:p>
          <a:p>
            <a:pPr marL="0" marR="0" lvl="0" indent="449263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исследований определено, что </a:t>
            </a:r>
          </a:p>
          <a:p>
            <a:pPr marL="0" marR="0" lvl="0" indent="449263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дети в подавляющем большинстве </a:t>
            </a:r>
          </a:p>
          <a:p>
            <a:pPr marL="0" marR="0" lvl="0" indent="449263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случаев - 91% - получили травмы от </a:t>
            </a:r>
          </a:p>
          <a:p>
            <a:pPr marL="0" marR="0" lvl="0" indent="449263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транспорта, являясь пешеходами и </a:t>
            </a:r>
          </a:p>
          <a:p>
            <a:pPr marL="0" marR="0" lvl="0" indent="449263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велосипедистами. Конечно, велико и </a:t>
            </a:r>
          </a:p>
          <a:p>
            <a:pPr marL="0" marR="0" lvl="0" indent="449263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количество пострадавших детей-пассажиров </a:t>
            </a: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9%.</a:t>
            </a:r>
            <a:endParaRPr kumimoji="0" lang="ru-RU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7892" name="Picture 4" descr="C:\Users\Елена\Desktop\16416_b86141438.jpg"/>
          <p:cNvPicPr>
            <a:picLocks noChangeAspect="1" noChangeArrowheads="1"/>
          </p:cNvPicPr>
          <p:nvPr/>
        </p:nvPicPr>
        <p:blipFill>
          <a:blip r:embed="rId2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251520" y="1916832"/>
            <a:ext cx="2952328" cy="1944216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pic>
        <p:nvPicPr>
          <p:cNvPr id="37893" name="Picture 5" descr="C:\Users\Елена\Desktop\maxresdefault.jpg"/>
          <p:cNvPicPr>
            <a:picLocks noChangeAspect="1" noChangeArrowheads="1"/>
          </p:cNvPicPr>
          <p:nvPr/>
        </p:nvPicPr>
        <p:blipFill>
          <a:blip r:embed="rId3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251520" y="4005064"/>
            <a:ext cx="2952328" cy="1944216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"/>
          <p:cNvSpPr>
            <a:spLocks noChangeArrowheads="1"/>
          </p:cNvSpPr>
          <p:nvPr/>
        </p:nvSpPr>
        <p:spPr bwMode="auto">
          <a:xfrm>
            <a:off x="-252536" y="332656"/>
            <a:ext cx="6460551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   Только представьте, при наезде </a:t>
            </a: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автомобилем человек получает </a:t>
            </a: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двойной удар: сначала </a:t>
            </a: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ook Antiqua"/>
                <a:ea typeface="Calibri" pitchFamily="34" charset="0"/>
                <a:cs typeface="Times New Roman" pitchFamily="18" charset="0"/>
              </a:rPr>
              <a:t>—</a:t>
            </a: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автомобилем, </a:t>
            </a: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 затем </a:t>
            </a: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ook Antiqua"/>
                <a:ea typeface="Calibri" pitchFamily="34" charset="0"/>
                <a:cs typeface="Times New Roman" pitchFamily="18" charset="0"/>
              </a:rPr>
              <a:t>—</a:t>
            </a: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 проезжую часть. </a:t>
            </a: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    Причем больше опасен именно </a:t>
            </a: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второй удар, ведь падая, люди ударяют </a:t>
            </a: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чаще всего голову и в результате </a:t>
            </a: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получают сотрясение головного </a:t>
            </a: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мозга, закрытую черепно-мозговую </a:t>
            </a: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травму, ушибы, переломы, различные </a:t>
            </a: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повреждения внутренних органов. </a:t>
            </a: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   </a:t>
            </a: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 ведь сила удара человека </a:t>
            </a: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 автомобиль равна силе удара </a:t>
            </a: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человека при падении с 5-этажного дома. </a:t>
            </a:r>
            <a:endParaRPr kumimoji="0" lang="ru-RU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3010" name="Picture 2" descr="C:\Users\Елена\Desktop\20160715130410.jpg"/>
          <p:cNvPicPr>
            <a:picLocks noChangeAspect="1" noChangeArrowheads="1"/>
          </p:cNvPicPr>
          <p:nvPr/>
        </p:nvPicPr>
        <p:blipFill>
          <a:blip r:embed="rId2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6012160" y="404664"/>
            <a:ext cx="2952750" cy="1928813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pic>
        <p:nvPicPr>
          <p:cNvPr id="4" name="Picture 7" descr="C:\Users\Елена\Desktop\Фото ДТП\893f8bf56510588966c62beabdd134ad_small.jpeg"/>
          <p:cNvPicPr>
            <a:picLocks noChangeAspect="1" noChangeArrowheads="1"/>
          </p:cNvPicPr>
          <p:nvPr/>
        </p:nvPicPr>
        <p:blipFill>
          <a:blip r:embed="rId3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6012160" y="2564904"/>
            <a:ext cx="2952328" cy="1944216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pic>
        <p:nvPicPr>
          <p:cNvPr id="43011" name="Picture 3" descr="C:\Users\Елена\Desktop\deti_thumb.jpg"/>
          <p:cNvPicPr>
            <a:picLocks noChangeAspect="1" noChangeArrowheads="1"/>
          </p:cNvPicPr>
          <p:nvPr/>
        </p:nvPicPr>
        <p:blipFill>
          <a:blip r:embed="rId4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6012160" y="4725144"/>
            <a:ext cx="2921818" cy="194421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-252536" y="260648"/>
            <a:ext cx="8703088" cy="6740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Распространенные нарушения ПДД школьниками:</a:t>
            </a: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1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переход проезжей части перед </a:t>
            </a: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близко идущим транспортом;</a:t>
            </a: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переход проезжей части в </a:t>
            </a: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неустановленном месте;</a:t>
            </a: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неожиданный выход из-за </a:t>
            </a: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транспортного средства, </a:t>
            </a: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сооружения, зелёных насаждений;</a:t>
            </a: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ru-RU" sz="800" b="1" dirty="0"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переход дороги на запрещающий </a:t>
            </a: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сигнал светофора. </a:t>
            </a:r>
            <a:endParaRPr kumimoji="0" lang="ru-RU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Эти и другие подобные нарушения часто приводят детей </a:t>
            </a: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 попаданию в так называемые дорожные </a:t>
            </a:r>
            <a:r>
              <a:rPr kumimoji="0" lang="ru-RU" sz="2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ловушки</a:t>
            </a:r>
            <a:r>
              <a:rPr kumimoji="0" lang="ru-RU" sz="2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</a:p>
          <a:p>
            <a:pPr indent="449263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indent="449263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Давайте рассмотрим несколько разных ситуаций.</a:t>
            </a: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1986" name="Picture 2" descr="C:\Users\Елена\Desktop\big.jpg"/>
          <p:cNvPicPr>
            <a:picLocks noChangeAspect="1" noChangeArrowheads="1"/>
          </p:cNvPicPr>
          <p:nvPr/>
        </p:nvPicPr>
        <p:blipFill>
          <a:blip r:embed="rId2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5522855" y="908720"/>
            <a:ext cx="3153601" cy="1944216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pic>
        <p:nvPicPr>
          <p:cNvPr id="41987" name="Picture 3" descr="C:\Users\Елена\Desktop\maxresdefault (1).jpg"/>
          <p:cNvPicPr>
            <a:picLocks noChangeAspect="1" noChangeArrowheads="1"/>
          </p:cNvPicPr>
          <p:nvPr/>
        </p:nvPicPr>
        <p:blipFill>
          <a:blip r:embed="rId3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5508104" y="2996953"/>
            <a:ext cx="3168352" cy="1909194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323528" y="230451"/>
            <a:ext cx="8428846" cy="612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 ситуация</a:t>
            </a: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i="1" dirty="0"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</a:t>
            </a:r>
            <a:r>
              <a:rPr kumimoji="0" lang="ru-RU" sz="2800" b="1" i="1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ыход на дорогу в неустановленном месте,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из-за стоящего транспорта. </a:t>
            </a:r>
            <a:endParaRPr kumimoji="0" lang="ru-RU" sz="2800" b="1" i="0" u="none" strike="noStrike" cap="none" normalizeH="0" baseline="0" dirty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b="1" i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b="1" i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b="1" i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b="1" i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b="1" i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b="1" i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Вывод:</a:t>
            </a: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внезапность и неожиданность появления на дороге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пешехода всегда приводит к трагическим последствиям. </a:t>
            </a:r>
            <a:endParaRPr kumimoji="0" lang="ru-RU" sz="2400" b="1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8" descr="C:\Users\Елена\Desktop\Фото ДТП\8451fae78b6a67a12ffed23a03c952ee_XL.jpg"/>
          <p:cNvPicPr>
            <a:picLocks noChangeAspect="1" noChangeArrowheads="1"/>
          </p:cNvPicPr>
          <p:nvPr/>
        </p:nvPicPr>
        <p:blipFill>
          <a:blip r:embed="rId2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6084168" y="1628800"/>
            <a:ext cx="2736304" cy="2088232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pic>
        <p:nvPicPr>
          <p:cNvPr id="7" name="Picture 6" descr="C:\Users\Елена\Desktop\YxTFgaXuCRy6mApRq-IaaQ=s800.jpg"/>
          <p:cNvPicPr>
            <a:picLocks noChangeAspect="1" noChangeArrowheads="1"/>
          </p:cNvPicPr>
          <p:nvPr/>
        </p:nvPicPr>
        <p:blipFill>
          <a:blip r:embed="rId3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251520" y="1628800"/>
            <a:ext cx="2736304" cy="2088232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pic>
        <p:nvPicPr>
          <p:cNvPr id="8" name="Picture 3" descr="C:\Users\Елена\Desktop\img_3499.jpg"/>
          <p:cNvPicPr>
            <a:picLocks noChangeAspect="1" noChangeArrowheads="1"/>
          </p:cNvPicPr>
          <p:nvPr/>
        </p:nvPicPr>
        <p:blipFill>
          <a:blip r:embed="rId4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3131840" y="3140968"/>
            <a:ext cx="2808312" cy="2088232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1"/>
          <p:cNvSpPr>
            <a:spLocks noChangeArrowheads="1"/>
          </p:cNvSpPr>
          <p:nvPr/>
        </p:nvSpPr>
        <p:spPr bwMode="auto">
          <a:xfrm>
            <a:off x="179512" y="260648"/>
            <a:ext cx="8640960" cy="637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 ситуация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</a:t>
            </a: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одойдя к дороге, вы посмотрели налево и увидели, что по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первому ряду на медленной скорости движется грузовая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машина, или, к примеру, автобус. До него ещё далеко,</a:t>
            </a:r>
            <a:r>
              <a:rPr kumimoji="0" lang="ru-RU" sz="2400" b="1" i="0" u="none" strike="noStrike" cap="none" normalizeH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вы смело шагаете на проезжую часть. Если Вы остановитесь на одну - две секунды, то увидите, что из-за этой медленно едущей машины появляется другая, идущая на большой скорости. Именно эта машина и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представляет для вас скрытую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опасность.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Отсюда следует правило:</a:t>
            </a: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пропустите медленно идущие крупногабаритные машины, т.к. из-за них может появиться другой транспорт.</a:t>
            </a:r>
            <a:endParaRPr kumimoji="0" lang="ru-RU" sz="2400" b="1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17" descr="C:\Users\Елена\Desktop\Фото ДТП\GvOCaH63VI.png"/>
          <p:cNvPicPr>
            <a:picLocks noChangeAspect="1" noChangeArrowheads="1"/>
          </p:cNvPicPr>
          <p:nvPr/>
        </p:nvPicPr>
        <p:blipFill>
          <a:blip r:embed="rId2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5004048" y="3068960"/>
            <a:ext cx="3773016" cy="2247579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267</TotalTime>
  <Words>672</Words>
  <Application>Microsoft Office PowerPoint</Application>
  <PresentationFormat>Экран (4:3)</PresentationFormat>
  <Paragraphs>162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4" baseType="lpstr">
      <vt:lpstr>Arial</vt:lpstr>
      <vt:lpstr>Book Antiqua</vt:lpstr>
      <vt:lpstr>Calibri</vt:lpstr>
      <vt:lpstr>Franklin Gothic Book</vt:lpstr>
      <vt:lpstr>Franklin Gothic Medium</vt:lpstr>
      <vt:lpstr>Times New Roman</vt:lpstr>
      <vt:lpstr>Wingdings 2</vt:lpstr>
      <vt:lpstr>Трек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HP</cp:lastModifiedBy>
  <cp:revision>29</cp:revision>
  <dcterms:created xsi:type="dcterms:W3CDTF">2018-01-10T08:32:14Z</dcterms:created>
  <dcterms:modified xsi:type="dcterms:W3CDTF">2019-08-10T12:17:24Z</dcterms:modified>
</cp:coreProperties>
</file>