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96" r:id="rId3"/>
    <p:sldId id="295" r:id="rId4"/>
    <p:sldId id="257" r:id="rId5"/>
    <p:sldId id="274" r:id="rId6"/>
    <p:sldId id="258" r:id="rId7"/>
    <p:sldId id="259" r:id="rId8"/>
    <p:sldId id="260" r:id="rId9"/>
    <p:sldId id="261" r:id="rId10"/>
    <p:sldId id="262" r:id="rId11"/>
    <p:sldId id="263" r:id="rId12"/>
    <p:sldId id="264" r:id="rId13"/>
    <p:sldId id="265" r:id="rId14"/>
    <p:sldId id="266" r:id="rId15"/>
    <p:sldId id="267" r:id="rId16"/>
    <p:sldId id="270" r:id="rId17"/>
    <p:sldId id="268" r:id="rId18"/>
    <p:sldId id="271" r:id="rId19"/>
    <p:sldId id="269" r:id="rId20"/>
    <p:sldId id="273" r:id="rId21"/>
    <p:sldId id="275" r:id="rId22"/>
    <p:sldId id="276" r:id="rId23"/>
    <p:sldId id="277" r:id="rId24"/>
    <p:sldId id="280" r:id="rId25"/>
    <p:sldId id="279" r:id="rId26"/>
    <p:sldId id="281" r:id="rId27"/>
    <p:sldId id="282" r:id="rId28"/>
    <p:sldId id="283" r:id="rId29"/>
    <p:sldId id="284" r:id="rId30"/>
    <p:sldId id="278" r:id="rId31"/>
    <p:sldId id="285" r:id="rId32"/>
    <p:sldId id="286" r:id="rId33"/>
    <p:sldId id="289" r:id="rId34"/>
    <p:sldId id="287" r:id="rId35"/>
    <p:sldId id="288" r:id="rId36"/>
    <p:sldId id="290" r:id="rId37"/>
    <p:sldId id="293" r:id="rId38"/>
    <p:sldId id="291" r:id="rId39"/>
    <p:sldId id="272" r:id="rId40"/>
    <p:sldId id="294" r:id="rId41"/>
    <p:sldId id="292" r:id="rId42"/>
  </p:sldIdLst>
  <p:sldSz cx="9144000" cy="6858000" type="screen4x3"/>
  <p:notesSz cx="6858000" cy="9144000"/>
  <p:embeddedFontLst>
    <p:embeddedFont>
      <p:font typeface="Calibri" pitchFamily="34" charset="0"/>
      <p:regular r:id="rId43"/>
      <p:bold r:id="rId44"/>
      <p:italic r:id="rId45"/>
      <p:boldItalic r:id="rId46"/>
    </p:embeddedFont>
    <p:embeddedFont>
      <p:font typeface="Century Gothic" pitchFamily="34" charset="0"/>
      <p:regular r:id="rId47"/>
      <p:bold r:id="rId48"/>
      <p:italic r:id="rId49"/>
      <p:boldItalic r:id="rId50"/>
    </p:embeddedFont>
    <p:embeddedFont>
      <p:font typeface="Century" pitchFamily="18" charset="0"/>
      <p:regular r:id="rId51"/>
    </p:embeddedFont>
    <p:embeddedFont>
      <p:font typeface="Academy Condensed"/>
      <p:regular r:id="rId52"/>
    </p:embeddedFont>
    <p:embeddedFont>
      <p:font typeface="Andantino script" charset="0"/>
      <p:regular r:id="rId53"/>
    </p:embeddedFont>
  </p:embeddedFontLst>
  <p:custDataLst>
    <p:tags r:id="rId5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F0DB8A-78A4-436D-957A-464A29706F0A}" type="datetimeFigureOut">
              <a:rPr lang="ru-RU" smtClean="0"/>
              <a:pPr/>
              <a:t>22.08.2019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F0DB8A-78A4-436D-957A-464A29706F0A}" type="datetimeFigureOut">
              <a:rPr lang="ru-RU" smtClean="0"/>
              <a:pPr/>
              <a:t>22.08.2019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F0DB8A-78A4-436D-957A-464A29706F0A}" type="datetimeFigureOut">
              <a:rPr lang="ru-RU" smtClean="0"/>
              <a:pPr/>
              <a:t>22.08.2019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F0DB8A-78A4-436D-957A-464A29706F0A}" type="datetimeFigureOut">
              <a:rPr lang="ru-RU" smtClean="0"/>
              <a:pPr/>
              <a:t>22.08.2019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CF0DB8A-78A4-436D-957A-464A29706F0A}" type="datetimeFigureOut">
              <a:rPr lang="ru-RU" smtClean="0"/>
              <a:pPr/>
              <a:t>22.08.2019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CF0DB8A-78A4-436D-957A-464A29706F0A}" type="datetimeFigureOut">
              <a:rPr lang="ru-RU" smtClean="0"/>
              <a:pPr/>
              <a:t>22.08.2019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CF0DB8A-78A4-436D-957A-464A29706F0A}" type="datetimeFigureOut">
              <a:rPr lang="ru-RU" smtClean="0"/>
              <a:pPr/>
              <a:t>22.08.2019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CF0DB8A-78A4-436D-957A-464A29706F0A}" type="datetimeFigureOut">
              <a:rPr lang="ru-RU" smtClean="0"/>
              <a:pPr/>
              <a:t>22.08.2019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F0DB8A-78A4-436D-957A-464A29706F0A}" type="datetimeFigureOut">
              <a:rPr lang="ru-RU" smtClean="0"/>
              <a:pPr/>
              <a:t>22.08.2019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F0DB8A-78A4-436D-957A-464A29706F0A}" type="datetimeFigureOut">
              <a:rPr lang="ru-RU" smtClean="0"/>
              <a:pPr/>
              <a:t>22.08.2019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F0DB8A-78A4-436D-957A-464A29706F0A}" type="datetimeFigureOut">
              <a:rPr lang="ru-RU" smtClean="0"/>
              <a:pPr/>
              <a:t>22.08.2019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FE5811-7898-49D7-9B1A-091E27610AB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0DB8A-78A4-436D-957A-464A29706F0A}" type="datetimeFigureOut">
              <a:rPr lang="ru-RU" smtClean="0"/>
              <a:pPr/>
              <a:t>22.08.2019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E5811-7898-49D7-9B1A-091E27610AB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audio1.mp3"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1.wmv"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2.wmv"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3.wmv"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audio2.mp3" TargetMode="Externa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audio2.mp3"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audio4.mp3" TargetMode="Externa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4.wmv" TargetMode="Externa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5.wmv" TargetMode="Externa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6.wmv" TargetMode="Externa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7.wmv" TargetMode="Externa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video8.wmv" TargetMode="Externa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audio5.mp3" TargetMode="Externa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ack_title.jpg"/>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2286000" y="2828836"/>
            <a:ext cx="4572000" cy="1323439"/>
          </a:xfrm>
          <a:prstGeom prst="rect">
            <a:avLst/>
          </a:prstGeom>
        </p:spPr>
        <p:txBody>
          <a:bodyPr>
            <a:spAutoFit/>
          </a:bodyPr>
          <a:lstStyle/>
          <a:p>
            <a:r>
              <a:rPr lang="ru-RU" sz="2000" dirty="0" smtClean="0"/>
              <a:t>                   </a:t>
            </a:r>
            <a:r>
              <a:rPr lang="ru-RU" sz="2000" dirty="0" err="1" smtClean="0"/>
              <a:t>г.Нижневартовск</a:t>
            </a:r>
            <a:r>
              <a:rPr lang="ru-RU" sz="2000" dirty="0" smtClean="0"/>
              <a:t>,</a:t>
            </a:r>
            <a:endParaRPr lang="ru-RU" sz="2000" dirty="0"/>
          </a:p>
          <a:p>
            <a:r>
              <a:rPr lang="ru-RU" sz="2000" dirty="0" smtClean="0"/>
              <a:t>                  МБОУ </a:t>
            </a:r>
            <a:r>
              <a:rPr lang="ru-RU" sz="2000" dirty="0"/>
              <a:t>«</a:t>
            </a:r>
            <a:r>
              <a:rPr lang="ru-RU" sz="2000" dirty="0" smtClean="0"/>
              <a:t>СШ</a:t>
            </a:r>
            <a:r>
              <a:rPr lang="ru-RU" sz="2000" dirty="0"/>
              <a:t>№13»</a:t>
            </a:r>
          </a:p>
          <a:p>
            <a:r>
              <a:rPr lang="ru-RU" sz="2000" dirty="0"/>
              <a:t>Учитель русского языка и литературы </a:t>
            </a:r>
          </a:p>
          <a:p>
            <a:r>
              <a:rPr lang="ru-RU" sz="2000" dirty="0" smtClean="0"/>
              <a:t>            </a:t>
            </a:r>
            <a:r>
              <a:rPr lang="ru-RU" sz="2000" dirty="0" err="1" smtClean="0"/>
              <a:t>Казиева</a:t>
            </a:r>
            <a:r>
              <a:rPr lang="ru-RU" sz="2000" dirty="0" smtClean="0"/>
              <a:t> </a:t>
            </a:r>
            <a:r>
              <a:rPr lang="ru-RU" sz="2000" dirty="0" smtClean="0"/>
              <a:t> </a:t>
            </a:r>
            <a:r>
              <a:rPr lang="ru-RU" sz="2000" dirty="0" err="1" smtClean="0"/>
              <a:t>Аят</a:t>
            </a:r>
            <a:r>
              <a:rPr lang="ru-RU" sz="2000" dirty="0" smtClean="0"/>
              <a:t> </a:t>
            </a:r>
            <a:r>
              <a:rPr lang="ru-RU" sz="2000" dirty="0" err="1"/>
              <a:t>Керимовна</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3419872" y="116632"/>
            <a:ext cx="5724128" cy="6740307"/>
          </a:xfrm>
          <a:prstGeom prst="rect">
            <a:avLst/>
          </a:prstGeom>
          <a:noFill/>
        </p:spPr>
        <p:txBody>
          <a:bodyPr wrap="square" rtlCol="0">
            <a:spAutoFit/>
          </a:bodyPr>
          <a:lstStyle/>
          <a:p>
            <a:pPr algn="ctr">
              <a:lnSpc>
                <a:spcPct val="120000"/>
              </a:lnSpc>
            </a:pPr>
            <a:r>
              <a:rPr lang="ru-RU" dirty="0" smtClean="0">
                <a:latin typeface="Century" pitchFamily="18" charset="0"/>
              </a:rPr>
              <a:t>В 1846 году вышли повести «Бретёр» и «Три портрета».</a:t>
            </a:r>
          </a:p>
          <a:p>
            <a:pPr algn="ctr">
              <a:lnSpc>
                <a:spcPct val="120000"/>
              </a:lnSpc>
            </a:pPr>
            <a:r>
              <a:rPr lang="ru-RU" dirty="0" smtClean="0">
                <a:latin typeface="Century" pitchFamily="18" charset="0"/>
              </a:rPr>
              <a:t>«</a:t>
            </a:r>
            <a:r>
              <a:rPr lang="ru-RU" dirty="0" err="1" smtClean="0">
                <a:latin typeface="Century" pitchFamily="18" charset="0"/>
              </a:rPr>
              <a:t>Муму</a:t>
            </a:r>
            <a:r>
              <a:rPr lang="ru-RU" dirty="0" smtClean="0">
                <a:latin typeface="Century" pitchFamily="18" charset="0"/>
              </a:rPr>
              <a:t>» он написал в 1852 году, будучи в ссылке в </a:t>
            </a:r>
            <a:r>
              <a:rPr lang="ru-RU" dirty="0" err="1" smtClean="0">
                <a:latin typeface="Century" pitchFamily="18" charset="0"/>
              </a:rPr>
              <a:t>Спасском-Лутовинове</a:t>
            </a:r>
            <a:r>
              <a:rPr lang="ru-RU" dirty="0" smtClean="0">
                <a:latin typeface="Century" pitchFamily="18" charset="0"/>
              </a:rPr>
              <a:t> из-за некролога на смерть Гоголя, который, несмотря на запрет, опубликовал в Москве.</a:t>
            </a:r>
          </a:p>
          <a:p>
            <a:pPr algn="ctr">
              <a:lnSpc>
                <a:spcPct val="120000"/>
              </a:lnSpc>
            </a:pPr>
            <a:r>
              <a:rPr lang="ru-RU" dirty="0" smtClean="0">
                <a:latin typeface="Century" pitchFamily="18" charset="0"/>
              </a:rPr>
              <a:t>Главное дело этого периода — «Записки охотника» (1852), цикл лирических очерков и рассказов. Принципиальное многообразие человеческих типов, впервые выделенных из прежде не замечаемой или идеализируемой народной массы, свидетельствовало о бесконечной ценности всякой неповторимой и свободной человеческой личности; крепостной порядок представал зловещей и мертвой силой, чуждой природной гармонии, враждебной человеку, но неспособной уничтожить душу, любовь, творческий дар. Открыв Россию и русского человека, положив начало «крестьянской теме» в отечественной словесности.</a:t>
            </a:r>
          </a:p>
        </p:txBody>
      </p:sp>
      <p:sp>
        <p:nvSpPr>
          <p:cNvPr id="12" name="TextBox 11"/>
          <p:cNvSpPr txBox="1"/>
          <p:nvPr/>
        </p:nvSpPr>
        <p:spPr>
          <a:xfrm>
            <a:off x="179512" y="4797152"/>
            <a:ext cx="3168352" cy="369332"/>
          </a:xfrm>
          <a:prstGeom prst="rect">
            <a:avLst/>
          </a:prstGeom>
          <a:noFill/>
        </p:spPr>
        <p:txBody>
          <a:bodyPr wrap="square" rtlCol="0">
            <a:spAutoFit/>
          </a:bodyPr>
          <a:lstStyle/>
          <a:p>
            <a:pPr algn="ctr"/>
            <a:r>
              <a:rPr lang="ru-RU" dirty="0" smtClean="0">
                <a:latin typeface="Academy Condensed" pitchFamily="2" charset="0"/>
              </a:rPr>
              <a:t>И.С. Тургенев. Фото 1850-х</a:t>
            </a:r>
            <a:endParaRPr lang="ru-RU" dirty="0">
              <a:latin typeface="Academy Condensed" pitchFamily="2" charset="0"/>
            </a:endParaRPr>
          </a:p>
        </p:txBody>
      </p:sp>
      <p:pic>
        <p:nvPicPr>
          <p:cNvPr id="9" name="Рисунок 8" descr="1850e_png.png"/>
          <p:cNvPicPr>
            <a:picLocks noChangeAspect="1"/>
          </p:cNvPicPr>
          <p:nvPr/>
        </p:nvPicPr>
        <p:blipFill>
          <a:blip r:embed="rId3" cstate="print"/>
          <a:stretch>
            <a:fillRect/>
          </a:stretch>
        </p:blipFill>
        <p:spPr>
          <a:xfrm>
            <a:off x="107504" y="260648"/>
            <a:ext cx="3350411" cy="4341787"/>
          </a:xfrm>
          <a:prstGeom prst="rect">
            <a:avLst/>
          </a:prstGeom>
        </p:spPr>
      </p:pic>
      <p:sp>
        <p:nvSpPr>
          <p:cNvPr id="11" name="TextBox 10"/>
          <p:cNvSpPr txBox="1"/>
          <p:nvPr/>
        </p:nvSpPr>
        <p:spPr>
          <a:xfrm>
            <a:off x="179512" y="5517232"/>
            <a:ext cx="3168352" cy="723275"/>
          </a:xfrm>
          <a:prstGeom prst="rect">
            <a:avLst/>
          </a:prstGeom>
          <a:noFill/>
        </p:spPr>
        <p:txBody>
          <a:bodyPr wrap="square" rtlCol="0">
            <a:spAutoFit/>
          </a:bodyPr>
          <a:lstStyle/>
          <a:p>
            <a:pPr>
              <a:spcBef>
                <a:spcPts val="600"/>
              </a:spcBef>
            </a:pPr>
            <a:r>
              <a:rPr lang="ru-RU" dirty="0" smtClean="0">
                <a:latin typeface="Academy Condensed" pitchFamily="2" charset="0"/>
              </a:rPr>
              <a:t>Обвинительный акт крепостничеству.</a:t>
            </a:r>
          </a:p>
          <a:p>
            <a:pPr algn="r">
              <a:spcBef>
                <a:spcPts val="600"/>
              </a:spcBef>
            </a:pPr>
            <a:r>
              <a:rPr lang="ru-RU" dirty="0" smtClean="0">
                <a:latin typeface="Academy Condensed" pitchFamily="2" charset="0"/>
              </a:rPr>
              <a:t>А.И. Герцен о «Записках охотника»</a:t>
            </a:r>
            <a:endParaRPr lang="ru-RU" dirty="0">
              <a:latin typeface="Academy Condensed"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107504" y="5661248"/>
            <a:ext cx="8856984" cy="1089529"/>
          </a:xfrm>
          <a:prstGeom prst="rect">
            <a:avLst/>
          </a:prstGeom>
          <a:noFill/>
        </p:spPr>
        <p:txBody>
          <a:bodyPr wrap="square" rtlCol="0">
            <a:spAutoFit/>
          </a:bodyPr>
          <a:lstStyle/>
          <a:p>
            <a:pPr algn="ctr">
              <a:lnSpc>
                <a:spcPct val="120000"/>
              </a:lnSpc>
            </a:pPr>
            <a:r>
              <a:rPr lang="ru-RU" dirty="0" smtClean="0">
                <a:latin typeface="Century" pitchFamily="18" charset="0"/>
              </a:rPr>
              <a:t>До июля 1856 Тургенев живет в России: зимой по преимуществу в Петербурге, летом в Спасском. Его ближайшая среда — редакция «Современника»; состоялись знакомства с И. А. Гончаровым, Л. Н. Толстым и А. Н. Островским.</a:t>
            </a:r>
          </a:p>
        </p:txBody>
      </p:sp>
      <p:sp>
        <p:nvSpPr>
          <p:cNvPr id="12" name="TextBox 11"/>
          <p:cNvSpPr txBox="1"/>
          <p:nvPr/>
        </p:nvSpPr>
        <p:spPr>
          <a:xfrm>
            <a:off x="6444208" y="3501008"/>
            <a:ext cx="2520280" cy="2031325"/>
          </a:xfrm>
          <a:prstGeom prst="rect">
            <a:avLst/>
          </a:prstGeom>
          <a:noFill/>
        </p:spPr>
        <p:txBody>
          <a:bodyPr wrap="square" rtlCol="0">
            <a:spAutoFit/>
          </a:bodyPr>
          <a:lstStyle/>
          <a:p>
            <a:pPr algn="ctr"/>
            <a:r>
              <a:rPr lang="ru-RU" dirty="0" smtClean="0">
                <a:latin typeface="Academy Condensed" pitchFamily="2" charset="0"/>
              </a:rPr>
              <a:t>Группа сотрудников журнала «Современник». Сидят слева направо: И.А. Гончаров, И.С. Тургенев, А.В. Дружинин, А.Н. Островский. Стоят: Л.Н. Толстой, Д.В. Григорович. Фото 1856</a:t>
            </a:r>
          </a:p>
        </p:txBody>
      </p:sp>
      <p:pic>
        <p:nvPicPr>
          <p:cNvPr id="6" name="Рисунок 5" descr="sovr.jpg"/>
          <p:cNvPicPr>
            <a:picLocks noChangeAspect="1"/>
          </p:cNvPicPr>
          <p:nvPr/>
        </p:nvPicPr>
        <p:blipFill>
          <a:blip r:embed="rId3" cstate="print"/>
          <a:stretch>
            <a:fillRect/>
          </a:stretch>
        </p:blipFill>
        <p:spPr>
          <a:xfrm>
            <a:off x="179512" y="188640"/>
            <a:ext cx="6192688" cy="5408461"/>
          </a:xfrm>
          <a:prstGeom prst="rect">
            <a:avLst/>
          </a:prstGeom>
          <a:ln>
            <a:solidFill>
              <a:schemeClr val="accent6">
                <a:lumMod val="50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572000" y="404664"/>
            <a:ext cx="4392488" cy="6075509"/>
          </a:xfrm>
          <a:prstGeom prst="rect">
            <a:avLst/>
          </a:prstGeom>
          <a:noFill/>
        </p:spPr>
        <p:txBody>
          <a:bodyPr wrap="square" rtlCol="0">
            <a:spAutoFit/>
          </a:bodyPr>
          <a:lstStyle/>
          <a:p>
            <a:pPr algn="ctr">
              <a:lnSpc>
                <a:spcPct val="120000"/>
              </a:lnSpc>
            </a:pPr>
            <a:r>
              <a:rPr lang="ru-RU" dirty="0" smtClean="0">
                <a:latin typeface="Century" pitchFamily="18" charset="0"/>
              </a:rPr>
              <a:t>После смерти Николая I одно за другим публикуются четыре крупнейших произведения писателя: «Рудин» (1856), «Дворянское гнездо» (1859), «Накануне» (1860) и «Отцы и дети» (1862).</a:t>
            </a:r>
          </a:p>
          <a:p>
            <a:pPr algn="ctr">
              <a:lnSpc>
                <a:spcPct val="120000"/>
              </a:lnSpc>
            </a:pPr>
            <a:endParaRPr lang="ru-RU" dirty="0" smtClean="0">
              <a:latin typeface="Century" pitchFamily="18" charset="0"/>
            </a:endParaRPr>
          </a:p>
          <a:p>
            <a:pPr algn="ctr">
              <a:lnSpc>
                <a:spcPct val="120000"/>
              </a:lnSpc>
            </a:pPr>
            <a:r>
              <a:rPr lang="ru-RU" dirty="0" smtClean="0">
                <a:latin typeface="Century" pitchFamily="18" charset="0"/>
              </a:rPr>
              <a:t>С начала 1860-х годов Тургенев поселяется в </a:t>
            </a:r>
            <a:r>
              <a:rPr lang="ru-RU" dirty="0" err="1" smtClean="0">
                <a:latin typeface="Century" pitchFamily="18" charset="0"/>
              </a:rPr>
              <a:t>Баден-Бадене</a:t>
            </a:r>
            <a:r>
              <a:rPr lang="ru-RU" dirty="0" smtClean="0">
                <a:latin typeface="Century" pitchFamily="18" charset="0"/>
              </a:rPr>
              <a:t>. Писатель активно участвует в культурной жизни Западной Европы, завязывая знакомства с крупнейшими писателями Германии, Франции и Англии, пропагандируя русскую литературу за рубежом и знакомя русских читателей с лучшими произведениями современных ему западных авторов.</a:t>
            </a:r>
          </a:p>
        </p:txBody>
      </p:sp>
      <p:sp>
        <p:nvSpPr>
          <p:cNvPr id="12" name="TextBox 11"/>
          <p:cNvSpPr txBox="1"/>
          <p:nvPr/>
        </p:nvSpPr>
        <p:spPr>
          <a:xfrm>
            <a:off x="323528" y="6021288"/>
            <a:ext cx="4104456" cy="369332"/>
          </a:xfrm>
          <a:prstGeom prst="rect">
            <a:avLst/>
          </a:prstGeom>
          <a:noFill/>
        </p:spPr>
        <p:txBody>
          <a:bodyPr wrap="square" rtlCol="0">
            <a:spAutoFit/>
          </a:bodyPr>
          <a:lstStyle/>
          <a:p>
            <a:pPr algn="ctr"/>
            <a:r>
              <a:rPr lang="ru-RU" dirty="0" smtClean="0">
                <a:latin typeface="Academy Condensed" pitchFamily="2" charset="0"/>
              </a:rPr>
              <a:t>И.С. Тургенев. Фото 1856</a:t>
            </a:r>
          </a:p>
        </p:txBody>
      </p:sp>
      <p:pic>
        <p:nvPicPr>
          <p:cNvPr id="9" name="Рисунок 8" descr="1856.jpg"/>
          <p:cNvPicPr>
            <a:picLocks noChangeAspect="1"/>
          </p:cNvPicPr>
          <p:nvPr/>
        </p:nvPicPr>
        <p:blipFill>
          <a:blip r:embed="rId3" cstate="print"/>
          <a:stretch>
            <a:fillRect/>
          </a:stretch>
        </p:blipFill>
        <p:spPr>
          <a:xfrm>
            <a:off x="276500" y="332656"/>
            <a:ext cx="4151484" cy="5544888"/>
          </a:xfrm>
          <a:prstGeom prst="rect">
            <a:avLst/>
          </a:prstGeom>
          <a:ln>
            <a:solidFill>
              <a:schemeClr val="accent6">
                <a:lumMod val="50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283968" y="188640"/>
            <a:ext cx="4680520" cy="6812315"/>
          </a:xfrm>
          <a:prstGeom prst="rect">
            <a:avLst/>
          </a:prstGeom>
          <a:noFill/>
        </p:spPr>
        <p:txBody>
          <a:bodyPr wrap="square" rtlCol="0">
            <a:spAutoFit/>
          </a:bodyPr>
          <a:lstStyle/>
          <a:p>
            <a:pPr algn="ctr">
              <a:lnSpc>
                <a:spcPct val="120000"/>
              </a:lnSpc>
            </a:pPr>
            <a:r>
              <a:rPr lang="ru-RU" dirty="0" smtClean="0">
                <a:latin typeface="Century" pitchFamily="18" charset="0"/>
              </a:rPr>
              <a:t>И. С. Тургенев выступает как консультант и редактор зарубежных переводчиков русских писателей, он сам пишет предисловия и примечания к переводам русских писателей на европейские языки, а также и к русским переводам произведений известных европейских писателей. Он переводит западных писателей на русский язык и русских писателей и поэтов на французский и немецкий языки.</a:t>
            </a:r>
          </a:p>
          <a:p>
            <a:pPr algn="ctr">
              <a:lnSpc>
                <a:spcPct val="120000"/>
              </a:lnSpc>
            </a:pPr>
            <a:endParaRPr lang="ru-RU" dirty="0" smtClean="0">
              <a:latin typeface="Century" pitchFamily="18" charset="0"/>
            </a:endParaRPr>
          </a:p>
          <a:p>
            <a:pPr algn="ctr">
              <a:lnSpc>
                <a:spcPct val="120000"/>
              </a:lnSpc>
            </a:pPr>
            <a:r>
              <a:rPr lang="ru-RU" dirty="0" smtClean="0">
                <a:latin typeface="Century" pitchFamily="18" charset="0"/>
              </a:rPr>
              <a:t>Несмотря на жизнь за границей, все мысли Тургенева по-прежнему были связаны с Россией. Он пишет роман «Дым» (1867), вызвавший много споров в русском обществе. По отзыву автора, роман ругали все: «и красные, и белые, и сверху, и снизу, и сбоку — особенно сбоку».</a:t>
            </a:r>
          </a:p>
        </p:txBody>
      </p:sp>
      <p:sp>
        <p:nvSpPr>
          <p:cNvPr id="12" name="TextBox 11"/>
          <p:cNvSpPr txBox="1"/>
          <p:nvPr/>
        </p:nvSpPr>
        <p:spPr>
          <a:xfrm>
            <a:off x="323528" y="5661248"/>
            <a:ext cx="3744416" cy="369332"/>
          </a:xfrm>
          <a:prstGeom prst="rect">
            <a:avLst/>
          </a:prstGeom>
          <a:noFill/>
        </p:spPr>
        <p:txBody>
          <a:bodyPr wrap="square" rtlCol="0">
            <a:spAutoFit/>
          </a:bodyPr>
          <a:lstStyle/>
          <a:p>
            <a:pPr algn="ctr"/>
            <a:r>
              <a:rPr lang="ru-RU" dirty="0" smtClean="0">
                <a:latin typeface="Academy Condensed" pitchFamily="2" charset="0"/>
              </a:rPr>
              <a:t>И.С. Тургенев. Фото 1860</a:t>
            </a:r>
          </a:p>
        </p:txBody>
      </p:sp>
      <p:pic>
        <p:nvPicPr>
          <p:cNvPr id="6" name="Рисунок 5" descr="1860.jpg"/>
          <p:cNvPicPr>
            <a:picLocks noChangeAspect="1"/>
          </p:cNvPicPr>
          <p:nvPr/>
        </p:nvPicPr>
        <p:blipFill>
          <a:blip r:embed="rId3" cstate="print"/>
          <a:stretch>
            <a:fillRect/>
          </a:stretch>
        </p:blipFill>
        <p:spPr>
          <a:xfrm>
            <a:off x="251520" y="700633"/>
            <a:ext cx="3810000" cy="4600575"/>
          </a:xfrm>
          <a:prstGeom prst="rect">
            <a:avLst/>
          </a:prstGeom>
          <a:ln>
            <a:solidFill>
              <a:schemeClr val="accent6">
                <a:lumMod val="5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427984" y="476672"/>
            <a:ext cx="4536504" cy="6075509"/>
          </a:xfrm>
          <a:prstGeom prst="rect">
            <a:avLst/>
          </a:prstGeom>
          <a:noFill/>
        </p:spPr>
        <p:txBody>
          <a:bodyPr wrap="square" rtlCol="0">
            <a:spAutoFit/>
          </a:bodyPr>
          <a:lstStyle/>
          <a:p>
            <a:pPr algn="ctr">
              <a:lnSpc>
                <a:spcPct val="120000"/>
              </a:lnSpc>
            </a:pPr>
            <a:r>
              <a:rPr lang="ru-RU" dirty="0" smtClean="0">
                <a:latin typeface="Century" pitchFamily="18" charset="0"/>
              </a:rPr>
              <a:t>Тургенев становится самым известным и самым читаемым русским автором в Европе.</a:t>
            </a:r>
          </a:p>
          <a:p>
            <a:pPr algn="ctr">
              <a:lnSpc>
                <a:spcPct val="120000"/>
              </a:lnSpc>
            </a:pPr>
            <a:r>
              <a:rPr lang="ru-RU" dirty="0" smtClean="0">
                <a:latin typeface="Century" pitchFamily="18" charset="0"/>
              </a:rPr>
              <a:t>В 1878 на международном литературном конгрессе в Париже писатель избран вице-президентом, а в 1879 он стал почётным доктором Оксфордского университета.</a:t>
            </a:r>
          </a:p>
          <a:p>
            <a:pPr algn="ctr">
              <a:lnSpc>
                <a:spcPct val="120000"/>
              </a:lnSpc>
            </a:pPr>
            <a:endParaRPr lang="ru-RU" dirty="0" smtClean="0">
              <a:latin typeface="Century" pitchFamily="18" charset="0"/>
            </a:endParaRPr>
          </a:p>
          <a:p>
            <a:pPr algn="ctr">
              <a:lnSpc>
                <a:spcPct val="120000"/>
              </a:lnSpc>
            </a:pPr>
            <a:r>
              <a:rPr lang="ru-RU" dirty="0" smtClean="0">
                <a:latin typeface="Century" pitchFamily="18" charset="0"/>
              </a:rPr>
              <a:t>В последние годы жизни Тургенев обращается к </a:t>
            </a:r>
            <a:r>
              <a:rPr lang="ru-RU" dirty="0" err="1" smtClean="0">
                <a:latin typeface="Century" pitchFamily="18" charset="0"/>
              </a:rPr>
              <a:t>мемуаристике</a:t>
            </a:r>
            <a:r>
              <a:rPr lang="ru-RU" dirty="0" smtClean="0">
                <a:latin typeface="Century" pitchFamily="18" charset="0"/>
              </a:rPr>
              <a:t> и «Стихотворениям в прозе» (1877-1882), где представлены едва ли не все основные темы его творчества, а подведение итогов происходит словно бы в присутствии близящейся смерти. </a:t>
            </a:r>
          </a:p>
          <a:p>
            <a:pPr algn="ctr">
              <a:lnSpc>
                <a:spcPct val="120000"/>
              </a:lnSpc>
            </a:pPr>
            <a:r>
              <a:rPr lang="ru-RU" dirty="0" smtClean="0">
                <a:latin typeface="Century" pitchFamily="18" charset="0"/>
              </a:rPr>
              <a:t>Тургенев умер 3 сентября 1883 года во Франции. Похоронен в Петербурге.</a:t>
            </a:r>
          </a:p>
        </p:txBody>
      </p:sp>
      <p:sp>
        <p:nvSpPr>
          <p:cNvPr id="12" name="TextBox 11"/>
          <p:cNvSpPr txBox="1"/>
          <p:nvPr/>
        </p:nvSpPr>
        <p:spPr>
          <a:xfrm>
            <a:off x="323528" y="6021288"/>
            <a:ext cx="3888432" cy="646331"/>
          </a:xfrm>
          <a:prstGeom prst="rect">
            <a:avLst/>
          </a:prstGeom>
          <a:noFill/>
        </p:spPr>
        <p:txBody>
          <a:bodyPr wrap="square" rtlCol="0">
            <a:spAutoFit/>
          </a:bodyPr>
          <a:lstStyle/>
          <a:p>
            <a:pPr algn="ctr"/>
            <a:r>
              <a:rPr lang="ru-RU" dirty="0" smtClean="0">
                <a:latin typeface="Academy Condensed" pitchFamily="2" charset="0"/>
              </a:rPr>
              <a:t>И.С. Тургенев в мантии доктора Оксфордского университета. Фото 1879</a:t>
            </a:r>
          </a:p>
        </p:txBody>
      </p:sp>
      <p:pic>
        <p:nvPicPr>
          <p:cNvPr id="9" name="Рисунок 8" descr="oxford_png.png"/>
          <p:cNvPicPr>
            <a:picLocks noChangeAspect="1"/>
          </p:cNvPicPr>
          <p:nvPr/>
        </p:nvPicPr>
        <p:blipFill>
          <a:blip r:embed="rId3" cstate="print"/>
          <a:stretch>
            <a:fillRect/>
          </a:stretch>
        </p:blipFill>
        <p:spPr>
          <a:xfrm>
            <a:off x="107504" y="260648"/>
            <a:ext cx="4327243" cy="57332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860032" y="404664"/>
            <a:ext cx="4104456" cy="2585323"/>
          </a:xfrm>
          <a:prstGeom prst="rect">
            <a:avLst/>
          </a:prstGeom>
          <a:noFill/>
        </p:spPr>
        <p:txBody>
          <a:bodyPr wrap="square" rtlCol="0">
            <a:spAutoFit/>
          </a:bodyPr>
          <a:lstStyle/>
          <a:p>
            <a:pPr algn="ctr">
              <a:lnSpc>
                <a:spcPct val="150000"/>
              </a:lnSpc>
            </a:pPr>
            <a:r>
              <a:rPr lang="ru-RU" dirty="0" smtClean="0">
                <a:latin typeface="Century" pitchFamily="18" charset="0"/>
              </a:rPr>
              <a:t>Общественное содержание произведений Тургенева, глубина изображения в них человеческих характеров, великолепное описание природы – все это волнует и современного читателя.</a:t>
            </a:r>
          </a:p>
        </p:txBody>
      </p:sp>
      <p:sp>
        <p:nvSpPr>
          <p:cNvPr id="12" name="TextBox 11"/>
          <p:cNvSpPr txBox="1"/>
          <p:nvPr/>
        </p:nvSpPr>
        <p:spPr>
          <a:xfrm>
            <a:off x="323528" y="6156012"/>
            <a:ext cx="4392488" cy="369332"/>
          </a:xfrm>
          <a:prstGeom prst="rect">
            <a:avLst/>
          </a:prstGeom>
          <a:noFill/>
        </p:spPr>
        <p:txBody>
          <a:bodyPr wrap="square" rtlCol="0">
            <a:spAutoFit/>
          </a:bodyPr>
          <a:lstStyle/>
          <a:p>
            <a:pPr algn="ctr"/>
            <a:r>
              <a:rPr lang="ru-RU" dirty="0" smtClean="0">
                <a:latin typeface="Academy Condensed" pitchFamily="2" charset="0"/>
              </a:rPr>
              <a:t>И.С. Тургенев. Фото 1859</a:t>
            </a:r>
          </a:p>
        </p:txBody>
      </p:sp>
      <p:pic>
        <p:nvPicPr>
          <p:cNvPr id="6" name="Рисунок 5" descr="1859_png.png"/>
          <p:cNvPicPr>
            <a:picLocks noChangeAspect="1"/>
          </p:cNvPicPr>
          <p:nvPr/>
        </p:nvPicPr>
        <p:blipFill>
          <a:blip r:embed="rId3" cstate="print"/>
          <a:stretch>
            <a:fillRect/>
          </a:stretch>
        </p:blipFill>
        <p:spPr>
          <a:xfrm>
            <a:off x="107504" y="288032"/>
            <a:ext cx="4776991" cy="5877272"/>
          </a:xfrm>
          <a:prstGeom prst="rect">
            <a:avLst/>
          </a:prstGeom>
        </p:spPr>
      </p:pic>
      <p:sp>
        <p:nvSpPr>
          <p:cNvPr id="7" name="TextBox 6"/>
          <p:cNvSpPr txBox="1"/>
          <p:nvPr/>
        </p:nvSpPr>
        <p:spPr>
          <a:xfrm>
            <a:off x="5076056" y="3284984"/>
            <a:ext cx="3888432" cy="3477875"/>
          </a:xfrm>
          <a:prstGeom prst="rect">
            <a:avLst/>
          </a:prstGeom>
          <a:noFill/>
        </p:spPr>
        <p:txBody>
          <a:bodyPr wrap="square" rtlCol="0">
            <a:spAutoFit/>
          </a:bodyPr>
          <a:lstStyle/>
          <a:p>
            <a:r>
              <a:rPr lang="ru-RU" sz="2000" dirty="0" smtClean="0">
                <a:latin typeface="Academy Condensed" pitchFamily="2" charset="0"/>
              </a:rPr>
              <a:t>В современной русской беллетристической литературе нет ни одного писателя… который не имел в Тургеневе учителя и для которого произведения этого писателя не послужили отправною точкою. В современном русском обществе едва ли найдет хоть одно крупное явление, к которому Тургенев не отнесся с изумительнейшую чуткостью, которого он не попытался истолковать.</a:t>
            </a:r>
          </a:p>
          <a:p>
            <a:pPr algn="r"/>
            <a:endParaRPr lang="ru-RU" sz="2000" dirty="0" smtClean="0">
              <a:latin typeface="Academy Condensed" pitchFamily="2" charset="0"/>
            </a:endParaRPr>
          </a:p>
          <a:p>
            <a:pPr algn="r"/>
            <a:r>
              <a:rPr lang="ru-RU" sz="2000" dirty="0" smtClean="0">
                <a:latin typeface="Academy Condensed" pitchFamily="2" charset="0"/>
              </a:rPr>
              <a:t>М.Е. Салтыков-Щедрин</a:t>
            </a:r>
            <a:endParaRPr lang="ru-RU" sz="2000" dirty="0">
              <a:latin typeface="Academy Condensed"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9" name="TextBox 8"/>
          <p:cNvSpPr txBox="1"/>
          <p:nvPr/>
        </p:nvSpPr>
        <p:spPr>
          <a:xfrm>
            <a:off x="287524" y="87015"/>
            <a:ext cx="8568952" cy="461665"/>
          </a:xfrm>
          <a:prstGeom prst="rect">
            <a:avLst/>
          </a:prstGeom>
          <a:noFill/>
        </p:spPr>
        <p:txBody>
          <a:bodyPr wrap="square" rtlCol="0">
            <a:spAutoFit/>
          </a:bodyPr>
          <a:lstStyle/>
          <a:p>
            <a:pPr algn="ctr"/>
            <a:r>
              <a:rPr lang="ru-RU" sz="2400" dirty="0" smtClean="0">
                <a:latin typeface="Century Gothic" pitchFamily="34" charset="0"/>
              </a:rPr>
              <a:t>Словарная работа</a:t>
            </a:r>
            <a:endParaRPr lang="ru-RU" sz="2400" dirty="0">
              <a:latin typeface="Century Gothic" pitchFamily="34" charset="0"/>
            </a:endParaRPr>
          </a:p>
        </p:txBody>
      </p:sp>
      <p:sp>
        <p:nvSpPr>
          <p:cNvPr id="10" name="TextBox 9"/>
          <p:cNvSpPr txBox="1"/>
          <p:nvPr/>
        </p:nvSpPr>
        <p:spPr>
          <a:xfrm>
            <a:off x="179512" y="620688"/>
            <a:ext cx="8712968" cy="6012223"/>
          </a:xfrm>
          <a:prstGeom prst="rect">
            <a:avLst/>
          </a:prstGeom>
          <a:noFill/>
        </p:spPr>
        <p:txBody>
          <a:bodyPr wrap="square" rtlCol="0">
            <a:spAutoFit/>
          </a:bodyPr>
          <a:lstStyle/>
          <a:p>
            <a:pPr algn="ctr">
              <a:lnSpc>
                <a:spcPct val="150000"/>
              </a:lnSpc>
              <a:spcBef>
                <a:spcPts val="600"/>
              </a:spcBef>
            </a:pPr>
            <a:r>
              <a:rPr lang="ru-RU" b="1" dirty="0" smtClean="0">
                <a:latin typeface="Century" pitchFamily="18" charset="0"/>
              </a:rPr>
              <a:t>Повесть</a:t>
            </a:r>
            <a:r>
              <a:rPr lang="ru-RU" dirty="0" smtClean="0">
                <a:latin typeface="Century" pitchFamily="18" charset="0"/>
              </a:rPr>
              <a:t> – средний (между рассказом и романом) эпический жанр, в котором представлен ряд эпизодов из жизни героя. По объему повесть больше рассказа и шире изображает действительность, рисуя цепь эпизодов, составляющих определенный период жизни главного персонажа, в ней больше событий и действующих лиц, однако, в отличие от романа, как правило, одна сюжетная линия.</a:t>
            </a:r>
          </a:p>
          <a:p>
            <a:pPr algn="ctr">
              <a:lnSpc>
                <a:spcPct val="150000"/>
              </a:lnSpc>
              <a:spcBef>
                <a:spcPts val="600"/>
              </a:spcBef>
            </a:pPr>
            <a:r>
              <a:rPr lang="ru-RU" b="1" dirty="0" smtClean="0">
                <a:latin typeface="Century" pitchFamily="18" charset="0"/>
              </a:rPr>
              <a:t>Прототип</a:t>
            </a:r>
            <a:r>
              <a:rPr lang="ru-RU" dirty="0" smtClean="0">
                <a:latin typeface="Century" pitchFamily="18" charset="0"/>
              </a:rPr>
              <a:t> - реальная личность, послужившая автору моделью для создания персонажа. Прототип может выступать в произведении под подлинным или вымышленным именем. Часто автор «фокусирует» в литературном герое черты разных людей или групп людей.</a:t>
            </a:r>
          </a:p>
          <a:p>
            <a:pPr algn="ctr">
              <a:lnSpc>
                <a:spcPct val="150000"/>
              </a:lnSpc>
              <a:spcBef>
                <a:spcPts val="600"/>
              </a:spcBef>
            </a:pPr>
            <a:r>
              <a:rPr lang="ru-RU" b="1" dirty="0" smtClean="0">
                <a:latin typeface="Century" pitchFamily="18" charset="0"/>
              </a:rPr>
              <a:t>Пролог</a:t>
            </a:r>
            <a:r>
              <a:rPr lang="ru-RU" dirty="0" smtClean="0">
                <a:latin typeface="Century" pitchFamily="18" charset="0"/>
              </a:rPr>
              <a:t> - часть текста художественного произведения, выходящая за границы сюжета и предваряющая начало действия. Как правило, содержит краткий рассказ о предшествующих событиях или поясняет смысл дальнейшего действия в произведении.</a:t>
            </a:r>
            <a:endParaRPr lang="ru-RU" dirty="0">
              <a:latin typeface="Academy Condensed"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9" name="TextBox 8"/>
          <p:cNvSpPr txBox="1"/>
          <p:nvPr/>
        </p:nvSpPr>
        <p:spPr>
          <a:xfrm>
            <a:off x="287524" y="87015"/>
            <a:ext cx="8568952" cy="461665"/>
          </a:xfrm>
          <a:prstGeom prst="rect">
            <a:avLst/>
          </a:prstGeom>
          <a:noFill/>
        </p:spPr>
        <p:txBody>
          <a:bodyPr wrap="square" rtlCol="0">
            <a:spAutoFit/>
          </a:bodyPr>
          <a:lstStyle/>
          <a:p>
            <a:pPr algn="ctr"/>
            <a:r>
              <a:rPr lang="ru-RU" sz="2400" dirty="0" smtClean="0">
                <a:latin typeface="Century Gothic" pitchFamily="34" charset="0"/>
              </a:rPr>
              <a:t>История создания повести «Первая любовь»</a:t>
            </a:r>
            <a:endParaRPr lang="ru-RU" sz="2400" dirty="0">
              <a:latin typeface="Century Gothic" pitchFamily="34" charset="0"/>
            </a:endParaRPr>
          </a:p>
        </p:txBody>
      </p:sp>
      <p:sp>
        <p:nvSpPr>
          <p:cNvPr id="10" name="TextBox 9"/>
          <p:cNvSpPr txBox="1"/>
          <p:nvPr/>
        </p:nvSpPr>
        <p:spPr>
          <a:xfrm>
            <a:off x="179512" y="620688"/>
            <a:ext cx="8712968" cy="5755422"/>
          </a:xfrm>
          <a:prstGeom prst="rect">
            <a:avLst/>
          </a:prstGeom>
          <a:noFill/>
        </p:spPr>
        <p:txBody>
          <a:bodyPr wrap="square" rtlCol="0">
            <a:spAutoFit/>
          </a:bodyPr>
          <a:lstStyle/>
          <a:p>
            <a:pPr algn="ctr">
              <a:lnSpc>
                <a:spcPct val="150000"/>
              </a:lnSpc>
              <a:spcBef>
                <a:spcPts val="600"/>
              </a:spcBef>
            </a:pPr>
            <a:r>
              <a:rPr lang="ru-RU" sz="2000" dirty="0" smtClean="0">
                <a:latin typeface="Century" pitchFamily="18" charset="0"/>
              </a:rPr>
              <a:t>Повесть была написана Иваном Тургеневым в январе-марте 1860 года в Санкт-Петербурге.</a:t>
            </a:r>
          </a:p>
          <a:p>
            <a:pPr algn="ctr">
              <a:lnSpc>
                <a:spcPct val="150000"/>
              </a:lnSpc>
              <a:spcBef>
                <a:spcPts val="600"/>
              </a:spcBef>
            </a:pPr>
            <a:r>
              <a:rPr lang="ru-RU" sz="2000" dirty="0" smtClean="0">
                <a:latin typeface="Century" pitchFamily="18" charset="0"/>
              </a:rPr>
              <a:t>«Первая любовь» – одно из самых личных произведений Тургенева, связанных как с драматической судьбой его родителей, так и с действительными воспоминаниями о своей первой юношеской любви.</a:t>
            </a:r>
          </a:p>
          <a:p>
            <a:pPr algn="ctr">
              <a:lnSpc>
                <a:spcPct val="150000"/>
              </a:lnSpc>
              <a:spcBef>
                <a:spcPts val="600"/>
              </a:spcBef>
            </a:pPr>
            <a:endParaRPr lang="ru-RU" sz="2000" dirty="0" smtClean="0">
              <a:latin typeface="Century" pitchFamily="18" charset="0"/>
            </a:endParaRPr>
          </a:p>
          <a:p>
            <a:pPr algn="ctr">
              <a:lnSpc>
                <a:spcPct val="150000"/>
              </a:lnSpc>
              <a:spcBef>
                <a:spcPts val="600"/>
              </a:spcBef>
            </a:pPr>
            <a:r>
              <a:rPr lang="ru-RU" sz="2000" dirty="0" smtClean="0">
                <a:latin typeface="Century" pitchFamily="18" charset="0"/>
              </a:rPr>
              <a:t>Как выразился о повести сам Тургенев:</a:t>
            </a:r>
          </a:p>
          <a:p>
            <a:pPr algn="ctr">
              <a:lnSpc>
                <a:spcPct val="150000"/>
              </a:lnSpc>
              <a:spcBef>
                <a:spcPts val="600"/>
              </a:spcBef>
            </a:pPr>
            <a:r>
              <a:rPr lang="ru-RU" sz="2400" dirty="0" smtClean="0">
                <a:latin typeface="Academy Condensed" pitchFamily="2" charset="0"/>
              </a:rPr>
              <a:t>«Описано действительное происшествие без малейшей </a:t>
            </a:r>
            <a:r>
              <a:rPr lang="ru-RU" sz="2400" dirty="0" err="1" smtClean="0">
                <a:latin typeface="Academy Condensed" pitchFamily="2" charset="0"/>
              </a:rPr>
              <a:t>прикраски</a:t>
            </a:r>
            <a:r>
              <a:rPr lang="ru-RU" sz="2400" dirty="0" smtClean="0">
                <a:latin typeface="Academy Condensed" pitchFamily="2" charset="0"/>
              </a:rPr>
              <a:t>… я изобразил своего отца. Меня многие за это осуждали, а в особенности осуждали за то, что я этого никогда не скрывал. Но я полагаю, что дурного в этом ничего нет. Скрывать мне нечего».</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211960" y="332656"/>
            <a:ext cx="4932040" cy="6463308"/>
          </a:xfrm>
          <a:prstGeom prst="rect">
            <a:avLst/>
          </a:prstGeom>
          <a:noFill/>
        </p:spPr>
        <p:txBody>
          <a:bodyPr wrap="square" rtlCol="0">
            <a:spAutoFit/>
          </a:bodyPr>
          <a:lstStyle/>
          <a:p>
            <a:pPr algn="ctr">
              <a:lnSpc>
                <a:spcPct val="150000"/>
              </a:lnSpc>
              <a:spcBef>
                <a:spcPts val="1800"/>
              </a:spcBef>
            </a:pPr>
            <a:r>
              <a:rPr lang="ru-RU" sz="1600" dirty="0" smtClean="0">
                <a:latin typeface="Century" pitchFamily="18" charset="0"/>
              </a:rPr>
              <a:t>В повести Тургенев рассказывает, как возникало и развивалось чувство героя, проникновенно передает самую диалектику любви, мгновенные переходы от безысходного горя, нестерпимой обиды к опьяняющей радости.</a:t>
            </a:r>
          </a:p>
          <a:p>
            <a:pPr algn="ctr">
              <a:lnSpc>
                <a:spcPct val="150000"/>
              </a:lnSpc>
              <a:spcBef>
                <a:spcPts val="1800"/>
              </a:spcBef>
            </a:pPr>
            <a:r>
              <a:rPr lang="ru-RU" sz="1600" dirty="0" smtClean="0">
                <a:latin typeface="Century" pitchFamily="18" charset="0"/>
              </a:rPr>
              <a:t>Но повесть, обращенная в прошлое, была освещена светом настоящего. Вот почему с такой достоверностью воплощены Тургеневым все тончайшие перипетии любви.</a:t>
            </a:r>
          </a:p>
          <a:p>
            <a:pPr algn="ctr">
              <a:lnSpc>
                <a:spcPct val="150000"/>
              </a:lnSpc>
              <a:spcBef>
                <a:spcPts val="1800"/>
              </a:spcBef>
            </a:pPr>
            <a:r>
              <a:rPr lang="ru-RU" sz="1600" dirty="0" smtClean="0">
                <a:latin typeface="Century" pitchFamily="18" charset="0"/>
              </a:rPr>
              <a:t>С одинаковой силой он передает и бурные чувства Володи, и сложную </a:t>
            </a:r>
            <a:r>
              <a:rPr lang="ru-RU" sz="1600" dirty="0">
                <a:latin typeface="Century" pitchFamily="18" charset="0"/>
              </a:rPr>
              <a:t>г</a:t>
            </a:r>
            <a:r>
              <a:rPr lang="ru-RU" sz="1600" dirty="0" smtClean="0">
                <a:latin typeface="Century" pitchFamily="18" charset="0"/>
              </a:rPr>
              <a:t>амму переживаний Зинаиды, ее постепенное превращение из резвой кокетливой шалуньи в сильную духом любящую женщину, и безысходное обреченное чувство отца Володи.</a:t>
            </a:r>
          </a:p>
        </p:txBody>
      </p:sp>
      <p:pic>
        <p:nvPicPr>
          <p:cNvPr id="5" name="Рисунок 4" descr="541551874935.jpg"/>
          <p:cNvPicPr>
            <a:picLocks noChangeAspect="1"/>
          </p:cNvPicPr>
          <p:nvPr/>
        </p:nvPicPr>
        <p:blipFill>
          <a:blip r:embed="rId3" cstate="print"/>
          <a:stretch>
            <a:fillRect/>
          </a:stretch>
        </p:blipFill>
        <p:spPr>
          <a:xfrm>
            <a:off x="179512" y="476672"/>
            <a:ext cx="4018772" cy="4807144"/>
          </a:xfrm>
          <a:prstGeom prst="rect">
            <a:avLst/>
          </a:prstGeom>
          <a:ln>
            <a:solidFill>
              <a:schemeClr val="accent6">
                <a:lumMod val="50000"/>
              </a:schemeClr>
            </a:solidFill>
          </a:ln>
        </p:spPr>
      </p:pic>
      <p:sp>
        <p:nvSpPr>
          <p:cNvPr id="6" name="TextBox 5"/>
          <p:cNvSpPr txBox="1"/>
          <p:nvPr/>
        </p:nvSpPr>
        <p:spPr>
          <a:xfrm>
            <a:off x="179512" y="5517232"/>
            <a:ext cx="4032448" cy="369332"/>
          </a:xfrm>
          <a:prstGeom prst="rect">
            <a:avLst/>
          </a:prstGeom>
          <a:noFill/>
        </p:spPr>
        <p:txBody>
          <a:bodyPr wrap="square" rtlCol="0">
            <a:spAutoFit/>
          </a:bodyPr>
          <a:lstStyle/>
          <a:p>
            <a:pPr algn="ctr"/>
            <a:r>
              <a:rPr lang="ru-RU" dirty="0" smtClean="0">
                <a:latin typeface="Academy Condensed" pitchFamily="2" charset="0"/>
              </a:rPr>
              <a:t>Маковский К.Е. В саду 1877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9" name="TextBox 8"/>
          <p:cNvSpPr txBox="1"/>
          <p:nvPr/>
        </p:nvSpPr>
        <p:spPr>
          <a:xfrm>
            <a:off x="287524" y="87015"/>
            <a:ext cx="8568952" cy="461665"/>
          </a:xfrm>
          <a:prstGeom prst="rect">
            <a:avLst/>
          </a:prstGeom>
          <a:noFill/>
        </p:spPr>
        <p:txBody>
          <a:bodyPr wrap="square" rtlCol="0">
            <a:spAutoFit/>
          </a:bodyPr>
          <a:lstStyle/>
          <a:p>
            <a:pPr algn="ctr"/>
            <a:r>
              <a:rPr lang="ru-RU" sz="2400" dirty="0" smtClean="0">
                <a:latin typeface="Century Gothic" pitchFamily="34" charset="0"/>
              </a:rPr>
              <a:t>Герои и прототипы</a:t>
            </a:r>
            <a:endParaRPr lang="ru-RU" sz="2400" dirty="0">
              <a:latin typeface="Century Gothic" pitchFamily="34" charset="0"/>
            </a:endParaRPr>
          </a:p>
        </p:txBody>
      </p:sp>
      <p:sp>
        <p:nvSpPr>
          <p:cNvPr id="10" name="TextBox 9"/>
          <p:cNvSpPr txBox="1"/>
          <p:nvPr/>
        </p:nvSpPr>
        <p:spPr>
          <a:xfrm>
            <a:off x="179512" y="836712"/>
            <a:ext cx="8712968" cy="5632311"/>
          </a:xfrm>
          <a:prstGeom prst="rect">
            <a:avLst/>
          </a:prstGeom>
          <a:noFill/>
        </p:spPr>
        <p:txBody>
          <a:bodyPr wrap="square" rtlCol="0">
            <a:spAutoFit/>
          </a:bodyPr>
          <a:lstStyle/>
          <a:p>
            <a:pPr algn="ctr">
              <a:lnSpc>
                <a:spcPct val="150000"/>
              </a:lnSpc>
              <a:spcBef>
                <a:spcPts val="1800"/>
              </a:spcBef>
            </a:pPr>
            <a:r>
              <a:rPr lang="ru-RU" sz="2000" b="1" dirty="0" smtClean="0">
                <a:latin typeface="Century" pitchFamily="18" charset="0"/>
              </a:rPr>
              <a:t>Владимир Петрович (</a:t>
            </a:r>
            <a:r>
              <a:rPr lang="ru-RU" sz="2000" b="1" dirty="0" err="1" smtClean="0">
                <a:latin typeface="Century" pitchFamily="18" charset="0"/>
              </a:rPr>
              <a:t>Вольдемар</a:t>
            </a:r>
            <a:r>
              <a:rPr lang="ru-RU" sz="2000" b="1" dirty="0" smtClean="0">
                <a:latin typeface="Century" pitchFamily="18" charset="0"/>
              </a:rPr>
              <a:t>)</a:t>
            </a:r>
            <a:r>
              <a:rPr lang="ru-RU" sz="2000" dirty="0" smtClean="0">
                <a:latin typeface="Century" pitchFamily="18" charset="0"/>
              </a:rPr>
              <a:t> — прототипом является сам автор.</a:t>
            </a:r>
          </a:p>
          <a:p>
            <a:pPr algn="ctr">
              <a:lnSpc>
                <a:spcPct val="150000"/>
              </a:lnSpc>
              <a:spcBef>
                <a:spcPts val="1800"/>
              </a:spcBef>
            </a:pPr>
            <a:r>
              <a:rPr lang="ru-RU" sz="2000" b="1" dirty="0" smtClean="0">
                <a:latin typeface="Century" pitchFamily="18" charset="0"/>
              </a:rPr>
              <a:t>Зинаида Александровна </a:t>
            </a:r>
            <a:r>
              <a:rPr lang="ru-RU" sz="2000" dirty="0" smtClean="0">
                <a:latin typeface="Century" pitchFamily="18" charset="0"/>
              </a:rPr>
              <a:t>— прототипом является княжна Екатерина Львовна Шаховская, поэтесса, первая любовь писателя и любовница его отца. В сентябре 1835 года, через год после смерти Сергея Николаевича Тургенева, Шаховская вышла замуж за Льва Харитоновича Владимирова. 22 июня 1836 года родила мальчика и через шесть дней скончалась.</a:t>
            </a:r>
          </a:p>
          <a:p>
            <a:pPr algn="ctr">
              <a:lnSpc>
                <a:spcPct val="150000"/>
              </a:lnSpc>
              <a:spcBef>
                <a:spcPts val="1800"/>
              </a:spcBef>
            </a:pPr>
            <a:r>
              <a:rPr lang="ru-RU" sz="2000" b="1" dirty="0" smtClean="0">
                <a:latin typeface="Century" pitchFamily="18" charset="0"/>
              </a:rPr>
              <a:t>Петр Васильевич </a:t>
            </a:r>
            <a:r>
              <a:rPr lang="ru-RU" sz="2000" dirty="0" smtClean="0">
                <a:latin typeface="Century" pitchFamily="18" charset="0"/>
              </a:rPr>
              <a:t>— прототипом является отец писателя Сергей Николаевич Тургенев. Сергей Николаевич, женился по расчету на женщине, которая была гораздо старше его (мать писателя Варвара Петровна </a:t>
            </a:r>
            <a:r>
              <a:rPr lang="ru-RU" sz="2000" dirty="0" err="1" smtClean="0">
                <a:latin typeface="Century" pitchFamily="18" charset="0"/>
              </a:rPr>
              <a:t>Лутовинова</a:t>
            </a:r>
            <a:r>
              <a:rPr lang="ru-RU" sz="2000" dirty="0" smtClean="0">
                <a:latin typeface="Century" pitchFamily="18" charset="0"/>
              </a:rPr>
              <a:t>).</a:t>
            </a:r>
            <a:endParaRPr lang="ru-RU" sz="2400" dirty="0">
              <a:latin typeface="Academy Condensed"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ack_title.jpg"/>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683568" y="1124744"/>
            <a:ext cx="8280920" cy="3139321"/>
          </a:xfrm>
          <a:prstGeom prst="rect">
            <a:avLst/>
          </a:prstGeom>
        </p:spPr>
        <p:txBody>
          <a:bodyPr wrap="square">
            <a:spAutoFit/>
          </a:bodyPr>
          <a:lstStyle/>
          <a:p>
            <a:r>
              <a:rPr lang="ru-RU" dirty="0"/>
              <a:t>Данная презентация составлена на основе анализа </a:t>
            </a:r>
            <a:r>
              <a:rPr lang="ru-RU" dirty="0" smtClean="0"/>
              <a:t>повести   И.  С. Тургенева  «Первая любовь». На </a:t>
            </a:r>
            <a:r>
              <a:rPr lang="ru-RU" dirty="0"/>
              <a:t>слайдах вы сможете увидеть портреты писателя, сделанные в разные годы его </a:t>
            </a:r>
            <a:r>
              <a:rPr lang="ru-RU" dirty="0" smtClean="0"/>
              <a:t>жизни. </a:t>
            </a:r>
            <a:r>
              <a:rPr lang="ru-RU" dirty="0"/>
              <a:t>Для  презентации подобрана иллюстрации к </a:t>
            </a:r>
            <a:r>
              <a:rPr lang="ru-RU" dirty="0" smtClean="0"/>
              <a:t>повести «Первая любовь», </a:t>
            </a:r>
            <a:r>
              <a:rPr lang="ru-RU" dirty="0"/>
              <a:t>проанализирована идею и композицию этого произведения</a:t>
            </a:r>
            <a:r>
              <a:rPr lang="ru-RU" dirty="0" smtClean="0"/>
              <a:t>.</a:t>
            </a:r>
          </a:p>
          <a:p>
            <a:r>
              <a:rPr lang="ru-RU" dirty="0" smtClean="0"/>
              <a:t> </a:t>
            </a:r>
            <a:r>
              <a:rPr lang="ru-RU" dirty="0"/>
              <a:t>Это замечательная романтическая повесть Ивана Сергеевича Тургенева. </a:t>
            </a:r>
          </a:p>
          <a:p>
            <a:r>
              <a:rPr lang="ru-RU" dirty="0"/>
              <a:t> Автор открывает нам чувства юного главного героя, описывает его переживания и первую влюбленность. </a:t>
            </a:r>
          </a:p>
          <a:p>
            <a:r>
              <a:rPr lang="ru-RU" dirty="0"/>
              <a:t> Главный герой влюбляется в девушку, которой добиваются многие мужчины. Вскоре он узнает, что она влюблена в его отца…</a:t>
            </a:r>
          </a:p>
          <a:p>
            <a:r>
              <a:rPr lang="ru-RU" dirty="0"/>
              <a:t> Любовь жестока...</a:t>
            </a:r>
          </a:p>
          <a:p>
            <a:endParaRPr lang="ru-RU" dirty="0"/>
          </a:p>
        </p:txBody>
      </p:sp>
    </p:spTree>
    <p:extLst>
      <p:ext uri="{BB962C8B-B14F-4D97-AF65-F5344CB8AC3E}">
        <p14:creationId xmlns:p14="http://schemas.microsoft.com/office/powerpoint/2010/main" val="569211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179512" y="980728"/>
            <a:ext cx="8712968" cy="5663089"/>
          </a:xfrm>
          <a:prstGeom prst="rect">
            <a:avLst/>
          </a:prstGeom>
          <a:noFill/>
        </p:spPr>
        <p:txBody>
          <a:bodyPr wrap="square" rtlCol="0">
            <a:spAutoFit/>
          </a:bodyPr>
          <a:lstStyle/>
          <a:p>
            <a:pPr algn="ctr">
              <a:lnSpc>
                <a:spcPct val="150000"/>
              </a:lnSpc>
              <a:spcBef>
                <a:spcPts val="600"/>
              </a:spcBef>
            </a:pPr>
            <a:r>
              <a:rPr lang="ru-RU" dirty="0" smtClean="0">
                <a:latin typeface="Century" pitchFamily="18" charset="0"/>
              </a:rPr>
              <a:t>Художественно повесть выполнена как воспоминание пожилого человека. Рассказать историю первой любви – такой вариант препровождения предлагается хозяином дома гостям после ужина. За столом осталось трое немолодых уже людей.</a:t>
            </a:r>
          </a:p>
          <a:p>
            <a:pPr algn="ctr">
              <a:lnSpc>
                <a:spcPct val="150000"/>
              </a:lnSpc>
              <a:spcBef>
                <a:spcPts val="600"/>
              </a:spcBef>
            </a:pPr>
            <a:r>
              <a:rPr lang="ru-RU" dirty="0" smtClean="0">
                <a:latin typeface="Century" pitchFamily="18" charset="0"/>
              </a:rPr>
              <a:t>Но оказывается, настоящая любовь редкость. Воспоминания о ней сохранил лишь «Владимир Петрович, человек лет сорока, черноволосый, с проседью».</a:t>
            </a:r>
          </a:p>
          <a:p>
            <a:pPr algn="ctr">
              <a:lnSpc>
                <a:spcPct val="150000"/>
              </a:lnSpc>
              <a:spcBef>
                <a:spcPts val="600"/>
              </a:spcBef>
            </a:pPr>
            <a:r>
              <a:rPr lang="ru-RU" dirty="0" smtClean="0">
                <a:latin typeface="Century" pitchFamily="18" charset="0"/>
              </a:rPr>
              <a:t>Но и он уклоняется от немедленного сообщения:</a:t>
            </a:r>
          </a:p>
          <a:p>
            <a:pPr algn="ctr">
              <a:lnSpc>
                <a:spcPct val="150000"/>
              </a:lnSpc>
              <a:spcBef>
                <a:spcPts val="600"/>
              </a:spcBef>
            </a:pPr>
            <a:r>
              <a:rPr lang="ru-RU" sz="2400" dirty="0" smtClean="0">
                <a:latin typeface="Academy Condensed" pitchFamily="2" charset="0"/>
              </a:rPr>
              <a:t>«Я не мастер рассказывать… а если позволите, я запишу все, что вспомню, в тетрадку – и прочту вам».</a:t>
            </a:r>
          </a:p>
          <a:p>
            <a:pPr algn="ctr">
              <a:lnSpc>
                <a:spcPct val="150000"/>
              </a:lnSpc>
              <a:spcBef>
                <a:spcPts val="600"/>
              </a:spcBef>
            </a:pPr>
            <a:r>
              <a:rPr lang="ru-RU" dirty="0" smtClean="0">
                <a:latin typeface="Century" pitchFamily="18" charset="0"/>
              </a:rPr>
              <a:t>Это и объясняет продуманную, литературную форму дальнейшего рассказа. В то же время решение закрепить пережитое на бумаге показывает значимость его для повествователя.</a:t>
            </a:r>
          </a:p>
        </p:txBody>
      </p:sp>
      <p:sp>
        <p:nvSpPr>
          <p:cNvPr id="4" name="TextBox 3"/>
          <p:cNvSpPr txBox="1"/>
          <p:nvPr/>
        </p:nvSpPr>
        <p:spPr>
          <a:xfrm>
            <a:off x="287524" y="188640"/>
            <a:ext cx="8568952" cy="461665"/>
          </a:xfrm>
          <a:prstGeom prst="rect">
            <a:avLst/>
          </a:prstGeom>
          <a:noFill/>
        </p:spPr>
        <p:txBody>
          <a:bodyPr wrap="square" rtlCol="0">
            <a:spAutoFit/>
          </a:bodyPr>
          <a:lstStyle/>
          <a:p>
            <a:pPr algn="ctr"/>
            <a:r>
              <a:rPr lang="ru-RU" sz="2400" dirty="0" smtClean="0">
                <a:latin typeface="Century Gothic" pitchFamily="34" charset="0"/>
              </a:rPr>
              <a:t>Пролог</a:t>
            </a:r>
            <a:endParaRPr lang="ru-RU" sz="2400" dirty="0">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179512" y="692696"/>
            <a:ext cx="8712968" cy="1754326"/>
          </a:xfrm>
          <a:prstGeom prst="rect">
            <a:avLst/>
          </a:prstGeom>
          <a:noFill/>
        </p:spPr>
        <p:txBody>
          <a:bodyPr wrap="square" rtlCol="0">
            <a:spAutoFit/>
          </a:bodyPr>
          <a:lstStyle/>
          <a:p>
            <a:pPr algn="ctr">
              <a:lnSpc>
                <a:spcPct val="150000"/>
              </a:lnSpc>
              <a:spcBef>
                <a:spcPts val="600"/>
              </a:spcBef>
            </a:pPr>
            <a:r>
              <a:rPr lang="ru-RU" dirty="0" smtClean="0">
                <a:latin typeface="Century" pitchFamily="18" charset="0"/>
              </a:rPr>
              <a:t>Главному герою повести Володе исполнилось шестнадцать лет. В те времена этот возраст считался временем выбора жизненного пути. Он мирно готовится поступать в университет. Лето он проводит на даче, в кругу семьи. Фамилии богатой, внешне приличной, но внутренне ущербной.</a:t>
            </a:r>
          </a:p>
        </p:txBody>
      </p:sp>
      <p:sp>
        <p:nvSpPr>
          <p:cNvPr id="4" name="TextBox 3"/>
          <p:cNvSpPr txBox="1"/>
          <p:nvPr/>
        </p:nvSpPr>
        <p:spPr>
          <a:xfrm>
            <a:off x="287524" y="188640"/>
            <a:ext cx="8568952" cy="461665"/>
          </a:xfrm>
          <a:prstGeom prst="rect">
            <a:avLst/>
          </a:prstGeom>
          <a:noFill/>
        </p:spPr>
        <p:txBody>
          <a:bodyPr wrap="square" rtlCol="0">
            <a:spAutoFit/>
          </a:bodyPr>
          <a:lstStyle/>
          <a:p>
            <a:pPr algn="ctr"/>
            <a:r>
              <a:rPr lang="ru-RU" sz="2400" dirty="0" smtClean="0">
                <a:latin typeface="Century Gothic" pitchFamily="34" charset="0"/>
              </a:rPr>
              <a:t>Экспозиция</a:t>
            </a:r>
            <a:endParaRPr lang="ru-RU" sz="2400" dirty="0">
              <a:latin typeface="Century Gothic" pitchFamily="34" charset="0"/>
            </a:endParaRPr>
          </a:p>
        </p:txBody>
      </p:sp>
      <p:sp>
        <p:nvSpPr>
          <p:cNvPr id="5" name="TextBox 4"/>
          <p:cNvSpPr txBox="1"/>
          <p:nvPr/>
        </p:nvSpPr>
        <p:spPr>
          <a:xfrm>
            <a:off x="5220072" y="2924944"/>
            <a:ext cx="3672408" cy="3416320"/>
          </a:xfrm>
          <a:prstGeom prst="rect">
            <a:avLst/>
          </a:prstGeom>
          <a:noFill/>
        </p:spPr>
        <p:txBody>
          <a:bodyPr wrap="square" rtlCol="0">
            <a:spAutoFit/>
          </a:bodyPr>
          <a:lstStyle/>
          <a:p>
            <a:pPr algn="ctr">
              <a:lnSpc>
                <a:spcPct val="150000"/>
              </a:lnSpc>
              <a:spcBef>
                <a:spcPts val="600"/>
              </a:spcBef>
            </a:pPr>
            <a:r>
              <a:rPr lang="ru-RU" dirty="0" smtClean="0">
                <a:latin typeface="Century" pitchFamily="18" charset="0"/>
              </a:rPr>
              <a:t>Душа Володи настежь распахнута новым впечатлениям. Настроение подготовлено, и читателя не удивляет, когда Володя влюбляется в молодую соседку, княжну Засекину, занявшую с матерью ближайший домик.</a:t>
            </a:r>
          </a:p>
        </p:txBody>
      </p:sp>
      <p:pic>
        <p:nvPicPr>
          <p:cNvPr id="6" name="audio1.mp3">
            <a:hlinkClick r:id="" action="ppaction://media"/>
          </p:cNvPr>
          <p:cNvPicPr>
            <a:picLocks noRot="1" noChangeAspect="1"/>
          </p:cNvPicPr>
          <p:nvPr>
            <a:audioFile r:link="rId1"/>
          </p:nvPr>
        </p:nvPicPr>
        <p:blipFill>
          <a:blip r:embed="rId4" cstate="print"/>
          <a:stretch>
            <a:fillRect/>
          </a:stretch>
        </p:blipFill>
        <p:spPr>
          <a:xfrm>
            <a:off x="2699792" y="2492896"/>
            <a:ext cx="304800" cy="304800"/>
          </a:xfrm>
          <a:prstGeom prst="rect">
            <a:avLst/>
          </a:prstGeom>
        </p:spPr>
      </p:pic>
      <p:sp>
        <p:nvSpPr>
          <p:cNvPr id="7" name="TextBox 6"/>
          <p:cNvSpPr txBox="1"/>
          <p:nvPr/>
        </p:nvSpPr>
        <p:spPr>
          <a:xfrm>
            <a:off x="2987824" y="2492896"/>
            <a:ext cx="3852936" cy="369332"/>
          </a:xfrm>
          <a:prstGeom prst="rect">
            <a:avLst/>
          </a:prstGeom>
          <a:noFill/>
        </p:spPr>
        <p:txBody>
          <a:bodyPr wrap="square" rtlCol="0">
            <a:spAutoFit/>
          </a:bodyPr>
          <a:lstStyle/>
          <a:p>
            <a:r>
              <a:rPr lang="ru-RU" dirty="0" smtClean="0">
                <a:latin typeface="Academy Condensed" pitchFamily="2" charset="0"/>
              </a:rPr>
              <a:t>Глава </a:t>
            </a:r>
            <a:r>
              <a:rPr lang="en-US" dirty="0" smtClean="0">
                <a:latin typeface="Academy Condensed" pitchFamily="2" charset="0"/>
              </a:rPr>
              <a:t>I. </a:t>
            </a:r>
            <a:r>
              <a:rPr lang="ru-RU" dirty="0" smtClean="0">
                <a:latin typeface="Academy Condensed" pitchFamily="2" charset="0"/>
              </a:rPr>
              <a:t>Текст читает</a:t>
            </a:r>
            <a:r>
              <a:rPr lang="en-US" dirty="0" smtClean="0">
                <a:latin typeface="Academy Condensed" pitchFamily="2" charset="0"/>
              </a:rPr>
              <a:t> </a:t>
            </a:r>
            <a:r>
              <a:rPr lang="ru-RU" dirty="0" smtClean="0">
                <a:latin typeface="Academy Condensed" pitchFamily="2" charset="0"/>
              </a:rPr>
              <a:t>Максим Пинскер. (04:08)</a:t>
            </a:r>
          </a:p>
        </p:txBody>
      </p:sp>
      <p:pic>
        <p:nvPicPr>
          <p:cNvPr id="9" name="Рисунок 8" descr="7720bd25ba91.jpg"/>
          <p:cNvPicPr>
            <a:picLocks noChangeAspect="1"/>
          </p:cNvPicPr>
          <p:nvPr/>
        </p:nvPicPr>
        <p:blipFill>
          <a:blip r:embed="rId5" cstate="print"/>
          <a:stretch>
            <a:fillRect/>
          </a:stretch>
        </p:blipFill>
        <p:spPr>
          <a:xfrm>
            <a:off x="251520" y="2996951"/>
            <a:ext cx="4896544" cy="3253833"/>
          </a:xfrm>
          <a:prstGeom prst="rect">
            <a:avLst/>
          </a:prstGeom>
          <a:ln>
            <a:solidFill>
              <a:schemeClr val="accent6">
                <a:lumMod val="50000"/>
              </a:schemeClr>
            </a:solidFill>
          </a:ln>
        </p:spPr>
      </p:pic>
      <p:sp>
        <p:nvSpPr>
          <p:cNvPr id="11" name="TextBox 10"/>
          <p:cNvSpPr txBox="1"/>
          <p:nvPr/>
        </p:nvSpPr>
        <p:spPr>
          <a:xfrm>
            <a:off x="251520" y="6300028"/>
            <a:ext cx="4752528" cy="369332"/>
          </a:xfrm>
          <a:prstGeom prst="rect">
            <a:avLst/>
          </a:prstGeom>
          <a:noFill/>
        </p:spPr>
        <p:txBody>
          <a:bodyPr wrap="square" rtlCol="0">
            <a:spAutoFit/>
          </a:bodyPr>
          <a:lstStyle/>
          <a:p>
            <a:pPr algn="ctr"/>
            <a:r>
              <a:rPr lang="ru-RU" dirty="0" smtClean="0">
                <a:latin typeface="Academy Condensed" pitchFamily="2" charset="0"/>
              </a:rPr>
              <a:t>Жуковский С.Ю. Усадьба в зелени. 1906</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13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179512" y="5805264"/>
            <a:ext cx="8712968" cy="978729"/>
          </a:xfrm>
          <a:prstGeom prst="rect">
            <a:avLst/>
          </a:prstGeom>
          <a:noFill/>
        </p:spPr>
        <p:txBody>
          <a:bodyPr wrap="square" rtlCol="0">
            <a:spAutoFit/>
          </a:bodyPr>
          <a:lstStyle/>
          <a:p>
            <a:pPr algn="ctr">
              <a:lnSpc>
                <a:spcPct val="120000"/>
              </a:lnSpc>
              <a:spcBef>
                <a:spcPts val="600"/>
              </a:spcBef>
            </a:pPr>
            <a:r>
              <a:rPr lang="ru-RU" sz="1600" dirty="0" smtClean="0">
                <a:latin typeface="Century" pitchFamily="18" charset="0"/>
              </a:rPr>
              <a:t>Зинаида возникает как видение, тем более прекрасное, что до этого юный герой предавался не слишком поэтическому увлечению. Он вышел пострелять ворон, и вдруг «увидел за забором девушку в розовом платье и платочке».</a:t>
            </a:r>
          </a:p>
        </p:txBody>
      </p:sp>
      <p:pic>
        <p:nvPicPr>
          <p:cNvPr id="6" name="video1.wmv">
            <a:hlinkClick r:id="" action="ppaction://media"/>
          </p:cNvPr>
          <p:cNvPicPr>
            <a:picLocks noRot="1" noChangeAspect="1"/>
          </p:cNvPicPr>
          <p:nvPr>
            <a:videoFile r:link="rId1"/>
          </p:nvPr>
        </p:nvPicPr>
        <p:blipFill>
          <a:blip r:embed="rId4" cstate="print"/>
          <a:stretch>
            <a:fillRect/>
          </a:stretch>
        </p:blipFill>
        <p:spPr>
          <a:xfrm>
            <a:off x="1043608" y="188639"/>
            <a:ext cx="7056784" cy="5132207"/>
          </a:xfrm>
          <a:prstGeom prst="rect">
            <a:avLst/>
          </a:prstGeom>
        </p:spPr>
      </p:pic>
      <p:sp>
        <p:nvSpPr>
          <p:cNvPr id="7" name="TextBox 6"/>
          <p:cNvSpPr txBox="1"/>
          <p:nvPr/>
        </p:nvSpPr>
        <p:spPr>
          <a:xfrm>
            <a:off x="1187624" y="5373216"/>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(01:40)</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(02:31)</a:t>
            </a:r>
          </a:p>
        </p:txBody>
      </p:sp>
      <p:sp>
        <p:nvSpPr>
          <p:cNvPr id="9" name="TextBox 8"/>
          <p:cNvSpPr txBox="1"/>
          <p:nvPr/>
        </p:nvSpPr>
        <p:spPr>
          <a:xfrm>
            <a:off x="287524" y="0"/>
            <a:ext cx="8568952" cy="461665"/>
          </a:xfrm>
          <a:prstGeom prst="rect">
            <a:avLst/>
          </a:prstGeom>
          <a:noFill/>
        </p:spPr>
        <p:txBody>
          <a:bodyPr wrap="square" rtlCol="0">
            <a:spAutoFit/>
          </a:bodyPr>
          <a:lstStyle/>
          <a:p>
            <a:pPr algn="ctr"/>
            <a:r>
              <a:rPr lang="ru-RU" sz="2400" dirty="0" smtClean="0">
                <a:latin typeface="Century Gothic" pitchFamily="34" charset="0"/>
              </a:rPr>
              <a:t>«Вы меня еще не знаете: я престранная…»</a:t>
            </a:r>
            <a:endParaRPr lang="ru-RU" sz="2400" dirty="0">
              <a:latin typeface="Century Gothic" pitchFamily="34" charset="0"/>
            </a:endParaRPr>
          </a:p>
        </p:txBody>
      </p:sp>
      <p:pic>
        <p:nvPicPr>
          <p:cNvPr id="11" name="video2.wmv">
            <a:hlinkClick r:id="" action="ppaction://media"/>
          </p:cNvPr>
          <p:cNvPicPr>
            <a:picLocks noRot="1" noChangeAspect="1"/>
          </p:cNvPicPr>
          <p:nvPr>
            <a:videoFile r:link="rId1"/>
          </p:nvPr>
        </p:nvPicPr>
        <p:blipFill>
          <a:blip r:embed="rId4" cstate="print"/>
          <a:stretch>
            <a:fillRect/>
          </a:stretch>
        </p:blipFill>
        <p:spPr>
          <a:xfrm>
            <a:off x="607060" y="476672"/>
            <a:ext cx="7929881" cy="576718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067944" y="188640"/>
            <a:ext cx="4968552" cy="6447919"/>
          </a:xfrm>
          <a:prstGeom prst="rect">
            <a:avLst/>
          </a:prstGeom>
          <a:noFill/>
        </p:spPr>
        <p:txBody>
          <a:bodyPr wrap="square" rtlCol="0">
            <a:spAutoFit/>
          </a:bodyPr>
          <a:lstStyle/>
          <a:p>
            <a:pPr algn="ctr">
              <a:lnSpc>
                <a:spcPct val="150000"/>
              </a:lnSpc>
              <a:spcBef>
                <a:spcPts val="600"/>
              </a:spcBef>
            </a:pPr>
            <a:r>
              <a:rPr lang="ru-RU" sz="1600" dirty="0" smtClean="0">
                <a:latin typeface="Century" pitchFamily="18" charset="0"/>
              </a:rPr>
              <a:t>Во этой сцене появится сквозной и очень важный в решении образа Зинаиды мотив света. Свет сквозит в Зинаидиной «лукавой усмешке на чуть-чуть раскрытых губах», светом озаряет брошенный на Владимира быстрый взгляд княжны. А «когда ее глаза, большею </a:t>
            </a:r>
            <a:r>
              <a:rPr lang="ru-RU" sz="1600" dirty="0" err="1" smtClean="0">
                <a:latin typeface="Century" pitchFamily="18" charset="0"/>
              </a:rPr>
              <a:t>частию</a:t>
            </a:r>
            <a:r>
              <a:rPr lang="ru-RU" sz="1600" dirty="0" smtClean="0">
                <a:latin typeface="Century" pitchFamily="18" charset="0"/>
              </a:rPr>
              <a:t> </a:t>
            </a:r>
            <a:r>
              <a:rPr lang="ru-RU" sz="1600" dirty="0" err="1" smtClean="0">
                <a:latin typeface="Century" pitchFamily="18" charset="0"/>
              </a:rPr>
              <a:t>полуприщуренные</a:t>
            </a:r>
            <a:r>
              <a:rPr lang="ru-RU" sz="1600" dirty="0" smtClean="0">
                <a:latin typeface="Century" pitchFamily="18" charset="0"/>
              </a:rPr>
              <a:t>, открывались во всю величину свою», то свет как будто проливался по всему лицу девушки.</a:t>
            </a:r>
          </a:p>
          <a:p>
            <a:pPr algn="ctr">
              <a:lnSpc>
                <a:spcPct val="150000"/>
              </a:lnSpc>
              <a:spcBef>
                <a:spcPts val="600"/>
              </a:spcBef>
            </a:pPr>
            <a:r>
              <a:rPr lang="ru-RU" sz="1600" dirty="0" smtClean="0">
                <a:latin typeface="Century" pitchFamily="18" charset="0"/>
              </a:rPr>
              <a:t>Ощущение исходящего света от взгляда, лица Зинаиды принадлежит влюбленному юноше-рыцарю, обожествляющему свой идеал, видевшему перед собой женщину-ангела. Но вместе с тем свет - знак особой чистоты, говорящий о внутренней чистоте Зинаиды, чистоте ее души, несмотря на всю противоречивость поведения княжны.</a:t>
            </a:r>
          </a:p>
        </p:txBody>
      </p:sp>
      <p:pic>
        <p:nvPicPr>
          <p:cNvPr id="4" name="Рисунок 3" descr="4692.jpg"/>
          <p:cNvPicPr>
            <a:picLocks noChangeAspect="1"/>
          </p:cNvPicPr>
          <p:nvPr/>
        </p:nvPicPr>
        <p:blipFill>
          <a:blip r:embed="rId3" cstate="print"/>
          <a:stretch>
            <a:fillRect/>
          </a:stretch>
        </p:blipFill>
        <p:spPr>
          <a:xfrm>
            <a:off x="179512" y="332656"/>
            <a:ext cx="3763854" cy="5112568"/>
          </a:xfrm>
          <a:prstGeom prst="rect">
            <a:avLst/>
          </a:prstGeom>
          <a:ln>
            <a:solidFill>
              <a:schemeClr val="accent6">
                <a:lumMod val="50000"/>
              </a:schemeClr>
            </a:solidFill>
          </a:ln>
        </p:spPr>
      </p:pic>
      <p:sp>
        <p:nvSpPr>
          <p:cNvPr id="5" name="TextBox 4"/>
          <p:cNvSpPr txBox="1"/>
          <p:nvPr/>
        </p:nvSpPr>
        <p:spPr>
          <a:xfrm>
            <a:off x="179512" y="5517232"/>
            <a:ext cx="3744416" cy="646331"/>
          </a:xfrm>
          <a:prstGeom prst="rect">
            <a:avLst/>
          </a:prstGeom>
          <a:noFill/>
        </p:spPr>
        <p:txBody>
          <a:bodyPr wrap="square" rtlCol="0">
            <a:spAutoFit/>
          </a:bodyPr>
          <a:lstStyle/>
          <a:p>
            <a:pPr algn="ctr"/>
            <a:r>
              <a:rPr lang="ru-RU" dirty="0" smtClean="0">
                <a:latin typeface="Academy Condensed" pitchFamily="2" charset="0"/>
              </a:rPr>
              <a:t>Иллюстрация к повести «Первая любовь». Художник Д.Б. Боровский</a:t>
            </a:r>
            <a:endParaRPr lang="ru-RU" dirty="0">
              <a:latin typeface="Academy Condensed"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(02:52)</a:t>
            </a:r>
          </a:p>
        </p:txBody>
      </p:sp>
      <p:sp>
        <p:nvSpPr>
          <p:cNvPr id="9" name="TextBox 8"/>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«Приходите к нам в восемь часов, слышите, непременно…»</a:t>
            </a:r>
            <a:endParaRPr lang="ru-RU" sz="2000" dirty="0">
              <a:latin typeface="Century Gothic" pitchFamily="34" charset="0"/>
            </a:endParaRPr>
          </a:p>
        </p:txBody>
      </p:sp>
      <p:pic>
        <p:nvPicPr>
          <p:cNvPr id="6" name="video3.wmv">
            <a:hlinkClick r:id="" action="ppaction://media"/>
          </p:cNvPr>
          <p:cNvPicPr>
            <a:picLocks noRot="1" noChangeAspect="1"/>
          </p:cNvPicPr>
          <p:nvPr>
            <a:videoFile r:link="rId1"/>
          </p:nvPr>
        </p:nvPicPr>
        <p:blipFill>
          <a:blip r:embed="rId4" cstate="print"/>
          <a:stretch>
            <a:fillRect/>
          </a:stretch>
        </p:blipFill>
        <p:spPr>
          <a:xfrm>
            <a:off x="575556" y="404663"/>
            <a:ext cx="7992888" cy="581300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179512" y="650774"/>
            <a:ext cx="8712968" cy="5010474"/>
          </a:xfrm>
          <a:prstGeom prst="rect">
            <a:avLst/>
          </a:prstGeom>
          <a:noFill/>
        </p:spPr>
        <p:txBody>
          <a:bodyPr wrap="square" rtlCol="0">
            <a:spAutoFit/>
          </a:bodyPr>
          <a:lstStyle/>
          <a:p>
            <a:pPr algn="ctr">
              <a:lnSpc>
                <a:spcPct val="120000"/>
              </a:lnSpc>
              <a:spcBef>
                <a:spcPts val="600"/>
              </a:spcBef>
            </a:pPr>
            <a:r>
              <a:rPr lang="ru-RU" sz="2000" dirty="0" smtClean="0">
                <a:latin typeface="Century" pitchFamily="18" charset="0"/>
              </a:rPr>
              <a:t>Прототип героя - отец писателя Сергей Николаевич. В течение всей жизни он сохранит свою внутреннюю независимость и подчеркнутую холодность в супружеском союзе.</a:t>
            </a:r>
          </a:p>
          <a:p>
            <a:pPr algn="ctr">
              <a:lnSpc>
                <a:spcPct val="120000"/>
              </a:lnSpc>
              <a:spcBef>
                <a:spcPts val="600"/>
              </a:spcBef>
            </a:pPr>
            <a:r>
              <a:rPr lang="ru-RU" sz="2000" dirty="0" smtClean="0">
                <a:latin typeface="Century" pitchFamily="18" charset="0"/>
              </a:rPr>
              <a:t>Сейчас о своем отце говорит 40-летний человек, но даже по прошествии двух десятков лет после его смерти он продолжает смотреть на него с обожанием и преклонением.</a:t>
            </a:r>
          </a:p>
          <a:p>
            <a:pPr algn="ctr">
              <a:lnSpc>
                <a:spcPct val="120000"/>
              </a:lnSpc>
              <a:spcBef>
                <a:spcPts val="600"/>
              </a:spcBef>
            </a:pPr>
            <a:r>
              <a:rPr lang="ru-RU" sz="2000" dirty="0" smtClean="0">
                <a:latin typeface="Century" pitchFamily="18" charset="0"/>
              </a:rPr>
              <a:t>В памяти Владимира Петровича отец остался человеком чести. Женившись по расчету на женщине «старше его десятью годами» и будучи зависим от нее материально, он терпит много лет недостойное себя положение. Единственное, что помогает ему в вынужденных жизненных обстоятельствах оставаться внутренне независимой личностью - это его строгость, холодность и отдаленность в отношениях с женой.</a:t>
            </a:r>
          </a:p>
        </p:txBody>
      </p:sp>
      <p:sp>
        <p:nvSpPr>
          <p:cNvPr id="4" name="TextBox 3"/>
          <p:cNvSpPr txBox="1"/>
          <p:nvPr/>
        </p:nvSpPr>
        <p:spPr>
          <a:xfrm>
            <a:off x="287524" y="0"/>
            <a:ext cx="8568952" cy="461665"/>
          </a:xfrm>
          <a:prstGeom prst="rect">
            <a:avLst/>
          </a:prstGeom>
          <a:noFill/>
        </p:spPr>
        <p:txBody>
          <a:bodyPr wrap="square" rtlCol="0">
            <a:spAutoFit/>
          </a:bodyPr>
          <a:lstStyle/>
          <a:p>
            <a:pPr algn="ctr"/>
            <a:r>
              <a:rPr lang="ru-RU" sz="2400" dirty="0" smtClean="0">
                <a:latin typeface="Century Gothic" pitchFamily="34" charset="0"/>
              </a:rPr>
              <a:t>Петр Васильевич</a:t>
            </a:r>
            <a:endParaRPr lang="ru-RU" sz="2400" dirty="0">
              <a:latin typeface="Century Gothic" pitchFamily="34" charset="0"/>
            </a:endParaRPr>
          </a:p>
        </p:txBody>
      </p:sp>
      <p:sp>
        <p:nvSpPr>
          <p:cNvPr id="5" name="TextBox 4"/>
          <p:cNvSpPr txBox="1"/>
          <p:nvPr/>
        </p:nvSpPr>
        <p:spPr>
          <a:xfrm>
            <a:off x="3059832" y="5867980"/>
            <a:ext cx="3852936" cy="369332"/>
          </a:xfrm>
          <a:prstGeom prst="rect">
            <a:avLst/>
          </a:prstGeom>
          <a:noFill/>
        </p:spPr>
        <p:txBody>
          <a:bodyPr wrap="square" rtlCol="0">
            <a:spAutoFit/>
          </a:bodyPr>
          <a:lstStyle/>
          <a:p>
            <a:r>
              <a:rPr lang="ru-RU" dirty="0" smtClean="0">
                <a:latin typeface="Academy Condensed" pitchFamily="2" charset="0"/>
              </a:rPr>
              <a:t>Глава 8</a:t>
            </a:r>
            <a:r>
              <a:rPr lang="en-US" dirty="0" smtClean="0">
                <a:latin typeface="Academy Condensed" pitchFamily="2" charset="0"/>
              </a:rPr>
              <a:t>. </a:t>
            </a:r>
            <a:r>
              <a:rPr lang="ru-RU" dirty="0" smtClean="0">
                <a:latin typeface="Academy Condensed" pitchFamily="2" charset="0"/>
              </a:rPr>
              <a:t>Текст читает</a:t>
            </a:r>
            <a:r>
              <a:rPr lang="en-US" dirty="0" smtClean="0">
                <a:latin typeface="Academy Condensed" pitchFamily="2" charset="0"/>
              </a:rPr>
              <a:t> </a:t>
            </a:r>
            <a:r>
              <a:rPr lang="ru-RU" dirty="0" smtClean="0">
                <a:latin typeface="Academy Condensed" pitchFamily="2" charset="0"/>
              </a:rPr>
              <a:t>Максим Пинскер. (03:45)</a:t>
            </a:r>
          </a:p>
        </p:txBody>
      </p:sp>
      <p:pic>
        <p:nvPicPr>
          <p:cNvPr id="6" name="audio2.mp3">
            <a:hlinkClick r:id="" action="ppaction://media"/>
          </p:cNvPr>
          <p:cNvPicPr>
            <a:picLocks noRot="1" noChangeAspect="1"/>
          </p:cNvPicPr>
          <p:nvPr>
            <a:audioFile r:link="rId1"/>
          </p:nvPr>
        </p:nvPicPr>
        <p:blipFill>
          <a:blip r:embed="rId4" cstate="print"/>
          <a:stretch>
            <a:fillRect/>
          </a:stretch>
        </p:blipFill>
        <p:spPr>
          <a:xfrm>
            <a:off x="2699792" y="586050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69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4427984" y="764704"/>
            <a:ext cx="4716016" cy="2462213"/>
          </a:xfrm>
          <a:prstGeom prst="rect">
            <a:avLst/>
          </a:prstGeom>
          <a:noFill/>
        </p:spPr>
        <p:txBody>
          <a:bodyPr wrap="square" rtlCol="0">
            <a:spAutoFit/>
          </a:bodyPr>
          <a:lstStyle/>
          <a:p>
            <a:pPr algn="ctr">
              <a:lnSpc>
                <a:spcPct val="120000"/>
              </a:lnSpc>
              <a:spcBef>
                <a:spcPts val="600"/>
              </a:spcBef>
            </a:pPr>
            <a:r>
              <a:rPr lang="ru-RU" sz="2000" b="1" dirty="0" smtClean="0">
                <a:latin typeface="Century" pitchFamily="18" charset="0"/>
              </a:rPr>
              <a:t>Страсть</a:t>
            </a:r>
            <a:r>
              <a:rPr lang="ru-RU" sz="2000" dirty="0" smtClean="0">
                <a:latin typeface="Century" pitchFamily="18" charset="0"/>
              </a:rPr>
              <a:t> -</a:t>
            </a:r>
          </a:p>
          <a:p>
            <a:pPr lvl="1">
              <a:lnSpc>
                <a:spcPct val="120000"/>
              </a:lnSpc>
              <a:spcBef>
                <a:spcPts val="600"/>
              </a:spcBef>
            </a:pPr>
            <a:r>
              <a:rPr lang="ru-RU" sz="2000" dirty="0" smtClean="0">
                <a:latin typeface="Century" pitchFamily="18" charset="0"/>
              </a:rPr>
              <a:t>1. Сильно выраженное чувство, крайнее увлечение.</a:t>
            </a:r>
          </a:p>
          <a:p>
            <a:pPr lvl="1">
              <a:lnSpc>
                <a:spcPct val="120000"/>
              </a:lnSpc>
              <a:spcBef>
                <a:spcPts val="600"/>
              </a:spcBef>
            </a:pPr>
            <a:r>
              <a:rPr lang="ru-RU" sz="2000" dirty="0" smtClean="0">
                <a:latin typeface="Century" pitchFamily="18" charset="0"/>
              </a:rPr>
              <a:t>2.Сильная любовь с преобладанием чувственного влечения.</a:t>
            </a:r>
          </a:p>
        </p:txBody>
      </p:sp>
      <p:sp>
        <p:nvSpPr>
          <p:cNvPr id="4" name="TextBox 3"/>
          <p:cNvSpPr txBox="1"/>
          <p:nvPr/>
        </p:nvSpPr>
        <p:spPr>
          <a:xfrm>
            <a:off x="287524" y="0"/>
            <a:ext cx="8568952" cy="461665"/>
          </a:xfrm>
          <a:prstGeom prst="rect">
            <a:avLst/>
          </a:prstGeom>
          <a:noFill/>
        </p:spPr>
        <p:txBody>
          <a:bodyPr wrap="square" rtlCol="0">
            <a:spAutoFit/>
          </a:bodyPr>
          <a:lstStyle/>
          <a:p>
            <a:pPr algn="ctr"/>
            <a:r>
              <a:rPr lang="ru-RU" sz="2400" dirty="0" smtClean="0">
                <a:latin typeface="Century Gothic" pitchFamily="34" charset="0"/>
              </a:rPr>
              <a:t>«Моя "страсть" началась с того дня…»</a:t>
            </a:r>
            <a:endParaRPr lang="ru-RU" sz="2400" dirty="0">
              <a:latin typeface="Century Gothic" pitchFamily="34" charset="0"/>
            </a:endParaRPr>
          </a:p>
        </p:txBody>
      </p:sp>
      <p:sp>
        <p:nvSpPr>
          <p:cNvPr id="5" name="TextBox 4"/>
          <p:cNvSpPr txBox="1"/>
          <p:nvPr/>
        </p:nvSpPr>
        <p:spPr>
          <a:xfrm>
            <a:off x="5076056" y="4149080"/>
            <a:ext cx="3852936" cy="369332"/>
          </a:xfrm>
          <a:prstGeom prst="rect">
            <a:avLst/>
          </a:prstGeom>
          <a:noFill/>
        </p:spPr>
        <p:txBody>
          <a:bodyPr wrap="square" rtlCol="0">
            <a:spAutoFit/>
          </a:bodyPr>
          <a:lstStyle/>
          <a:p>
            <a:r>
              <a:rPr lang="ru-RU" dirty="0" smtClean="0">
                <a:latin typeface="Academy Condensed" pitchFamily="2" charset="0"/>
              </a:rPr>
              <a:t>Глава 9</a:t>
            </a:r>
            <a:r>
              <a:rPr lang="en-US" dirty="0" smtClean="0">
                <a:latin typeface="Academy Condensed" pitchFamily="2" charset="0"/>
              </a:rPr>
              <a:t>. </a:t>
            </a:r>
            <a:r>
              <a:rPr lang="ru-RU" dirty="0" smtClean="0">
                <a:latin typeface="Academy Condensed" pitchFamily="2" charset="0"/>
              </a:rPr>
              <a:t>Текст читает</a:t>
            </a:r>
            <a:r>
              <a:rPr lang="en-US" dirty="0" smtClean="0">
                <a:latin typeface="Academy Condensed" pitchFamily="2" charset="0"/>
              </a:rPr>
              <a:t> </a:t>
            </a:r>
            <a:r>
              <a:rPr lang="ru-RU" dirty="0" smtClean="0">
                <a:latin typeface="Academy Condensed" pitchFamily="2" charset="0"/>
              </a:rPr>
              <a:t>Максим Пинскер. (03:08)</a:t>
            </a:r>
          </a:p>
        </p:txBody>
      </p:sp>
      <p:pic>
        <p:nvPicPr>
          <p:cNvPr id="6" name="audio2.mp3">
            <a:hlinkClick r:id="" action="ppaction://media"/>
          </p:cNvPr>
          <p:cNvPicPr>
            <a:picLocks noRot="1" noChangeAspect="1"/>
          </p:cNvPicPr>
          <p:nvPr>
            <a:audioFile r:link="rId1"/>
          </p:nvPr>
        </p:nvPicPr>
        <p:blipFill>
          <a:blip r:embed="rId4" cstate="print"/>
          <a:stretch>
            <a:fillRect/>
          </a:stretch>
        </p:blipFill>
        <p:spPr>
          <a:xfrm>
            <a:off x="6732240" y="3717032"/>
            <a:ext cx="304800" cy="304800"/>
          </a:xfrm>
          <a:prstGeom prst="rect">
            <a:avLst/>
          </a:prstGeom>
        </p:spPr>
      </p:pic>
      <p:pic>
        <p:nvPicPr>
          <p:cNvPr id="11" name="Рисунок 10" descr="bf62040077c8.jpg"/>
          <p:cNvPicPr>
            <a:picLocks noChangeAspect="1"/>
          </p:cNvPicPr>
          <p:nvPr/>
        </p:nvPicPr>
        <p:blipFill>
          <a:blip r:embed="rId5" cstate="print"/>
          <a:stretch>
            <a:fillRect/>
          </a:stretch>
        </p:blipFill>
        <p:spPr>
          <a:xfrm>
            <a:off x="179512" y="476672"/>
            <a:ext cx="4534410" cy="5545038"/>
          </a:xfrm>
          <a:prstGeom prst="rect">
            <a:avLst/>
          </a:prstGeom>
          <a:ln>
            <a:solidFill>
              <a:schemeClr val="accent6">
                <a:lumMod val="50000"/>
              </a:schemeClr>
            </a:solidFill>
          </a:ln>
        </p:spPr>
      </p:pic>
      <p:sp>
        <p:nvSpPr>
          <p:cNvPr id="13" name="TextBox 12"/>
          <p:cNvSpPr txBox="1"/>
          <p:nvPr/>
        </p:nvSpPr>
        <p:spPr>
          <a:xfrm>
            <a:off x="215008" y="6093296"/>
            <a:ext cx="4501008" cy="369332"/>
          </a:xfrm>
          <a:prstGeom prst="rect">
            <a:avLst/>
          </a:prstGeom>
          <a:noFill/>
        </p:spPr>
        <p:txBody>
          <a:bodyPr wrap="square" rtlCol="0">
            <a:spAutoFit/>
          </a:bodyPr>
          <a:lstStyle/>
          <a:p>
            <a:pPr algn="ctr"/>
            <a:r>
              <a:rPr lang="ru-RU" dirty="0" smtClean="0">
                <a:latin typeface="Academy Condensed" pitchFamily="2" charset="0"/>
              </a:rPr>
              <a:t>Репин И.Е. Лето в Абрамцево.</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69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179512" y="506758"/>
            <a:ext cx="8712968" cy="4432495"/>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Зинаида окружена искателями, восхищающимися ее красотой.</a:t>
            </a:r>
          </a:p>
          <a:p>
            <a:pPr algn="ctr">
              <a:lnSpc>
                <a:spcPct val="120000"/>
              </a:lnSpc>
              <a:spcBef>
                <a:spcPts val="600"/>
              </a:spcBef>
            </a:pPr>
            <a:r>
              <a:rPr lang="ru-RU" dirty="0" smtClean="0">
                <a:latin typeface="Century" pitchFamily="18" charset="0"/>
              </a:rPr>
              <a:t>В каждом, словно в зеркале, отражается какая-то часть ее души.</a:t>
            </a:r>
          </a:p>
          <a:p>
            <a:pPr algn="ctr">
              <a:lnSpc>
                <a:spcPct val="120000"/>
              </a:lnSpc>
              <a:spcBef>
                <a:spcPts val="600"/>
              </a:spcBef>
            </a:pPr>
            <a:r>
              <a:rPr lang="ru-RU" dirty="0" smtClean="0">
                <a:latin typeface="Century" pitchFamily="18" charset="0"/>
              </a:rPr>
              <a:t>Отчаянный гусар </a:t>
            </a:r>
            <a:r>
              <a:rPr lang="ru-RU" dirty="0" err="1" smtClean="0">
                <a:latin typeface="Century" pitchFamily="18" charset="0"/>
              </a:rPr>
              <a:t>Беловзоров</a:t>
            </a:r>
            <a:r>
              <a:rPr lang="ru-RU" dirty="0" smtClean="0">
                <a:latin typeface="Century" pitchFamily="18" charset="0"/>
              </a:rPr>
              <a:t> располагает к себе прямотой, удалью, умением рисковать.</a:t>
            </a:r>
          </a:p>
          <a:p>
            <a:pPr algn="ctr">
              <a:lnSpc>
                <a:spcPct val="120000"/>
              </a:lnSpc>
              <a:spcBef>
                <a:spcPts val="600"/>
              </a:spcBef>
            </a:pPr>
            <a:r>
              <a:rPr lang="ru-RU" dirty="0" smtClean="0">
                <a:latin typeface="Century" pitchFamily="18" charset="0"/>
              </a:rPr>
              <a:t>Романтик Майданов «отвечал поэтическим струнам ее души».</a:t>
            </a:r>
          </a:p>
          <a:p>
            <a:pPr algn="ctr">
              <a:lnSpc>
                <a:spcPct val="120000"/>
              </a:lnSpc>
              <a:spcBef>
                <a:spcPts val="600"/>
              </a:spcBef>
            </a:pPr>
            <a:r>
              <a:rPr lang="ru-RU" dirty="0" smtClean="0">
                <a:latin typeface="Century" pitchFamily="18" charset="0"/>
              </a:rPr>
              <a:t>На примере доктора Лушина Тургенев показывает роковую власть чувства даже над самыми умными и скептическими из людей. Доктор появился в ее свите в роли наблюдателя, владеющего своим сердцем, но под чарами девушки «он похудел… нервическая раздражительность сменила в нем прежнюю легкую иронию и напущенный цинизм».</a:t>
            </a:r>
          </a:p>
          <a:p>
            <a:pPr algn="ctr">
              <a:lnSpc>
                <a:spcPct val="120000"/>
              </a:lnSpc>
              <a:spcBef>
                <a:spcPts val="600"/>
              </a:spcBef>
            </a:pPr>
            <a:r>
              <a:rPr lang="ru-RU" dirty="0" smtClean="0">
                <a:latin typeface="Century" pitchFamily="18" charset="0"/>
              </a:rPr>
              <a:t>Одновременно Зинаида принимает графа Малевского, фата и сплетника, «с самодовольной и заискивающей улыбочкой».</a:t>
            </a:r>
          </a:p>
        </p:txBody>
      </p:sp>
      <p:sp>
        <p:nvSpPr>
          <p:cNvPr id="4" name="TextBox 3"/>
          <p:cNvSpPr txBox="1"/>
          <p:nvPr/>
        </p:nvSpPr>
        <p:spPr>
          <a:xfrm>
            <a:off x="287524" y="0"/>
            <a:ext cx="8568952" cy="461665"/>
          </a:xfrm>
          <a:prstGeom prst="rect">
            <a:avLst/>
          </a:prstGeom>
          <a:noFill/>
        </p:spPr>
        <p:txBody>
          <a:bodyPr wrap="square" rtlCol="0">
            <a:spAutoFit/>
          </a:bodyPr>
          <a:lstStyle/>
          <a:p>
            <a:pPr algn="ctr"/>
            <a:r>
              <a:rPr lang="ru-RU" sz="2400" dirty="0" smtClean="0">
                <a:latin typeface="Century Gothic" pitchFamily="34" charset="0"/>
              </a:rPr>
              <a:t>«Каждый из поклонников был ей нужен»</a:t>
            </a:r>
            <a:endParaRPr lang="ru-RU" sz="2400" dirty="0">
              <a:latin typeface="Century Gothic" pitchFamily="34" charset="0"/>
            </a:endParaRPr>
          </a:p>
        </p:txBody>
      </p:sp>
      <p:sp>
        <p:nvSpPr>
          <p:cNvPr id="5" name="TextBox 4"/>
          <p:cNvSpPr txBox="1"/>
          <p:nvPr/>
        </p:nvSpPr>
        <p:spPr>
          <a:xfrm>
            <a:off x="3059832" y="5013176"/>
            <a:ext cx="3852936" cy="369332"/>
          </a:xfrm>
          <a:prstGeom prst="rect">
            <a:avLst/>
          </a:prstGeom>
          <a:noFill/>
        </p:spPr>
        <p:txBody>
          <a:bodyPr wrap="square" rtlCol="0">
            <a:spAutoFit/>
          </a:bodyPr>
          <a:lstStyle/>
          <a:p>
            <a:r>
              <a:rPr lang="ru-RU" dirty="0" smtClean="0">
                <a:latin typeface="Academy Condensed" pitchFamily="2" charset="0"/>
              </a:rPr>
              <a:t>Глава 8</a:t>
            </a:r>
            <a:r>
              <a:rPr lang="en-US" dirty="0" smtClean="0">
                <a:latin typeface="Academy Condensed" pitchFamily="2" charset="0"/>
              </a:rPr>
              <a:t>. </a:t>
            </a:r>
            <a:r>
              <a:rPr lang="ru-RU" dirty="0" smtClean="0">
                <a:latin typeface="Academy Condensed" pitchFamily="2" charset="0"/>
              </a:rPr>
              <a:t>Текст читает</a:t>
            </a:r>
            <a:r>
              <a:rPr lang="en-US" dirty="0" smtClean="0">
                <a:latin typeface="Academy Condensed" pitchFamily="2" charset="0"/>
              </a:rPr>
              <a:t> </a:t>
            </a:r>
            <a:r>
              <a:rPr lang="ru-RU" dirty="0" smtClean="0">
                <a:latin typeface="Academy Condensed" pitchFamily="2" charset="0"/>
              </a:rPr>
              <a:t>Максим Пинскер. (03:35)</a:t>
            </a:r>
          </a:p>
        </p:txBody>
      </p:sp>
      <p:pic>
        <p:nvPicPr>
          <p:cNvPr id="7" name="audio4.mp3">
            <a:hlinkClick r:id="" action="ppaction://media"/>
          </p:cNvPr>
          <p:cNvPicPr>
            <a:picLocks noRot="1" noChangeAspect="1"/>
          </p:cNvPicPr>
          <p:nvPr>
            <a:audioFile r:link="rId1"/>
          </p:nvPr>
        </p:nvPicPr>
        <p:blipFill>
          <a:blip r:embed="rId4" cstate="print"/>
          <a:stretch>
            <a:fillRect/>
          </a:stretch>
        </p:blipFill>
        <p:spPr>
          <a:xfrm>
            <a:off x="2699792" y="5085184"/>
            <a:ext cx="304800" cy="304800"/>
          </a:xfrm>
          <a:prstGeom prst="rect">
            <a:avLst/>
          </a:prstGeom>
        </p:spPr>
      </p:pic>
      <p:sp>
        <p:nvSpPr>
          <p:cNvPr id="9" name="Прямоугольник 8"/>
          <p:cNvSpPr/>
          <p:nvPr/>
        </p:nvSpPr>
        <p:spPr>
          <a:xfrm>
            <a:off x="179512" y="5507823"/>
            <a:ext cx="8784976" cy="1130694"/>
          </a:xfrm>
          <a:prstGeom prst="rect">
            <a:avLst/>
          </a:prstGeom>
        </p:spPr>
        <p:txBody>
          <a:bodyPr wrap="square">
            <a:spAutoFit/>
          </a:bodyPr>
          <a:lstStyle/>
          <a:p>
            <a:pPr algn="ctr">
              <a:lnSpc>
                <a:spcPct val="120000"/>
              </a:lnSpc>
            </a:pPr>
            <a:r>
              <a:rPr lang="ru-RU" dirty="0" smtClean="0">
                <a:latin typeface="Century" pitchFamily="18" charset="0"/>
              </a:rPr>
              <a:t>Но в кружке поклонников Зинаида не видит достойного претендента:</a:t>
            </a:r>
          </a:p>
          <a:p>
            <a:pPr algn="ctr">
              <a:lnSpc>
                <a:spcPct val="120000"/>
              </a:lnSpc>
            </a:pPr>
            <a:r>
              <a:rPr lang="ru-RU" sz="2000" dirty="0" smtClean="0">
                <a:latin typeface="Academy Condensed" pitchFamily="2" charset="0"/>
              </a:rPr>
              <a:t>«Нет, я таких любить не могу, на которых мне приходиться смотреть сверху вниз. Мне надобно такого, который сам бы меня сломил…»</a:t>
            </a:r>
            <a:endParaRPr lang="ru-RU" sz="2000" dirty="0">
              <a:latin typeface="Academy Condensed" pitchFamily="2"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40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(01:44)</a:t>
            </a:r>
          </a:p>
        </p:txBody>
      </p:sp>
      <p:sp>
        <p:nvSpPr>
          <p:cNvPr id="9" name="TextBox 8"/>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«…вы все уверяете, что вы меня любите…»</a:t>
            </a:r>
            <a:endParaRPr lang="ru-RU" sz="2000" dirty="0">
              <a:latin typeface="Century Gothic" pitchFamily="34" charset="0"/>
            </a:endParaRPr>
          </a:p>
        </p:txBody>
      </p:sp>
      <p:pic>
        <p:nvPicPr>
          <p:cNvPr id="10" name="video4.wmv">
            <a:hlinkClick r:id="" action="ppaction://media"/>
          </p:cNvPr>
          <p:cNvPicPr>
            <a:picLocks noRot="1" noChangeAspect="1"/>
          </p:cNvPicPr>
          <p:nvPr>
            <a:videoFile r:link="rId1"/>
          </p:nvPr>
        </p:nvPicPr>
        <p:blipFill>
          <a:blip r:embed="rId4" cstate="print"/>
          <a:stretch>
            <a:fillRect/>
          </a:stretch>
        </p:blipFill>
        <p:spPr>
          <a:xfrm>
            <a:off x="647564" y="476671"/>
            <a:ext cx="7848872" cy="570827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ack_title.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691680" y="2564904"/>
            <a:ext cx="5832648" cy="1692771"/>
          </a:xfrm>
          <a:prstGeom prst="rect">
            <a:avLst/>
          </a:prstGeom>
          <a:noFill/>
        </p:spPr>
        <p:txBody>
          <a:bodyPr wrap="square" rtlCol="0">
            <a:spAutoFit/>
          </a:bodyPr>
          <a:lstStyle/>
          <a:p>
            <a:pPr algn="ctr"/>
            <a:r>
              <a:rPr lang="ru-RU" sz="2000" dirty="0" smtClean="0">
                <a:latin typeface="Century Gothic" pitchFamily="34" charset="0"/>
              </a:rPr>
              <a:t>Иван Сергеевич</a:t>
            </a:r>
          </a:p>
          <a:p>
            <a:pPr algn="ctr"/>
            <a:r>
              <a:rPr lang="ru-RU" sz="2400" dirty="0" smtClean="0">
                <a:latin typeface="Century Gothic" pitchFamily="34" charset="0"/>
              </a:rPr>
              <a:t>ТУРГЕНЕВ</a:t>
            </a:r>
          </a:p>
          <a:p>
            <a:pPr algn="ctr"/>
            <a:r>
              <a:rPr lang="ru-RU" sz="6000" dirty="0" smtClean="0">
                <a:latin typeface="Andantino script" pitchFamily="2" charset="0"/>
              </a:rPr>
              <a:t>«Первая любовь»</a:t>
            </a:r>
            <a:endParaRPr lang="ru-RU" sz="6000" dirty="0">
              <a:latin typeface="Andantino script" pitchFamily="2" charset="0"/>
            </a:endParaRPr>
          </a:p>
        </p:txBody>
      </p:sp>
    </p:spTree>
    <p:extLst>
      <p:ext uri="{BB962C8B-B14F-4D97-AF65-F5344CB8AC3E}">
        <p14:creationId xmlns:p14="http://schemas.microsoft.com/office/powerpoint/2010/main" val="1861607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179512" y="332656"/>
            <a:ext cx="5112568" cy="6170920"/>
          </a:xfrm>
          <a:prstGeom prst="rect">
            <a:avLst/>
          </a:prstGeom>
          <a:noFill/>
        </p:spPr>
        <p:txBody>
          <a:bodyPr wrap="square" rtlCol="0">
            <a:spAutoFit/>
          </a:bodyPr>
          <a:lstStyle/>
          <a:p>
            <a:pPr algn="ctr">
              <a:lnSpc>
                <a:spcPct val="150000"/>
              </a:lnSpc>
              <a:spcBef>
                <a:spcPts val="600"/>
              </a:spcBef>
            </a:pPr>
            <a:r>
              <a:rPr lang="ru-RU" sz="2000" dirty="0" smtClean="0">
                <a:latin typeface="Century" pitchFamily="18" charset="0"/>
              </a:rPr>
              <a:t>Зинаида занимает промежуточное положение между детством и взрослостью. Ей 21 год. Об этом свидетельствуют ее поступки, от которых веет ребячеством, необдуманностью (игра в фанты или приказ </a:t>
            </a:r>
            <a:r>
              <a:rPr lang="ru-RU" sz="2000" dirty="0" err="1" smtClean="0">
                <a:latin typeface="Century" pitchFamily="18" charset="0"/>
              </a:rPr>
              <a:t>Вольдемару</a:t>
            </a:r>
            <a:r>
              <a:rPr lang="ru-RU" sz="2000" dirty="0" smtClean="0">
                <a:latin typeface="Century" pitchFamily="18" charset="0"/>
              </a:rPr>
              <a:t> прыгнуть со стены).</a:t>
            </a:r>
          </a:p>
          <a:p>
            <a:pPr algn="ctr">
              <a:lnSpc>
                <a:spcPct val="150000"/>
              </a:lnSpc>
              <a:spcBef>
                <a:spcPts val="600"/>
              </a:spcBef>
            </a:pPr>
            <a:r>
              <a:rPr lang="ru-RU" sz="2000" dirty="0" smtClean="0">
                <a:latin typeface="Century" pitchFamily="18" charset="0"/>
              </a:rPr>
              <a:t>Любовь поклонников ее забавляет. К </a:t>
            </a:r>
            <a:r>
              <a:rPr lang="ru-RU" sz="2000" dirty="0" err="1" smtClean="0">
                <a:latin typeface="Century" pitchFamily="18" charset="0"/>
              </a:rPr>
              <a:t>Вольдемару</a:t>
            </a:r>
            <a:r>
              <a:rPr lang="ru-RU" sz="2000" dirty="0" smtClean="0">
                <a:latin typeface="Century" pitchFamily="18" charset="0"/>
              </a:rPr>
              <a:t> она тоже относится как к очередному поклоннику, вначале не понимая, что он еще никогда не влюблялся, что его жизненный опыт еще меньше, чем ее собственный.</a:t>
            </a:r>
          </a:p>
        </p:txBody>
      </p:sp>
      <p:pic>
        <p:nvPicPr>
          <p:cNvPr id="4" name="Рисунок 7" descr="Первая любовь 3.JPG"/>
          <p:cNvPicPr>
            <a:picLocks noChangeAspect="1"/>
          </p:cNvPicPr>
          <p:nvPr/>
        </p:nvPicPr>
        <p:blipFill>
          <a:blip r:embed="rId3" cstate="print">
            <a:lum contrast="20000"/>
          </a:blip>
          <a:srcRect/>
          <a:stretch>
            <a:fillRect/>
          </a:stretch>
        </p:blipFill>
        <p:spPr bwMode="auto">
          <a:xfrm>
            <a:off x="5436096" y="969644"/>
            <a:ext cx="3528938" cy="4691604"/>
          </a:xfrm>
          <a:prstGeom prst="rect">
            <a:avLst/>
          </a:prstGeom>
          <a:noFill/>
          <a:ln w="9525">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15616" y="5435932"/>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(02:12)</a:t>
            </a:r>
          </a:p>
        </p:txBody>
      </p:sp>
      <p:sp>
        <p:nvSpPr>
          <p:cNvPr id="9" name="TextBox 8"/>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«…любите меня -- но не так, как прежде…»</a:t>
            </a:r>
            <a:endParaRPr lang="ru-RU" sz="2000" dirty="0">
              <a:latin typeface="Century Gothic" pitchFamily="34" charset="0"/>
            </a:endParaRPr>
          </a:p>
        </p:txBody>
      </p:sp>
      <p:pic>
        <p:nvPicPr>
          <p:cNvPr id="6" name="video5.wmv">
            <a:hlinkClick r:id="" action="ppaction://media"/>
          </p:cNvPr>
          <p:cNvPicPr>
            <a:picLocks noRot="1" noChangeAspect="1"/>
          </p:cNvPicPr>
          <p:nvPr>
            <a:videoFile r:link="rId1"/>
          </p:nvPr>
        </p:nvPicPr>
        <p:blipFill>
          <a:blip r:embed="rId4" cstate="print"/>
          <a:stretch>
            <a:fillRect/>
          </a:stretch>
        </p:blipFill>
        <p:spPr>
          <a:xfrm>
            <a:off x="1133618" y="404664"/>
            <a:ext cx="6876764" cy="5001282"/>
          </a:xfrm>
          <a:prstGeom prst="rect">
            <a:avLst/>
          </a:prstGeom>
        </p:spPr>
      </p:pic>
      <p:sp>
        <p:nvSpPr>
          <p:cNvPr id="11" name="Прямоугольник 10"/>
          <p:cNvSpPr/>
          <p:nvPr/>
        </p:nvSpPr>
        <p:spPr>
          <a:xfrm>
            <a:off x="107504" y="5864270"/>
            <a:ext cx="8928992" cy="949106"/>
          </a:xfrm>
          <a:prstGeom prst="rect">
            <a:avLst/>
          </a:prstGeom>
        </p:spPr>
        <p:txBody>
          <a:bodyPr wrap="square">
            <a:spAutoFit/>
          </a:bodyPr>
          <a:lstStyle/>
          <a:p>
            <a:pPr algn="ctr">
              <a:lnSpc>
                <a:spcPct val="120000"/>
              </a:lnSpc>
              <a:spcBef>
                <a:spcPts val="600"/>
              </a:spcBef>
            </a:pPr>
            <a:r>
              <a:rPr lang="ru-RU" sz="1600" dirty="0" smtClean="0">
                <a:latin typeface="Century" pitchFamily="18" charset="0"/>
              </a:rPr>
              <a:t>Тронутая его робким поклонением, Зинаида отчасти шутливо, отчасти серьезно, «жалует» его своим пажом. Это признание и подаренная роза переносит в рыцарские времена, времена рыцарей и прекрасных дам.</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(05:31)</a:t>
            </a:r>
          </a:p>
        </p:txBody>
      </p:sp>
      <p:sp>
        <p:nvSpPr>
          <p:cNvPr id="9" name="TextBox 8"/>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«…любите меня -- но не так, как прежде…»</a:t>
            </a:r>
            <a:endParaRPr lang="ru-RU" sz="2000" dirty="0">
              <a:latin typeface="Century Gothic" pitchFamily="34" charset="0"/>
            </a:endParaRPr>
          </a:p>
        </p:txBody>
      </p:sp>
      <p:pic>
        <p:nvPicPr>
          <p:cNvPr id="10" name="video6.wmv">
            <a:hlinkClick r:id="" action="ppaction://media"/>
          </p:cNvPr>
          <p:cNvPicPr>
            <a:picLocks noRot="1" noChangeAspect="1"/>
          </p:cNvPicPr>
          <p:nvPr>
            <a:videoFile r:link="rId1"/>
          </p:nvPr>
        </p:nvPicPr>
        <p:blipFill>
          <a:blip r:embed="rId4" cstate="print"/>
          <a:stretch>
            <a:fillRect/>
          </a:stretch>
        </p:blipFill>
        <p:spPr>
          <a:xfrm>
            <a:off x="562055" y="404664"/>
            <a:ext cx="8019891" cy="58326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0" y="188640"/>
            <a:ext cx="9144000" cy="6543330"/>
          </a:xfrm>
          <a:prstGeom prst="rect">
            <a:avLst/>
          </a:prstGeom>
          <a:noFill/>
        </p:spPr>
        <p:txBody>
          <a:bodyPr wrap="square" rtlCol="0">
            <a:spAutoFit/>
          </a:bodyPr>
          <a:lstStyle/>
          <a:p>
            <a:pPr algn="ctr">
              <a:lnSpc>
                <a:spcPct val="120000"/>
              </a:lnSpc>
              <a:spcBef>
                <a:spcPts val="1200"/>
              </a:spcBef>
            </a:pPr>
            <a:r>
              <a:rPr lang="ru-RU" dirty="0" smtClean="0">
                <a:latin typeface="Century" pitchFamily="18" charset="0"/>
              </a:rPr>
              <a:t>Самый резкий сюжетный поворот – на сцене появляется отец Володи, который становится его соперником. Любовь, которая заведомо не может быть счастливой, вспыхнула в сердцах двух людей.</a:t>
            </a:r>
          </a:p>
          <a:p>
            <a:pPr algn="ctr">
              <a:lnSpc>
                <a:spcPct val="120000"/>
              </a:lnSpc>
              <a:spcBef>
                <a:spcPts val="1200"/>
              </a:spcBef>
            </a:pPr>
            <a:r>
              <a:rPr lang="ru-RU" sz="2000" dirty="0" smtClean="0">
                <a:latin typeface="Academy Condensed" pitchFamily="2" charset="0"/>
              </a:rPr>
              <a:t>«Показался человек… боже мой! это был мой отец!»</a:t>
            </a:r>
          </a:p>
          <a:p>
            <a:pPr algn="ctr">
              <a:lnSpc>
                <a:spcPct val="120000"/>
              </a:lnSpc>
              <a:spcBef>
                <a:spcPts val="1200"/>
              </a:spcBef>
            </a:pPr>
            <a:r>
              <a:rPr lang="ru-RU" dirty="0" smtClean="0">
                <a:latin typeface="Century" pitchFamily="18" charset="0"/>
              </a:rPr>
              <a:t>Это открытие заставляет заново переосмыслить предшествовавшие эпизоды. Становятся понятны необъяснимые прежде слова и поступки Зинаиды в отношении Володи.</a:t>
            </a:r>
          </a:p>
          <a:p>
            <a:pPr algn="ctr">
              <a:lnSpc>
                <a:spcPct val="120000"/>
              </a:lnSpc>
            </a:pPr>
            <a:r>
              <a:rPr lang="ru-RU" dirty="0" smtClean="0">
                <a:latin typeface="Century" pitchFamily="18" charset="0"/>
              </a:rPr>
              <a:t>К примеру, вспышку немотивированной жестокости, когда она,</a:t>
            </a:r>
          </a:p>
          <a:p>
            <a:pPr algn="ctr">
              <a:lnSpc>
                <a:spcPct val="120000"/>
              </a:lnSpc>
            </a:pPr>
            <a:r>
              <a:rPr lang="ru-RU" sz="2000" dirty="0" smtClean="0">
                <a:latin typeface="Academy Condensed" pitchFamily="2" charset="0"/>
              </a:rPr>
              <a:t>«…ухватив меня за волосы, начала крутить их.</a:t>
            </a:r>
          </a:p>
          <a:p>
            <a:pPr algn="ctr">
              <a:lnSpc>
                <a:spcPct val="120000"/>
              </a:lnSpc>
            </a:pPr>
            <a:r>
              <a:rPr lang="ru-RU" sz="2000" dirty="0" smtClean="0">
                <a:latin typeface="Academy Condensed" pitchFamily="2" charset="0"/>
              </a:rPr>
              <a:t>– Больно…– проговорил я наконец.</a:t>
            </a:r>
          </a:p>
          <a:p>
            <a:pPr algn="ctr">
              <a:lnSpc>
                <a:spcPct val="120000"/>
              </a:lnSpc>
            </a:pPr>
            <a:r>
              <a:rPr lang="ru-RU" sz="2000" dirty="0" smtClean="0">
                <a:latin typeface="Academy Condensed" pitchFamily="2" charset="0"/>
              </a:rPr>
              <a:t>– А! больно! а мне не больно? не больно?»</a:t>
            </a:r>
          </a:p>
          <a:p>
            <a:pPr algn="ctr">
              <a:lnSpc>
                <a:spcPct val="120000"/>
              </a:lnSpc>
              <a:spcBef>
                <a:spcPts val="1200"/>
              </a:spcBef>
            </a:pPr>
            <a:r>
              <a:rPr lang="ru-RU" dirty="0" smtClean="0">
                <a:latin typeface="Century" pitchFamily="18" charset="0"/>
              </a:rPr>
              <a:t>Сразу же </a:t>
            </a:r>
            <a:r>
              <a:rPr lang="ru-RU" smtClean="0">
                <a:latin typeface="Century" pitchFamily="18" charset="0"/>
              </a:rPr>
              <a:t>после этого </a:t>
            </a:r>
            <a:r>
              <a:rPr lang="ru-RU" dirty="0" smtClean="0">
                <a:latin typeface="Century" pitchFamily="18" charset="0"/>
              </a:rPr>
              <a:t>у Зинаиды следует страстное раскаяние.</a:t>
            </a:r>
          </a:p>
          <a:p>
            <a:pPr algn="ctr">
              <a:lnSpc>
                <a:spcPct val="120000"/>
              </a:lnSpc>
            </a:pPr>
            <a:r>
              <a:rPr lang="ru-RU" sz="2000" dirty="0" smtClean="0">
                <a:latin typeface="Academy Condensed" pitchFamily="2" charset="0"/>
              </a:rPr>
              <a:t>«Я ваши волосы себе в медальон положу и носить их буду, – сказала она, а у самой на глазах все блестели слезы».</a:t>
            </a:r>
          </a:p>
          <a:p>
            <a:pPr algn="ctr">
              <a:lnSpc>
                <a:spcPct val="120000"/>
              </a:lnSpc>
              <a:spcBef>
                <a:spcPts val="1200"/>
              </a:spcBef>
            </a:pPr>
            <a:r>
              <a:rPr lang="ru-RU" dirty="0" smtClean="0">
                <a:latin typeface="Century" pitchFamily="18" charset="0"/>
              </a:rPr>
              <a:t>Писатель исследует психологический феномен: влюбленная девушка отождествляет юношу с его отцом. Володю ни в коем случае нельзя назвать сторонним наблюдателем. Он по-своему и сам того не ведая, многое определил в отношениях своего отца и Зинаиды.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(02:14)</a:t>
            </a:r>
          </a:p>
        </p:txBody>
      </p:sp>
      <p:sp>
        <p:nvSpPr>
          <p:cNvPr id="9" name="TextBox 8"/>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«Его тоже зовут Володей…»</a:t>
            </a:r>
            <a:endParaRPr lang="ru-RU" sz="2000" dirty="0">
              <a:latin typeface="Century Gothic" pitchFamily="34" charset="0"/>
            </a:endParaRPr>
          </a:p>
        </p:txBody>
      </p:sp>
      <p:pic>
        <p:nvPicPr>
          <p:cNvPr id="6" name="video7.wmv">
            <a:hlinkClick r:id="" action="ppaction://media"/>
          </p:cNvPr>
          <p:cNvPicPr>
            <a:picLocks noRot="1" noChangeAspect="1"/>
          </p:cNvPicPr>
          <p:nvPr>
            <a:videoFile r:link="rId1"/>
          </p:nvPr>
        </p:nvPicPr>
        <p:blipFill>
          <a:blip r:embed="rId4" cstate="print"/>
          <a:stretch>
            <a:fillRect/>
          </a:stretch>
        </p:blipFill>
        <p:spPr>
          <a:xfrm>
            <a:off x="611560" y="476672"/>
            <a:ext cx="7920880" cy="57606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179512" y="260648"/>
            <a:ext cx="8784976" cy="6617777"/>
          </a:xfrm>
          <a:prstGeom prst="rect">
            <a:avLst/>
          </a:prstGeom>
          <a:noFill/>
        </p:spPr>
        <p:txBody>
          <a:bodyPr wrap="square" rtlCol="0">
            <a:spAutoFit/>
          </a:bodyPr>
          <a:lstStyle/>
          <a:p>
            <a:pPr algn="ctr">
              <a:lnSpc>
                <a:spcPct val="120000"/>
              </a:lnSpc>
              <a:spcBef>
                <a:spcPts val="1200"/>
              </a:spcBef>
            </a:pPr>
            <a:r>
              <a:rPr lang="ru-RU" sz="2000" dirty="0" smtClean="0">
                <a:latin typeface="Century" pitchFamily="18" charset="0"/>
              </a:rPr>
              <a:t>В отношении Зинаиды к своему «пажу» много недосказанного, противоречивого.</a:t>
            </a:r>
          </a:p>
          <a:p>
            <a:pPr algn="ctr">
              <a:lnSpc>
                <a:spcPct val="120000"/>
              </a:lnSpc>
              <a:spcBef>
                <a:spcPts val="1200"/>
              </a:spcBef>
            </a:pPr>
            <a:r>
              <a:rPr lang="ru-RU" sz="2000" dirty="0" smtClean="0">
                <a:latin typeface="Century" pitchFamily="18" charset="0"/>
              </a:rPr>
              <a:t>На справедливый упрек «…Зачем же вы играли мною?… На что вам нужна была моя любовь?» Зинаида отвечает признанием: «Я виновата перед вами, Володя… Ах, я очень виновата...»</a:t>
            </a:r>
          </a:p>
          <a:p>
            <a:pPr algn="ctr">
              <a:lnSpc>
                <a:spcPct val="120000"/>
              </a:lnSpc>
              <a:spcBef>
                <a:spcPts val="1200"/>
              </a:spcBef>
            </a:pPr>
            <a:r>
              <a:rPr lang="ru-RU" sz="2000" dirty="0" smtClean="0">
                <a:latin typeface="Century" pitchFamily="18" charset="0"/>
              </a:rPr>
              <a:t>«Она делала со мною все что хотела», – подытоживает герой.</a:t>
            </a:r>
          </a:p>
          <a:p>
            <a:pPr algn="ctr">
              <a:lnSpc>
                <a:spcPct val="120000"/>
              </a:lnSpc>
              <a:spcBef>
                <a:spcPts val="1200"/>
              </a:spcBef>
            </a:pPr>
            <a:endParaRPr lang="ru-RU" sz="2000" dirty="0" smtClean="0">
              <a:latin typeface="Century" pitchFamily="18" charset="0"/>
            </a:endParaRPr>
          </a:p>
          <a:p>
            <a:pPr algn="ctr">
              <a:lnSpc>
                <a:spcPct val="120000"/>
              </a:lnSpc>
              <a:spcBef>
                <a:spcPts val="1200"/>
              </a:spcBef>
            </a:pPr>
            <a:r>
              <a:rPr lang="ru-RU" sz="2000" dirty="0" smtClean="0">
                <a:latin typeface="Century" pitchFamily="18" charset="0"/>
              </a:rPr>
              <a:t>Совпадение имен приезжего брата и рассказчика говорит о сестринских, покровительственных чувствах Зинаиды к обоим.</a:t>
            </a:r>
          </a:p>
          <a:p>
            <a:pPr algn="ctr">
              <a:lnSpc>
                <a:spcPct val="120000"/>
              </a:lnSpc>
              <a:spcBef>
                <a:spcPts val="1200"/>
              </a:spcBef>
            </a:pPr>
            <a:r>
              <a:rPr lang="ru-RU" sz="2000" dirty="0" smtClean="0">
                <a:latin typeface="Century" pitchFamily="18" charset="0"/>
              </a:rPr>
              <a:t>Пытаясь анализировать свои тогдашние чувства, Владимир Петрович так же несколько раз повторяет: «Я был еще ребенок». Во многих эпизодах Володя на самом деле проявляет ребячество. Вслед за кадетом он с удовольствием «посвистал» в самодельную дудочку. Чтобы доказать свою любовь к девушке, он готов по ее просьбе спрыгнуть на дорогу с «двух сажен» высоты.</a:t>
            </a:r>
          </a:p>
        </p:txBody>
      </p:sp>
      <p:pic>
        <p:nvPicPr>
          <p:cNvPr id="4" name="Рисунок 3" descr="orn1.gif"/>
          <p:cNvPicPr>
            <a:picLocks noChangeAspect="1"/>
          </p:cNvPicPr>
          <p:nvPr/>
        </p:nvPicPr>
        <p:blipFill>
          <a:blip r:embed="rId3" cstate="print"/>
          <a:stretch>
            <a:fillRect/>
          </a:stretch>
        </p:blipFill>
        <p:spPr>
          <a:xfrm>
            <a:off x="3009900" y="3068960"/>
            <a:ext cx="3124200" cy="2190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3707904" y="260648"/>
            <a:ext cx="5328592" cy="6278642"/>
          </a:xfrm>
          <a:prstGeom prst="rect">
            <a:avLst/>
          </a:prstGeom>
          <a:noFill/>
        </p:spPr>
        <p:txBody>
          <a:bodyPr wrap="square" rtlCol="0">
            <a:spAutoFit/>
          </a:bodyPr>
          <a:lstStyle/>
          <a:p>
            <a:pPr algn="ctr">
              <a:lnSpc>
                <a:spcPct val="120000"/>
              </a:lnSpc>
              <a:spcBef>
                <a:spcPts val="1800"/>
              </a:spcBef>
            </a:pPr>
            <a:r>
              <a:rPr lang="ru-RU" dirty="0" smtClean="0">
                <a:latin typeface="Century" pitchFamily="18" charset="0"/>
              </a:rPr>
              <a:t>Когда связь княжны Зинаиды и Петра Васильевича перестает быть тайной благодаря анонимному письму графа Малевского и в доме происходит ссора с жестокими словами и угрозами, он находит в себе душевные силы пойти к жене и «с нею наедине» долго говорить о чем-то. Стремясь оградить княжну от наветов, он соглашается с условием жены переселиться в город.</a:t>
            </a:r>
          </a:p>
          <a:p>
            <a:pPr algn="ctr">
              <a:lnSpc>
                <a:spcPct val="120000"/>
              </a:lnSpc>
              <a:spcBef>
                <a:spcPts val="1800"/>
              </a:spcBef>
            </a:pPr>
            <a:r>
              <a:rPr lang="ru-RU" dirty="0" smtClean="0">
                <a:latin typeface="Century" pitchFamily="18" charset="0"/>
              </a:rPr>
              <a:t>По-рыцарски ведет себя отец и в ситуации с автором анонимного письма его жене графом Малевским, отказав ему бывать в своем доме:</a:t>
            </a:r>
          </a:p>
          <a:p>
            <a:pPr algn="ctr">
              <a:lnSpc>
                <a:spcPct val="120000"/>
              </a:lnSpc>
            </a:pPr>
            <a:r>
              <a:rPr lang="ru-RU" sz="2000" dirty="0" smtClean="0">
                <a:latin typeface="Academy Condensed" pitchFamily="2" charset="0"/>
              </a:rPr>
              <a:t>«…имею честь вам доложить, что если вы еще раз пожалуете ко мне, то я вас выброшу в окошко. Мне ваш почерк не нравится».</a:t>
            </a:r>
          </a:p>
          <a:p>
            <a:pPr algn="ctr">
              <a:lnSpc>
                <a:spcPct val="120000"/>
              </a:lnSpc>
              <a:spcBef>
                <a:spcPts val="1800"/>
              </a:spcBef>
            </a:pPr>
            <a:r>
              <a:rPr lang="ru-RU" dirty="0" smtClean="0">
                <a:latin typeface="Century" pitchFamily="18" charset="0"/>
              </a:rPr>
              <a:t>Красивый, глубокий, страстный человек, он оказал решающее воздействие на резвую, кокетливую шалунью-княжну.</a:t>
            </a:r>
          </a:p>
        </p:txBody>
      </p:sp>
      <p:pic>
        <p:nvPicPr>
          <p:cNvPr id="4" name="Рисунок 3" descr="img2.gif"/>
          <p:cNvPicPr>
            <a:picLocks noChangeAspect="1"/>
          </p:cNvPicPr>
          <p:nvPr/>
        </p:nvPicPr>
        <p:blipFill>
          <a:blip r:embed="rId3" cstate="print"/>
          <a:stretch>
            <a:fillRect/>
          </a:stretch>
        </p:blipFill>
        <p:spPr>
          <a:xfrm>
            <a:off x="179512" y="322547"/>
            <a:ext cx="3384376" cy="5626733"/>
          </a:xfrm>
          <a:prstGeom prst="rect">
            <a:avLst/>
          </a:prstGeom>
          <a:ln>
            <a:solidFill>
              <a:schemeClr val="accent6">
                <a:lumMod val="50000"/>
              </a:schemeClr>
            </a:solidFill>
          </a:ln>
        </p:spPr>
      </p:pic>
      <p:sp>
        <p:nvSpPr>
          <p:cNvPr id="5" name="TextBox 4"/>
          <p:cNvSpPr txBox="1"/>
          <p:nvPr/>
        </p:nvSpPr>
        <p:spPr>
          <a:xfrm>
            <a:off x="179512" y="6023029"/>
            <a:ext cx="3384376" cy="646331"/>
          </a:xfrm>
          <a:prstGeom prst="rect">
            <a:avLst/>
          </a:prstGeom>
          <a:noFill/>
        </p:spPr>
        <p:txBody>
          <a:bodyPr wrap="square" rtlCol="0">
            <a:spAutoFit/>
          </a:bodyPr>
          <a:lstStyle/>
          <a:p>
            <a:pPr algn="ctr"/>
            <a:r>
              <a:rPr lang="ru-RU" dirty="0" smtClean="0">
                <a:latin typeface="Academy Condensed" pitchFamily="2" charset="0"/>
              </a:rPr>
              <a:t>Зинаида и отец Владимира на прогулке. Художник К.А. </a:t>
            </a:r>
            <a:r>
              <a:rPr lang="ru-RU" dirty="0" err="1" smtClean="0">
                <a:latin typeface="Academy Condensed" pitchFamily="2" charset="0"/>
              </a:rPr>
              <a:t>Клементьева</a:t>
            </a:r>
            <a:r>
              <a:rPr lang="ru-RU" dirty="0" smtClean="0">
                <a:latin typeface="Academy Condensed" pitchFamily="2" charset="0"/>
              </a:rPr>
              <a:t>. 1939.</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87624" y="6300028"/>
            <a:ext cx="6696744" cy="369332"/>
          </a:xfrm>
          <a:prstGeom prst="rect">
            <a:avLst/>
          </a:prstGeom>
          <a:noFill/>
        </p:spPr>
        <p:txBody>
          <a:bodyPr wrap="square" rtlCol="0">
            <a:spAutoFit/>
          </a:bodyPr>
          <a:lstStyle/>
          <a:p>
            <a:pPr algn="ctr"/>
            <a:r>
              <a:rPr lang="ru-RU" dirty="0" smtClean="0">
                <a:latin typeface="Academy Condensed" pitchFamily="2" charset="0"/>
              </a:rPr>
              <a:t>Фрагмент фильма «Первая любовь», 1968. (01:19)</a:t>
            </a:r>
          </a:p>
        </p:txBody>
      </p:sp>
      <p:pic>
        <p:nvPicPr>
          <p:cNvPr id="10" name="video8.wmv">
            <a:hlinkClick r:id="" action="ppaction://media"/>
          </p:cNvPr>
          <p:cNvPicPr>
            <a:picLocks noRot="1" noChangeAspect="1"/>
          </p:cNvPicPr>
          <p:nvPr>
            <a:videoFile r:link="rId1"/>
          </p:nvPr>
        </p:nvPicPr>
        <p:blipFill>
          <a:blip r:embed="rId4" cstate="print"/>
          <a:stretch>
            <a:fillRect/>
          </a:stretch>
        </p:blipFill>
        <p:spPr>
          <a:xfrm>
            <a:off x="395535" y="260648"/>
            <a:ext cx="8217913" cy="59766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4139952" y="260648"/>
            <a:ext cx="4824536" cy="6204776"/>
          </a:xfrm>
          <a:prstGeom prst="rect">
            <a:avLst/>
          </a:prstGeom>
          <a:noFill/>
        </p:spPr>
        <p:txBody>
          <a:bodyPr wrap="square" rtlCol="0">
            <a:spAutoFit/>
          </a:bodyPr>
          <a:lstStyle/>
          <a:p>
            <a:pPr algn="ctr">
              <a:lnSpc>
                <a:spcPct val="120000"/>
              </a:lnSpc>
              <a:spcBef>
                <a:spcPts val="1200"/>
              </a:spcBef>
            </a:pPr>
            <a:r>
              <a:rPr lang="ru-RU" dirty="0" smtClean="0">
                <a:latin typeface="Century" pitchFamily="18" charset="0"/>
              </a:rPr>
              <a:t>Даже когда все обнаруживается, Володя «не роптал на отца».</a:t>
            </a:r>
          </a:p>
          <a:p>
            <a:pPr algn="ctr">
              <a:lnSpc>
                <a:spcPct val="120000"/>
              </a:lnSpc>
              <a:spcBef>
                <a:spcPts val="1200"/>
              </a:spcBef>
            </a:pPr>
            <a:r>
              <a:rPr lang="ru-RU" dirty="0" smtClean="0">
                <a:latin typeface="Century" pitchFamily="18" charset="0"/>
              </a:rPr>
              <a:t>Поведение отца в последующие дни не только не даст повода сыну для упреков, но еще более утвердит юношу в отцовском праве на любовь.</a:t>
            </a:r>
          </a:p>
          <a:p>
            <a:pPr algn="ctr">
              <a:lnSpc>
                <a:spcPct val="120000"/>
              </a:lnSpc>
              <a:spcBef>
                <a:spcPts val="1200"/>
              </a:spcBef>
            </a:pPr>
            <a:r>
              <a:rPr lang="ru-RU" dirty="0" smtClean="0">
                <a:latin typeface="Century" pitchFamily="18" charset="0"/>
              </a:rPr>
              <a:t>Знаменательна в этом смысле сцена (после свидания отца с Зинаидой в городе), когда ему вдруг открывалось, «сколько нежности и сожаления могли выразить… строгие черты» его отца, истово любившего и одновременно скорбящего по невозможности своей любви.</a:t>
            </a:r>
          </a:p>
          <a:p>
            <a:pPr algn="ctr">
              <a:lnSpc>
                <a:spcPct val="120000"/>
              </a:lnSpc>
              <a:spcBef>
                <a:spcPts val="1200"/>
              </a:spcBef>
            </a:pPr>
            <a:r>
              <a:rPr lang="ru-RU" dirty="0" smtClean="0">
                <a:latin typeface="Century" pitchFamily="18" charset="0"/>
              </a:rPr>
              <a:t>Скорее всего, этот день стал поворотным в жизни Петра Васильевича и в его отношении к людям.</a:t>
            </a:r>
          </a:p>
        </p:txBody>
      </p:sp>
      <p:pic>
        <p:nvPicPr>
          <p:cNvPr id="4" name="Рисунок 3" descr="img.gif"/>
          <p:cNvPicPr>
            <a:picLocks noChangeAspect="1"/>
          </p:cNvPicPr>
          <p:nvPr/>
        </p:nvPicPr>
        <p:blipFill>
          <a:blip r:embed="rId3" cstate="print"/>
          <a:stretch>
            <a:fillRect/>
          </a:stretch>
        </p:blipFill>
        <p:spPr>
          <a:xfrm>
            <a:off x="179512" y="404664"/>
            <a:ext cx="3816424" cy="4791576"/>
          </a:xfrm>
          <a:prstGeom prst="rect">
            <a:avLst/>
          </a:prstGeom>
          <a:ln>
            <a:solidFill>
              <a:schemeClr val="accent6">
                <a:lumMod val="50000"/>
              </a:schemeClr>
            </a:solidFill>
          </a:ln>
        </p:spPr>
      </p:pic>
      <p:sp>
        <p:nvSpPr>
          <p:cNvPr id="5" name="TextBox 4"/>
          <p:cNvSpPr txBox="1"/>
          <p:nvPr/>
        </p:nvSpPr>
        <p:spPr>
          <a:xfrm>
            <a:off x="179512" y="5373216"/>
            <a:ext cx="3816424" cy="646331"/>
          </a:xfrm>
          <a:prstGeom prst="rect">
            <a:avLst/>
          </a:prstGeom>
          <a:noFill/>
        </p:spPr>
        <p:txBody>
          <a:bodyPr wrap="square" rtlCol="0">
            <a:spAutoFit/>
          </a:bodyPr>
          <a:lstStyle/>
          <a:p>
            <a:pPr algn="ctr"/>
            <a:r>
              <a:rPr lang="ru-RU" dirty="0" smtClean="0">
                <a:latin typeface="Academy Condensed" pitchFamily="2" charset="0"/>
              </a:rPr>
              <a:t>Иллюстрация к повести «Первая любовь». Художник К.А. </a:t>
            </a:r>
            <a:r>
              <a:rPr lang="ru-RU" dirty="0" err="1" smtClean="0">
                <a:latin typeface="Academy Condensed" pitchFamily="2" charset="0"/>
              </a:rPr>
              <a:t>Клементьева</a:t>
            </a:r>
            <a:r>
              <a:rPr lang="ru-RU" dirty="0" smtClean="0">
                <a:latin typeface="Academy Condensed" pitchFamily="2" charset="0"/>
              </a:rPr>
              <a:t>. 1939.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179512" y="116632"/>
            <a:ext cx="8712968" cy="4128503"/>
          </a:xfrm>
          <a:prstGeom prst="rect">
            <a:avLst/>
          </a:prstGeom>
          <a:noFill/>
        </p:spPr>
        <p:txBody>
          <a:bodyPr wrap="square" rtlCol="0">
            <a:spAutoFit/>
          </a:bodyPr>
          <a:lstStyle/>
          <a:p>
            <a:pPr algn="ctr">
              <a:lnSpc>
                <a:spcPct val="120000"/>
              </a:lnSpc>
              <a:spcBef>
                <a:spcPts val="1200"/>
              </a:spcBef>
            </a:pPr>
            <a:r>
              <a:rPr lang="ru-RU" dirty="0" smtClean="0">
                <a:latin typeface="Century" pitchFamily="18" charset="0"/>
              </a:rPr>
              <a:t>Первая любовь явилась серьезным испытанием для юноши. Но, несмотря на всю сложность ситуации, он сумел остаться таким же чистым душой, как был раньше.</a:t>
            </a:r>
          </a:p>
          <a:p>
            <a:pPr algn="ctr">
              <a:lnSpc>
                <a:spcPct val="120000"/>
              </a:lnSpc>
              <a:spcBef>
                <a:spcPts val="1200"/>
              </a:spcBef>
            </a:pPr>
            <a:r>
              <a:rPr lang="ru-RU" dirty="0" smtClean="0">
                <a:latin typeface="Century" pitchFamily="18" charset="0"/>
              </a:rPr>
              <a:t>От имени своего героя писатель высказывает мысль о том, что есть мгновения жизни, которые стоят многих лет, за которые платят запредельным напряжением душевных сил. И все же человек может почитать себя нищим, не испытав их.</a:t>
            </a:r>
          </a:p>
          <a:p>
            <a:pPr algn="ctr">
              <a:lnSpc>
                <a:spcPct val="120000"/>
              </a:lnSpc>
              <a:spcBef>
                <a:spcPts val="1200"/>
              </a:spcBef>
            </a:pPr>
            <a:r>
              <a:rPr lang="ru-RU" dirty="0" smtClean="0">
                <a:latin typeface="Century" pitchFamily="18" charset="0"/>
              </a:rPr>
              <a:t>«Я знал, что он уже никогда не повторится &lt;…&gt;, – заключает постаревший Владимир Петрович об этом поцелуе и обо всей своей любви. – Я бы не желал, чтобы оно когда-нибудь повторилось; но я почел бы себя несчастливым, если бы я никогда его не испытал».</a:t>
            </a:r>
          </a:p>
        </p:txBody>
      </p:sp>
      <p:sp>
        <p:nvSpPr>
          <p:cNvPr id="4" name="Прямоугольник 3"/>
          <p:cNvSpPr/>
          <p:nvPr/>
        </p:nvSpPr>
        <p:spPr>
          <a:xfrm>
            <a:off x="251520" y="4509120"/>
            <a:ext cx="8640960" cy="2241833"/>
          </a:xfrm>
          <a:prstGeom prst="rect">
            <a:avLst/>
          </a:prstGeom>
        </p:spPr>
        <p:txBody>
          <a:bodyPr wrap="square">
            <a:spAutoFit/>
          </a:bodyPr>
          <a:lstStyle/>
          <a:p>
            <a:pPr algn="ctr">
              <a:lnSpc>
                <a:spcPct val="150000"/>
              </a:lnSpc>
              <a:spcBef>
                <a:spcPts val="1800"/>
              </a:spcBef>
            </a:pPr>
            <a:r>
              <a:rPr lang="ru-RU" dirty="0" smtClean="0">
                <a:latin typeface="Century" pitchFamily="18" charset="0"/>
              </a:rPr>
              <a:t>Эпилог повести, его особая лирическая просветленность напоминали заключительные строфы стихотворений Пушкина. В «Первой любви» в полном смысле слова оживают бессмертные пушкинские строки:</a:t>
            </a:r>
          </a:p>
          <a:p>
            <a:pPr lvl="6">
              <a:lnSpc>
                <a:spcPct val="150000"/>
              </a:lnSpc>
            </a:pPr>
            <a:r>
              <a:rPr lang="ru-RU" dirty="0" smtClean="0">
                <a:latin typeface="Academy Condensed" pitchFamily="2" charset="0"/>
              </a:rPr>
              <a:t>И сердце вновь горит и любит – оттого,</a:t>
            </a:r>
          </a:p>
          <a:p>
            <a:pPr lvl="6">
              <a:lnSpc>
                <a:spcPct val="150000"/>
              </a:lnSpc>
            </a:pPr>
            <a:r>
              <a:rPr lang="ru-RU" dirty="0" smtClean="0">
                <a:latin typeface="Academy Condensed" pitchFamily="2" charset="0"/>
              </a:rPr>
              <a:t>Что не любить оно не может…</a:t>
            </a:r>
          </a:p>
        </p:txBody>
      </p:sp>
      <p:sp>
        <p:nvSpPr>
          <p:cNvPr id="5" name="TextBox 4"/>
          <p:cNvSpPr txBox="1"/>
          <p:nvPr/>
        </p:nvSpPr>
        <p:spPr>
          <a:xfrm>
            <a:off x="3023320" y="4139788"/>
            <a:ext cx="3852936" cy="369332"/>
          </a:xfrm>
          <a:prstGeom prst="rect">
            <a:avLst/>
          </a:prstGeom>
          <a:noFill/>
        </p:spPr>
        <p:txBody>
          <a:bodyPr wrap="square" rtlCol="0">
            <a:spAutoFit/>
          </a:bodyPr>
          <a:lstStyle/>
          <a:p>
            <a:r>
              <a:rPr lang="ru-RU" dirty="0" smtClean="0">
                <a:latin typeface="Academy Condensed" pitchFamily="2" charset="0"/>
              </a:rPr>
              <a:t>Эпилог</a:t>
            </a:r>
            <a:r>
              <a:rPr lang="en-US" dirty="0" smtClean="0">
                <a:latin typeface="Academy Condensed" pitchFamily="2" charset="0"/>
              </a:rPr>
              <a:t>. </a:t>
            </a:r>
            <a:r>
              <a:rPr lang="ru-RU" dirty="0" smtClean="0">
                <a:latin typeface="Academy Condensed" pitchFamily="2" charset="0"/>
              </a:rPr>
              <a:t>Текст читает</a:t>
            </a:r>
            <a:r>
              <a:rPr lang="en-US" dirty="0" smtClean="0">
                <a:latin typeface="Academy Condensed" pitchFamily="2" charset="0"/>
              </a:rPr>
              <a:t> </a:t>
            </a:r>
            <a:r>
              <a:rPr lang="ru-RU" dirty="0" smtClean="0">
                <a:latin typeface="Academy Condensed" pitchFamily="2" charset="0"/>
              </a:rPr>
              <a:t>Максим Пинскер. (04:05)</a:t>
            </a:r>
          </a:p>
        </p:txBody>
      </p:sp>
      <p:pic>
        <p:nvPicPr>
          <p:cNvPr id="6" name="audio5.mp3">
            <a:hlinkClick r:id="" action="ppaction://media"/>
          </p:cNvPr>
          <p:cNvPicPr>
            <a:picLocks noRot="1" noChangeAspect="1"/>
          </p:cNvPicPr>
          <p:nvPr>
            <a:audioFile r:link="rId1"/>
          </p:nvPr>
        </p:nvPicPr>
        <p:blipFill>
          <a:blip r:embed="rId4" cstate="print"/>
          <a:stretch>
            <a:fillRect/>
          </a:stretch>
        </p:blipFill>
        <p:spPr>
          <a:xfrm>
            <a:off x="2555776" y="414908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78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9" name="TextBox 8"/>
          <p:cNvSpPr txBox="1"/>
          <p:nvPr/>
        </p:nvSpPr>
        <p:spPr>
          <a:xfrm>
            <a:off x="287524" y="87015"/>
            <a:ext cx="8568952" cy="461665"/>
          </a:xfrm>
          <a:prstGeom prst="rect">
            <a:avLst/>
          </a:prstGeom>
          <a:noFill/>
        </p:spPr>
        <p:txBody>
          <a:bodyPr wrap="square" rtlCol="0">
            <a:spAutoFit/>
          </a:bodyPr>
          <a:lstStyle/>
          <a:p>
            <a:pPr algn="ctr"/>
            <a:r>
              <a:rPr lang="ru-RU" sz="2400" dirty="0" smtClean="0">
                <a:latin typeface="Century Gothic" pitchFamily="34" charset="0"/>
              </a:rPr>
              <a:t>Иван Сергеевич Тургенев (1818-1883)</a:t>
            </a:r>
            <a:endParaRPr lang="ru-RU" sz="2400" dirty="0">
              <a:latin typeface="Century Gothic" pitchFamily="34" charset="0"/>
            </a:endParaRPr>
          </a:p>
        </p:txBody>
      </p:sp>
      <p:sp>
        <p:nvSpPr>
          <p:cNvPr id="10" name="TextBox 9"/>
          <p:cNvSpPr txBox="1"/>
          <p:nvPr/>
        </p:nvSpPr>
        <p:spPr>
          <a:xfrm>
            <a:off x="107504" y="5301208"/>
            <a:ext cx="8928992" cy="1575816"/>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Иван Сергеевич Тургенев родился 9 ноября 1818 года в Орле.</a:t>
            </a:r>
          </a:p>
          <a:p>
            <a:pPr algn="ctr">
              <a:lnSpc>
                <a:spcPct val="120000"/>
              </a:lnSpc>
              <a:spcBef>
                <a:spcPts val="600"/>
              </a:spcBef>
            </a:pPr>
            <a:r>
              <a:rPr lang="ru-RU" dirty="0" smtClean="0">
                <a:latin typeface="Century" pitchFamily="18" charset="0"/>
              </a:rPr>
              <a:t>Отец, Сергей Николаевич Тургенев, был отставным полковником-кирасиром.</a:t>
            </a:r>
          </a:p>
          <a:p>
            <a:pPr algn="ctr">
              <a:lnSpc>
                <a:spcPct val="120000"/>
              </a:lnSpc>
              <a:spcBef>
                <a:spcPts val="600"/>
              </a:spcBef>
            </a:pPr>
            <a:r>
              <a:rPr lang="ru-RU" dirty="0" smtClean="0">
                <a:latin typeface="Century" pitchFamily="18" charset="0"/>
              </a:rPr>
              <a:t>Мать, Варвара Петровна Тургенева (до замужества </a:t>
            </a:r>
            <a:r>
              <a:rPr lang="ru-RU" dirty="0" err="1" smtClean="0">
                <a:latin typeface="Century" pitchFamily="18" charset="0"/>
              </a:rPr>
              <a:t>Лутовинова</a:t>
            </a:r>
            <a:r>
              <a:rPr lang="ru-RU" dirty="0" smtClean="0">
                <a:latin typeface="Century" pitchFamily="18" charset="0"/>
              </a:rPr>
              <a:t>) (1787-1850), происходила из богатой дворянской семьи.</a:t>
            </a:r>
          </a:p>
        </p:txBody>
      </p:sp>
      <p:pic>
        <p:nvPicPr>
          <p:cNvPr id="11" name="Рисунок 10" descr="father.jpg"/>
          <p:cNvPicPr>
            <a:picLocks noChangeAspect="1"/>
          </p:cNvPicPr>
          <p:nvPr/>
        </p:nvPicPr>
        <p:blipFill>
          <a:blip r:embed="rId3" cstate="print"/>
          <a:stretch>
            <a:fillRect/>
          </a:stretch>
        </p:blipFill>
        <p:spPr>
          <a:xfrm>
            <a:off x="1331640" y="548680"/>
            <a:ext cx="3065054" cy="4227661"/>
          </a:xfrm>
          <a:prstGeom prst="rect">
            <a:avLst/>
          </a:prstGeom>
          <a:ln>
            <a:solidFill>
              <a:schemeClr val="accent6">
                <a:lumMod val="50000"/>
              </a:schemeClr>
            </a:solidFill>
          </a:ln>
        </p:spPr>
      </p:pic>
      <p:sp>
        <p:nvSpPr>
          <p:cNvPr id="12" name="TextBox 11"/>
          <p:cNvSpPr txBox="1"/>
          <p:nvPr/>
        </p:nvSpPr>
        <p:spPr>
          <a:xfrm>
            <a:off x="1259632" y="4869160"/>
            <a:ext cx="3168352" cy="369332"/>
          </a:xfrm>
          <a:prstGeom prst="rect">
            <a:avLst/>
          </a:prstGeom>
          <a:noFill/>
        </p:spPr>
        <p:txBody>
          <a:bodyPr wrap="square" rtlCol="0">
            <a:spAutoFit/>
          </a:bodyPr>
          <a:lstStyle/>
          <a:p>
            <a:pPr algn="ctr"/>
            <a:r>
              <a:rPr lang="ru-RU" dirty="0" smtClean="0">
                <a:latin typeface="Academy Condensed" pitchFamily="2" charset="0"/>
              </a:rPr>
              <a:t>Сергей Николаевич Тургенев (1793-1834)</a:t>
            </a:r>
            <a:endParaRPr lang="ru-RU" dirty="0">
              <a:latin typeface="Academy Condensed" pitchFamily="2" charset="0"/>
            </a:endParaRPr>
          </a:p>
        </p:txBody>
      </p:sp>
      <p:pic>
        <p:nvPicPr>
          <p:cNvPr id="13" name="Picture 4"/>
          <p:cNvPicPr>
            <a:picLocks noChangeAspect="1" noChangeArrowheads="1"/>
          </p:cNvPicPr>
          <p:nvPr/>
        </p:nvPicPr>
        <p:blipFill>
          <a:blip r:embed="rId4" cstate="print">
            <a:lum bright="-12000" contrast="30000"/>
          </a:blip>
          <a:srcRect/>
          <a:stretch>
            <a:fillRect/>
          </a:stretch>
        </p:blipFill>
        <p:spPr bwMode="auto">
          <a:xfrm>
            <a:off x="4860032" y="620688"/>
            <a:ext cx="3056848" cy="4176464"/>
          </a:xfrm>
          <a:prstGeom prst="rect">
            <a:avLst/>
          </a:prstGeom>
          <a:noFill/>
          <a:ln w="9525">
            <a:solidFill>
              <a:schemeClr val="accent6">
                <a:lumMod val="50000"/>
              </a:schemeClr>
            </a:solidFill>
            <a:miter lim="800000"/>
            <a:headEnd/>
            <a:tailEnd/>
          </a:ln>
        </p:spPr>
      </p:pic>
      <p:sp>
        <p:nvSpPr>
          <p:cNvPr id="14" name="TextBox 13"/>
          <p:cNvSpPr txBox="1"/>
          <p:nvPr/>
        </p:nvSpPr>
        <p:spPr>
          <a:xfrm>
            <a:off x="4788024" y="4869160"/>
            <a:ext cx="3240360" cy="369332"/>
          </a:xfrm>
          <a:prstGeom prst="rect">
            <a:avLst/>
          </a:prstGeom>
          <a:noFill/>
        </p:spPr>
        <p:txBody>
          <a:bodyPr wrap="square" rtlCol="0">
            <a:spAutoFit/>
          </a:bodyPr>
          <a:lstStyle/>
          <a:p>
            <a:pPr algn="ctr"/>
            <a:r>
              <a:rPr lang="ru-RU" dirty="0" smtClean="0">
                <a:latin typeface="Academy Condensed" pitchFamily="2" charset="0"/>
              </a:rPr>
              <a:t>Варвара Петровна </a:t>
            </a:r>
            <a:r>
              <a:rPr lang="ru-RU" dirty="0" err="1" smtClean="0">
                <a:latin typeface="Academy Condensed" pitchFamily="2" charset="0"/>
              </a:rPr>
              <a:t>Лутовинова</a:t>
            </a:r>
            <a:r>
              <a:rPr lang="ru-RU" dirty="0" smtClean="0">
                <a:latin typeface="Academy Condensed" pitchFamily="2" charset="0"/>
              </a:rPr>
              <a:t> (1787-1850)</a:t>
            </a:r>
            <a:endParaRPr lang="ru-RU" dirty="0">
              <a:latin typeface="Academy Condensed" pitchFamily="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87524" y="0"/>
            <a:ext cx="8568952" cy="400110"/>
          </a:xfrm>
          <a:prstGeom prst="rect">
            <a:avLst/>
          </a:prstGeom>
          <a:noFill/>
        </p:spPr>
        <p:txBody>
          <a:bodyPr wrap="square" rtlCol="0">
            <a:spAutoFit/>
          </a:bodyPr>
          <a:lstStyle/>
          <a:p>
            <a:pPr algn="ctr"/>
            <a:r>
              <a:rPr lang="ru-RU" sz="2000" dirty="0" smtClean="0">
                <a:latin typeface="Century Gothic" pitchFamily="34" charset="0"/>
              </a:rPr>
              <a:t>Отзывы о повести</a:t>
            </a:r>
            <a:endParaRPr lang="ru-RU" sz="2000" dirty="0">
              <a:latin typeface="Century Gothic" pitchFamily="34" charset="0"/>
            </a:endParaRPr>
          </a:p>
        </p:txBody>
      </p:sp>
      <p:sp>
        <p:nvSpPr>
          <p:cNvPr id="6" name="TextBox 5"/>
          <p:cNvSpPr txBox="1"/>
          <p:nvPr/>
        </p:nvSpPr>
        <p:spPr>
          <a:xfrm>
            <a:off x="179512" y="260648"/>
            <a:ext cx="8784976" cy="2831544"/>
          </a:xfrm>
          <a:prstGeom prst="rect">
            <a:avLst/>
          </a:prstGeom>
          <a:noFill/>
        </p:spPr>
        <p:txBody>
          <a:bodyPr wrap="square" rtlCol="0">
            <a:spAutoFit/>
          </a:bodyPr>
          <a:lstStyle/>
          <a:p>
            <a:pPr algn="ctr"/>
            <a:r>
              <a:rPr lang="ru-RU" b="1" dirty="0" smtClean="0">
                <a:latin typeface="Century" pitchFamily="18" charset="0"/>
              </a:rPr>
              <a:t>Луи Виардо</a:t>
            </a:r>
          </a:p>
          <a:p>
            <a:pPr algn="ctr"/>
            <a:r>
              <a:rPr lang="ru-RU" sz="2000" dirty="0" smtClean="0">
                <a:latin typeface="Academy Condensed" pitchFamily="2" charset="0"/>
              </a:rPr>
              <a:t>«Боюсь, что его, хотите вы этого или нет, следует отнести в разряд той литературы, которую справедливо именуют нездоровой…</a:t>
            </a:r>
          </a:p>
          <a:p>
            <a:pPr algn="ctr"/>
            <a:r>
              <a:rPr lang="ru-RU" sz="2000" dirty="0" smtClean="0">
                <a:latin typeface="Academy Condensed" pitchFamily="2" charset="0"/>
              </a:rPr>
              <a:t>Кого же среди своих обожателей выбирает эта новая Дама с камелиями? Человека женатого. Но почему бы по крайней мере не сделать его вдовцом? К чему эта печальная и бесполезная фигура его жены? И кто рассказывает всю эту скандальную историю? Его сын, о стыд! И ведь не в 16 лет он это делает, а в 40, когда у него самого уже серебрятся волосы; и он не находит ни единого слова порицания или сожаления по поводу жалкого положения своих родителей. Чему, после всего этого, служит талант, расходующий себя на подобный сюжет?»</a:t>
            </a:r>
            <a:endParaRPr lang="ru-RU" sz="2000" dirty="0">
              <a:latin typeface="Academy Condensed" pitchFamily="2" charset="0"/>
            </a:endParaRPr>
          </a:p>
        </p:txBody>
      </p:sp>
      <p:sp>
        <p:nvSpPr>
          <p:cNvPr id="7" name="TextBox 6"/>
          <p:cNvSpPr txBox="1"/>
          <p:nvPr/>
        </p:nvSpPr>
        <p:spPr>
          <a:xfrm>
            <a:off x="179512" y="3045728"/>
            <a:ext cx="8784976" cy="2831544"/>
          </a:xfrm>
          <a:prstGeom prst="rect">
            <a:avLst/>
          </a:prstGeom>
          <a:noFill/>
        </p:spPr>
        <p:txBody>
          <a:bodyPr wrap="square" rtlCol="0">
            <a:spAutoFit/>
          </a:bodyPr>
          <a:lstStyle/>
          <a:p>
            <a:pPr algn="ctr"/>
            <a:r>
              <a:rPr lang="ru-RU" b="1" dirty="0" smtClean="0">
                <a:latin typeface="Century" pitchFamily="18" charset="0"/>
              </a:rPr>
              <a:t>Гюстав Флобер</a:t>
            </a:r>
          </a:p>
          <a:p>
            <a:pPr algn="ctr"/>
            <a:r>
              <a:rPr lang="ru-RU" sz="2000" dirty="0" smtClean="0">
                <a:latin typeface="Academy Condensed" pitchFamily="2" charset="0"/>
              </a:rPr>
              <a:t>«…я особенно хорошо понял эту вещь потому, что это точь-в-точь история, которая произошла с одним из моих очень близких друзей. Все старые романтики… должны быть вам признательны за этот маленький рассказ, который так много говорит им об их юности! Какая зажигательная девушка эта Зиночка. Одно из ваших качеств - это умение создавать женщин. Они идеальны и реальны в одно и то же время. Они обладают притягательной силой и окружены сиянием. Но всю эту повесть и даже всю книгу осеняют следующие две строчки: “Против отца у меня не было никакого дурного чувства. Напротив: он как будто еще вырос в моих глазах”. Это, на мой взгляд, мысль поразительно глубокая. Будет ли это замечено? Не знаю. Но для меня это вершина».</a:t>
            </a:r>
            <a:endParaRPr lang="ru-RU" sz="2000" dirty="0">
              <a:latin typeface="Academy Condensed" pitchFamily="2" charset="0"/>
            </a:endParaRPr>
          </a:p>
        </p:txBody>
      </p:sp>
      <p:sp>
        <p:nvSpPr>
          <p:cNvPr id="9" name="TextBox 8"/>
          <p:cNvSpPr txBox="1"/>
          <p:nvPr/>
        </p:nvSpPr>
        <p:spPr>
          <a:xfrm>
            <a:off x="179512" y="5828491"/>
            <a:ext cx="8784976" cy="984885"/>
          </a:xfrm>
          <a:prstGeom prst="rect">
            <a:avLst/>
          </a:prstGeom>
          <a:noFill/>
        </p:spPr>
        <p:txBody>
          <a:bodyPr wrap="square" rtlCol="0">
            <a:spAutoFit/>
          </a:bodyPr>
          <a:lstStyle/>
          <a:p>
            <a:pPr algn="ctr"/>
            <a:r>
              <a:rPr lang="ru-RU" b="1" dirty="0" smtClean="0">
                <a:latin typeface="Century" pitchFamily="18" charset="0"/>
              </a:rPr>
              <a:t>Иван Тургенев</a:t>
            </a:r>
          </a:p>
          <a:p>
            <a:pPr algn="ctr"/>
            <a:r>
              <a:rPr lang="ru-RU" sz="2000" dirty="0" smtClean="0">
                <a:latin typeface="Academy Condensed" pitchFamily="2" charset="0"/>
              </a:rPr>
              <a:t>«Это единственная вещь, которая мне до сих пор доставляет удовольствие, потому что это сама жизнь, это не сочинено...»</a:t>
            </a:r>
            <a:endParaRPr lang="ru-RU" sz="2000" dirty="0">
              <a:latin typeface="Academy Condensed" pitchFamily="2"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ack_title.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691680" y="2564904"/>
            <a:ext cx="5832648" cy="1692771"/>
          </a:xfrm>
          <a:prstGeom prst="rect">
            <a:avLst/>
          </a:prstGeom>
          <a:noFill/>
        </p:spPr>
        <p:txBody>
          <a:bodyPr wrap="square" rtlCol="0">
            <a:spAutoFit/>
          </a:bodyPr>
          <a:lstStyle/>
          <a:p>
            <a:pPr algn="ctr"/>
            <a:r>
              <a:rPr lang="ru-RU" sz="2000" dirty="0" smtClean="0">
                <a:latin typeface="Century Gothic" pitchFamily="34" charset="0"/>
              </a:rPr>
              <a:t>Иван Сергеевич</a:t>
            </a:r>
          </a:p>
          <a:p>
            <a:pPr algn="ctr"/>
            <a:r>
              <a:rPr lang="ru-RU" sz="2400" dirty="0" smtClean="0">
                <a:latin typeface="Century Gothic" pitchFamily="34" charset="0"/>
              </a:rPr>
              <a:t>ТУРГЕНЕВ</a:t>
            </a:r>
          </a:p>
          <a:p>
            <a:pPr algn="ctr"/>
            <a:r>
              <a:rPr lang="ru-RU" sz="6000" dirty="0" smtClean="0">
                <a:latin typeface="Andantino script" pitchFamily="2" charset="0"/>
              </a:rPr>
              <a:t>«Первая любовь»</a:t>
            </a:r>
            <a:endParaRPr lang="ru-RU" sz="6000" dirty="0">
              <a:latin typeface="Andantino script"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179512" y="4725144"/>
            <a:ext cx="8712968" cy="2086725"/>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Семья происходила из древнего рода тульских дворян Тургеневых. Прадеды были причастны к событиям времён Ивана Грозного: Дмитрий Васильевич был воеводой в Каргополе в 1589 году. А в Смутное время Пётр Никитич Тургенев был казнён на Лобном месте в Москве за то, что обличал Лжедмитрия I; прадед Алексей Романович Тургенев был участником русско-турецкой войны при Екатерине II.</a:t>
            </a:r>
            <a:endParaRPr lang="ru-RU" dirty="0">
              <a:latin typeface="Century" pitchFamily="18" charset="0"/>
            </a:endParaRPr>
          </a:p>
        </p:txBody>
      </p:sp>
      <p:sp>
        <p:nvSpPr>
          <p:cNvPr id="12" name="TextBox 11"/>
          <p:cNvSpPr txBox="1"/>
          <p:nvPr/>
        </p:nvSpPr>
        <p:spPr>
          <a:xfrm>
            <a:off x="179512" y="4005064"/>
            <a:ext cx="2664296" cy="646331"/>
          </a:xfrm>
          <a:prstGeom prst="rect">
            <a:avLst/>
          </a:prstGeom>
          <a:noFill/>
        </p:spPr>
        <p:txBody>
          <a:bodyPr wrap="square" rtlCol="0">
            <a:spAutoFit/>
          </a:bodyPr>
          <a:lstStyle/>
          <a:p>
            <a:pPr algn="ctr"/>
            <a:r>
              <a:rPr lang="ru-RU" dirty="0" smtClean="0">
                <a:latin typeface="Academy Condensed" pitchFamily="2" charset="0"/>
              </a:rPr>
              <a:t>Главный дом усадьбы </a:t>
            </a:r>
            <a:r>
              <a:rPr lang="ru-RU" dirty="0" err="1" smtClean="0">
                <a:latin typeface="Academy Condensed" pitchFamily="2" charset="0"/>
              </a:rPr>
              <a:t>Спасское-Лутовиново</a:t>
            </a:r>
            <a:r>
              <a:rPr lang="ru-RU" dirty="0" smtClean="0">
                <a:latin typeface="Academy Condensed" pitchFamily="2" charset="0"/>
              </a:rPr>
              <a:t>. Современный вид.</a:t>
            </a:r>
            <a:endParaRPr lang="ru-RU" dirty="0">
              <a:latin typeface="Academy Condensed" pitchFamily="2" charset="0"/>
            </a:endParaRPr>
          </a:p>
        </p:txBody>
      </p:sp>
      <p:pic>
        <p:nvPicPr>
          <p:cNvPr id="7" name="Рисунок 6" descr="800px-Spasskoye-Lutovinovo1.JPG"/>
          <p:cNvPicPr>
            <a:picLocks noChangeAspect="1"/>
          </p:cNvPicPr>
          <p:nvPr/>
        </p:nvPicPr>
        <p:blipFill>
          <a:blip r:embed="rId3" cstate="print"/>
          <a:stretch>
            <a:fillRect/>
          </a:stretch>
        </p:blipFill>
        <p:spPr>
          <a:xfrm>
            <a:off x="2915816" y="260648"/>
            <a:ext cx="5856652" cy="4392488"/>
          </a:xfrm>
          <a:prstGeom prst="rect">
            <a:avLst/>
          </a:prstGeom>
          <a:ln>
            <a:solidFill>
              <a:schemeClr val="accent6">
                <a:lumMod val="50000"/>
              </a:schemeClr>
            </a:solidFill>
          </a:ln>
        </p:spPr>
      </p:pic>
      <p:pic>
        <p:nvPicPr>
          <p:cNvPr id="13" name="Рисунок 12" descr="gerbnj4_png.png"/>
          <p:cNvPicPr>
            <a:picLocks noChangeAspect="1"/>
          </p:cNvPicPr>
          <p:nvPr/>
        </p:nvPicPr>
        <p:blipFill>
          <a:blip r:embed="rId4" cstate="print"/>
          <a:stretch>
            <a:fillRect/>
          </a:stretch>
        </p:blipFill>
        <p:spPr>
          <a:xfrm>
            <a:off x="107504" y="260648"/>
            <a:ext cx="2685201" cy="2592288"/>
          </a:xfrm>
          <a:prstGeom prst="rect">
            <a:avLst/>
          </a:prstGeom>
        </p:spPr>
      </p:pic>
      <p:sp>
        <p:nvSpPr>
          <p:cNvPr id="14" name="TextBox 13"/>
          <p:cNvSpPr txBox="1"/>
          <p:nvPr/>
        </p:nvSpPr>
        <p:spPr>
          <a:xfrm>
            <a:off x="107504" y="2996952"/>
            <a:ext cx="2664296" cy="369332"/>
          </a:xfrm>
          <a:prstGeom prst="rect">
            <a:avLst/>
          </a:prstGeom>
          <a:noFill/>
        </p:spPr>
        <p:txBody>
          <a:bodyPr wrap="square" rtlCol="0">
            <a:spAutoFit/>
          </a:bodyPr>
          <a:lstStyle/>
          <a:p>
            <a:pPr algn="ctr"/>
            <a:r>
              <a:rPr lang="ru-RU" dirty="0" smtClean="0">
                <a:latin typeface="Academy Condensed" pitchFamily="2" charset="0"/>
              </a:rPr>
              <a:t>Герб рода Тургеневых</a:t>
            </a:r>
            <a:endParaRPr lang="ru-RU" dirty="0">
              <a:latin typeface="Academy Condensed"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3995936" y="116632"/>
            <a:ext cx="4968552" cy="6794492"/>
          </a:xfrm>
          <a:prstGeom prst="rect">
            <a:avLst/>
          </a:prstGeom>
          <a:noFill/>
        </p:spPr>
        <p:txBody>
          <a:bodyPr wrap="square" rtlCol="0">
            <a:spAutoFit/>
          </a:bodyPr>
          <a:lstStyle/>
          <a:p>
            <a:pPr algn="ctr">
              <a:lnSpc>
                <a:spcPct val="150000"/>
              </a:lnSpc>
              <a:spcBef>
                <a:spcPts val="600"/>
              </a:spcBef>
            </a:pPr>
            <a:r>
              <a:rPr lang="ru-RU" dirty="0" smtClean="0">
                <a:latin typeface="Century" pitchFamily="18" charset="0"/>
              </a:rPr>
              <a:t>Детские годы писателя прошли в наследственном имении </a:t>
            </a:r>
            <a:r>
              <a:rPr lang="ru-RU" dirty="0" err="1" smtClean="0">
                <a:latin typeface="Century" pitchFamily="18" charset="0"/>
              </a:rPr>
              <a:t>Спасское-Лутовиново</a:t>
            </a:r>
            <a:r>
              <a:rPr lang="ru-RU" dirty="0" smtClean="0">
                <a:latin typeface="Century" pitchFamily="18" charset="0"/>
              </a:rPr>
              <a:t>, которое стало поэтической колыбелью писателя.</a:t>
            </a:r>
          </a:p>
          <a:p>
            <a:pPr algn="ctr">
              <a:lnSpc>
                <a:spcPct val="150000"/>
              </a:lnSpc>
              <a:spcBef>
                <a:spcPts val="600"/>
              </a:spcBef>
            </a:pPr>
            <a:r>
              <a:rPr lang="ru-RU" dirty="0" smtClean="0">
                <a:latin typeface="Century" pitchFamily="18" charset="0"/>
              </a:rPr>
              <a:t>В Спасском Тургенев научился глубоко любить и чувствовать природу.</a:t>
            </a:r>
          </a:p>
          <a:p>
            <a:pPr algn="ctr">
              <a:lnSpc>
                <a:spcPct val="150000"/>
              </a:lnSpc>
              <a:spcBef>
                <a:spcPts val="600"/>
              </a:spcBef>
            </a:pPr>
            <a:r>
              <a:rPr lang="ru-RU" dirty="0" smtClean="0">
                <a:latin typeface="Century" pitchFamily="18" charset="0"/>
              </a:rPr>
              <a:t>В 1827 году семья переезжает в Москву, чтобы дети могли получить хорошее образование.</a:t>
            </a:r>
          </a:p>
          <a:p>
            <a:pPr algn="ctr">
              <a:lnSpc>
                <a:spcPct val="150000"/>
              </a:lnSpc>
              <a:spcBef>
                <a:spcPts val="600"/>
              </a:spcBef>
            </a:pPr>
            <a:r>
              <a:rPr lang="ru-RU" dirty="0" smtClean="0">
                <a:latin typeface="Century" pitchFamily="18" charset="0"/>
              </a:rPr>
              <a:t>Сначала Иван учился в пансионе, а в 15 лет поступил после окончания поступил в Московский университет на факультет словесности.</a:t>
            </a:r>
          </a:p>
          <a:p>
            <a:pPr algn="ctr">
              <a:lnSpc>
                <a:spcPct val="150000"/>
              </a:lnSpc>
              <a:spcBef>
                <a:spcPts val="600"/>
              </a:spcBef>
            </a:pPr>
            <a:r>
              <a:rPr lang="ru-RU" dirty="0" smtClean="0">
                <a:latin typeface="Century" pitchFamily="18" charset="0"/>
              </a:rPr>
              <a:t>Здесь в то время обучались Герцен и Белинский.</a:t>
            </a:r>
          </a:p>
        </p:txBody>
      </p:sp>
      <p:sp>
        <p:nvSpPr>
          <p:cNvPr id="12" name="TextBox 11"/>
          <p:cNvSpPr txBox="1"/>
          <p:nvPr/>
        </p:nvSpPr>
        <p:spPr>
          <a:xfrm>
            <a:off x="179512" y="5301208"/>
            <a:ext cx="3528392" cy="646331"/>
          </a:xfrm>
          <a:prstGeom prst="rect">
            <a:avLst/>
          </a:prstGeom>
          <a:noFill/>
        </p:spPr>
        <p:txBody>
          <a:bodyPr wrap="square" rtlCol="0">
            <a:spAutoFit/>
          </a:bodyPr>
          <a:lstStyle/>
          <a:p>
            <a:pPr algn="ctr"/>
            <a:r>
              <a:rPr lang="ru-RU" dirty="0" smtClean="0">
                <a:latin typeface="Academy Condensed" pitchFamily="2" charset="0"/>
              </a:rPr>
              <a:t>И.С. Тургенев в возрасте 12 лет.</a:t>
            </a:r>
          </a:p>
          <a:p>
            <a:pPr algn="ctr"/>
            <a:r>
              <a:rPr lang="ru-RU" dirty="0" smtClean="0">
                <a:latin typeface="Academy Condensed" pitchFamily="2" charset="0"/>
              </a:rPr>
              <a:t>Художник И. </a:t>
            </a:r>
            <a:r>
              <a:rPr lang="ru-RU" dirty="0" err="1" smtClean="0">
                <a:latin typeface="Academy Condensed" pitchFamily="2" charset="0"/>
              </a:rPr>
              <a:t>Пиркс</a:t>
            </a:r>
            <a:r>
              <a:rPr lang="ru-RU" dirty="0" smtClean="0">
                <a:latin typeface="Academy Condensed" pitchFamily="2" charset="0"/>
              </a:rPr>
              <a:t>.</a:t>
            </a:r>
            <a:endParaRPr lang="ru-RU" dirty="0">
              <a:latin typeface="Academy Condensed" pitchFamily="2" charset="0"/>
            </a:endParaRPr>
          </a:p>
        </p:txBody>
      </p:sp>
      <p:pic>
        <p:nvPicPr>
          <p:cNvPr id="13" name="Рисунок 12" descr="12let_png.png"/>
          <p:cNvPicPr>
            <a:picLocks noChangeAspect="1"/>
          </p:cNvPicPr>
          <p:nvPr/>
        </p:nvPicPr>
        <p:blipFill>
          <a:blip r:embed="rId3" cstate="print"/>
          <a:stretch>
            <a:fillRect/>
          </a:stretch>
        </p:blipFill>
        <p:spPr>
          <a:xfrm>
            <a:off x="179513" y="332656"/>
            <a:ext cx="3867670" cy="48245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3995936" y="332656"/>
            <a:ext cx="4968552" cy="6792629"/>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Одно из сильнейших впечатлений ранней юности (1833) влюбленность в княжну Екатерину Шаховскую.</a:t>
            </a:r>
            <a:r>
              <a:rPr lang="ru-RU" dirty="0">
                <a:latin typeface="Century" pitchFamily="18" charset="0"/>
              </a:rPr>
              <a:t> </a:t>
            </a:r>
            <a:r>
              <a:rPr lang="ru-RU" dirty="0" smtClean="0">
                <a:latin typeface="Century" pitchFamily="18" charset="0"/>
              </a:rPr>
              <a:t>Имения их родителей в Подмосковье граничили, они часто обменивались визитами. Ему 14, ей 18.</a:t>
            </a:r>
          </a:p>
          <a:p>
            <a:pPr algn="ctr">
              <a:lnSpc>
                <a:spcPct val="120000"/>
              </a:lnSpc>
              <a:spcBef>
                <a:spcPts val="600"/>
              </a:spcBef>
            </a:pPr>
            <a:r>
              <a:rPr lang="ru-RU" dirty="0" smtClean="0">
                <a:latin typeface="Century" pitchFamily="18" charset="0"/>
              </a:rPr>
              <a:t>Этот эпизод возродился позже в повести писателя «Первая любовь» (1860).</a:t>
            </a:r>
          </a:p>
          <a:p>
            <a:pPr algn="ctr">
              <a:lnSpc>
                <a:spcPct val="120000"/>
              </a:lnSpc>
              <a:spcBef>
                <a:spcPts val="600"/>
              </a:spcBef>
            </a:pPr>
            <a:endParaRPr lang="ru-RU" dirty="0" smtClean="0">
              <a:latin typeface="Century" pitchFamily="18" charset="0"/>
            </a:endParaRPr>
          </a:p>
          <a:p>
            <a:pPr algn="ctr">
              <a:lnSpc>
                <a:spcPct val="120000"/>
              </a:lnSpc>
              <a:spcBef>
                <a:spcPts val="600"/>
              </a:spcBef>
            </a:pPr>
            <a:r>
              <a:rPr lang="ru-RU" dirty="0" smtClean="0">
                <a:latin typeface="Century" pitchFamily="18" charset="0"/>
              </a:rPr>
              <a:t>В Москве Тургенев проучился только год, так как </a:t>
            </a:r>
            <a:r>
              <a:rPr lang="ru-RU" dirty="0">
                <a:latin typeface="Century" pitchFamily="18" charset="0"/>
              </a:rPr>
              <a:t>с</a:t>
            </a:r>
            <a:r>
              <a:rPr lang="ru-RU" dirty="0" smtClean="0">
                <a:latin typeface="Century" pitchFamily="18" charset="0"/>
              </a:rPr>
              <a:t>емья переехала в Петербург, и Тургенев перевелся на философское отделение Петербургского университета.</a:t>
            </a:r>
          </a:p>
          <a:p>
            <a:pPr algn="ctr">
              <a:lnSpc>
                <a:spcPct val="120000"/>
              </a:lnSpc>
              <a:spcBef>
                <a:spcPts val="600"/>
              </a:spcBef>
            </a:pPr>
            <a:r>
              <a:rPr lang="ru-RU" dirty="0" smtClean="0">
                <a:latin typeface="Century" pitchFamily="18" charset="0"/>
              </a:rPr>
              <a:t>К этому времени относятся и первые литературные опыты. Молодой автор показал эти пробы пера своему преподавателю, профессору российской словесности П.А. Плетнёву.</a:t>
            </a:r>
          </a:p>
          <a:p>
            <a:pPr algn="ctr">
              <a:lnSpc>
                <a:spcPct val="120000"/>
              </a:lnSpc>
              <a:spcBef>
                <a:spcPts val="600"/>
              </a:spcBef>
            </a:pPr>
            <a:endParaRPr lang="ru-RU" dirty="0" smtClean="0">
              <a:latin typeface="Century" pitchFamily="18" charset="0"/>
            </a:endParaRPr>
          </a:p>
        </p:txBody>
      </p:sp>
      <p:sp>
        <p:nvSpPr>
          <p:cNvPr id="12" name="TextBox 11"/>
          <p:cNvSpPr txBox="1"/>
          <p:nvPr/>
        </p:nvSpPr>
        <p:spPr>
          <a:xfrm>
            <a:off x="179512" y="5590981"/>
            <a:ext cx="3888432" cy="646331"/>
          </a:xfrm>
          <a:prstGeom prst="rect">
            <a:avLst/>
          </a:prstGeom>
          <a:noFill/>
        </p:spPr>
        <p:txBody>
          <a:bodyPr wrap="square" rtlCol="0">
            <a:spAutoFit/>
          </a:bodyPr>
          <a:lstStyle/>
          <a:p>
            <a:pPr algn="ctr"/>
            <a:r>
              <a:rPr lang="ru-RU" dirty="0" smtClean="0">
                <a:latin typeface="Academy Condensed" pitchFamily="2" charset="0"/>
              </a:rPr>
              <a:t>И.С. Тургенев. Художник К. Горбунов.</a:t>
            </a:r>
          </a:p>
          <a:p>
            <a:pPr algn="ctr"/>
            <a:r>
              <a:rPr lang="ru-RU" dirty="0" smtClean="0">
                <a:latin typeface="Academy Condensed" pitchFamily="2" charset="0"/>
              </a:rPr>
              <a:t>1838–1839</a:t>
            </a:r>
            <a:endParaRPr lang="ru-RU" dirty="0">
              <a:latin typeface="Academy Condensed" pitchFamily="2" charset="0"/>
            </a:endParaRPr>
          </a:p>
        </p:txBody>
      </p:sp>
      <p:pic>
        <p:nvPicPr>
          <p:cNvPr id="6" name="Рисунок 5" descr="1838-1839_png.png"/>
          <p:cNvPicPr>
            <a:picLocks noChangeAspect="1"/>
          </p:cNvPicPr>
          <p:nvPr/>
        </p:nvPicPr>
        <p:blipFill>
          <a:blip r:embed="rId3" cstate="print"/>
          <a:stretch>
            <a:fillRect/>
          </a:stretch>
        </p:blipFill>
        <p:spPr>
          <a:xfrm>
            <a:off x="107504" y="390727"/>
            <a:ext cx="4032448" cy="505449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251520" y="332656"/>
            <a:ext cx="4896544" cy="6306342"/>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К 1837 году им написано уже около ста мелких стихов. В начале 1837 года происходит неожиданная и короткая встреча с А. С. Пушкиным. В первом номере журнала «Современник» за 1838 год, который после смерти Пушкина выходил под редакцией П.А. Плетнёва, было напечатано стихотворение Тургенева «Вечер», которое и является дебютом автора.</a:t>
            </a:r>
          </a:p>
          <a:p>
            <a:pPr algn="ctr">
              <a:lnSpc>
                <a:spcPct val="120000"/>
              </a:lnSpc>
              <a:spcBef>
                <a:spcPts val="600"/>
              </a:spcBef>
            </a:pPr>
            <a:endParaRPr lang="ru-RU" dirty="0">
              <a:latin typeface="Century" pitchFamily="18" charset="0"/>
            </a:endParaRPr>
          </a:p>
          <a:p>
            <a:pPr algn="ctr">
              <a:lnSpc>
                <a:spcPct val="120000"/>
              </a:lnSpc>
              <a:spcBef>
                <a:spcPts val="600"/>
              </a:spcBef>
            </a:pPr>
            <a:r>
              <a:rPr lang="ru-RU" dirty="0" smtClean="0">
                <a:latin typeface="Century" pitchFamily="18" charset="0"/>
              </a:rPr>
              <a:t>В 1837 году Тургенев окончил обучение со степенью кандидата и на следующий год уехал в Германию, чтобы продолжить учебу. В Берлинском университете он изучал историю римской и греческой литературы.</a:t>
            </a:r>
          </a:p>
          <a:p>
            <a:pPr algn="ctr">
              <a:lnSpc>
                <a:spcPct val="120000"/>
              </a:lnSpc>
              <a:spcBef>
                <a:spcPts val="600"/>
              </a:spcBef>
            </a:pPr>
            <a:r>
              <a:rPr lang="ru-RU" dirty="0" smtClean="0">
                <a:latin typeface="Century" pitchFamily="18" charset="0"/>
              </a:rPr>
              <a:t>В 1841 году писатель вернулся в Россию.</a:t>
            </a:r>
          </a:p>
        </p:txBody>
      </p:sp>
      <p:sp>
        <p:nvSpPr>
          <p:cNvPr id="12" name="TextBox 11"/>
          <p:cNvSpPr txBox="1"/>
          <p:nvPr/>
        </p:nvSpPr>
        <p:spPr>
          <a:xfrm>
            <a:off x="5255568" y="5723964"/>
            <a:ext cx="3636912" cy="369332"/>
          </a:xfrm>
          <a:prstGeom prst="rect">
            <a:avLst/>
          </a:prstGeom>
          <a:noFill/>
        </p:spPr>
        <p:txBody>
          <a:bodyPr wrap="square" rtlCol="0">
            <a:spAutoFit/>
          </a:bodyPr>
          <a:lstStyle/>
          <a:p>
            <a:pPr algn="ctr"/>
            <a:r>
              <a:rPr lang="ru-RU" dirty="0" smtClean="0">
                <a:latin typeface="Academy Condensed" pitchFamily="2" charset="0"/>
              </a:rPr>
              <a:t>И.С. Тургенев. Художник Э. </a:t>
            </a:r>
            <a:r>
              <a:rPr lang="ru-RU" dirty="0" err="1" smtClean="0">
                <a:latin typeface="Academy Condensed" pitchFamily="2" charset="0"/>
              </a:rPr>
              <a:t>Лами</a:t>
            </a:r>
            <a:r>
              <a:rPr lang="ru-RU" dirty="0" smtClean="0">
                <a:latin typeface="Academy Condensed" pitchFamily="2" charset="0"/>
              </a:rPr>
              <a:t>. 1844</a:t>
            </a:r>
            <a:endParaRPr lang="ru-RU" dirty="0">
              <a:latin typeface="Academy Condensed" pitchFamily="2" charset="0"/>
            </a:endParaRPr>
          </a:p>
        </p:txBody>
      </p:sp>
      <p:pic>
        <p:nvPicPr>
          <p:cNvPr id="7" name="Рисунок 6" descr="1844.jpg"/>
          <p:cNvPicPr>
            <a:picLocks noChangeAspect="1"/>
          </p:cNvPicPr>
          <p:nvPr/>
        </p:nvPicPr>
        <p:blipFill>
          <a:blip r:embed="rId3" cstate="print"/>
          <a:stretch>
            <a:fillRect/>
          </a:stretch>
        </p:blipFill>
        <p:spPr>
          <a:xfrm>
            <a:off x="5220072" y="774732"/>
            <a:ext cx="3639869" cy="4742500"/>
          </a:xfrm>
          <a:prstGeom prst="rect">
            <a:avLst/>
          </a:prstGeom>
          <a:ln>
            <a:solidFill>
              <a:schemeClr val="accent6">
                <a:lumMod val="50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0" y="260648"/>
            <a:ext cx="5508104" cy="6484852"/>
          </a:xfrm>
          <a:prstGeom prst="rect">
            <a:avLst/>
          </a:prstGeom>
          <a:noFill/>
        </p:spPr>
        <p:txBody>
          <a:bodyPr wrap="square" rtlCol="0">
            <a:spAutoFit/>
          </a:bodyPr>
          <a:lstStyle/>
          <a:p>
            <a:pPr algn="ctr">
              <a:lnSpc>
                <a:spcPct val="120000"/>
              </a:lnSpc>
              <a:spcBef>
                <a:spcPts val="600"/>
              </a:spcBef>
            </a:pPr>
            <a:r>
              <a:rPr lang="ru-RU" dirty="0" smtClean="0">
                <a:latin typeface="Century" pitchFamily="18" charset="0"/>
              </a:rPr>
              <a:t>В 1843 появляется поэма на современном материале «Параша», получившая высокую оценку В. Г. Белинского. Это была заявка на свой стиль, первые наброски образа «тургеневской девушки».</a:t>
            </a:r>
            <a:endParaRPr lang="ru-RU" dirty="0">
              <a:latin typeface="Century" pitchFamily="18" charset="0"/>
            </a:endParaRPr>
          </a:p>
          <a:p>
            <a:pPr algn="ctr">
              <a:lnSpc>
                <a:spcPct val="120000"/>
              </a:lnSpc>
              <a:spcBef>
                <a:spcPts val="600"/>
              </a:spcBef>
            </a:pPr>
            <a:r>
              <a:rPr lang="ru-RU" dirty="0" smtClean="0">
                <a:latin typeface="Century" pitchFamily="18" charset="0"/>
              </a:rPr>
              <a:t>Осенью того же года Тургенев впервые увидел Полину Виардо на сцене оперного театра, когда великая певица приехала на гастроли в Санкт-Петербург. Среди массы поклонников она особо не выделила Тургенева, известного более как заядлый охотник, а не литератор. А когда её гастроли закончились, Тургенев вместе с семейством Виардо уехал в Париж против воли матери, без денег и ещё неизвестный Европе. В ноябре 1845 года он возвращается в Россию, а в январе 1847 года, узнав о гастролях Виардо в Германии, вновь покидает страну: он едет в Берлин, затем в Лондон, Париж, турне по Франции и опять в Санкт-Петербург.</a:t>
            </a:r>
          </a:p>
        </p:txBody>
      </p:sp>
      <p:sp>
        <p:nvSpPr>
          <p:cNvPr id="12" name="TextBox 11"/>
          <p:cNvSpPr txBox="1"/>
          <p:nvPr/>
        </p:nvSpPr>
        <p:spPr>
          <a:xfrm>
            <a:off x="5508104" y="5157192"/>
            <a:ext cx="3384376" cy="369332"/>
          </a:xfrm>
          <a:prstGeom prst="rect">
            <a:avLst/>
          </a:prstGeom>
          <a:noFill/>
        </p:spPr>
        <p:txBody>
          <a:bodyPr wrap="square" rtlCol="0">
            <a:spAutoFit/>
          </a:bodyPr>
          <a:lstStyle/>
          <a:p>
            <a:pPr algn="ctr"/>
            <a:r>
              <a:rPr lang="ru-RU" dirty="0" smtClean="0">
                <a:latin typeface="Academy Condensed" pitchFamily="2" charset="0"/>
              </a:rPr>
              <a:t>Полина Виардо. Художник Т.А. </a:t>
            </a:r>
            <a:r>
              <a:rPr lang="ru-RU" dirty="0" err="1" smtClean="0">
                <a:latin typeface="Academy Condensed" pitchFamily="2" charset="0"/>
              </a:rPr>
              <a:t>Нефф</a:t>
            </a:r>
            <a:r>
              <a:rPr lang="ru-RU" dirty="0" smtClean="0">
                <a:latin typeface="Academy Condensed" pitchFamily="2" charset="0"/>
              </a:rPr>
              <a:t>. 1842</a:t>
            </a:r>
            <a:endParaRPr lang="ru-RU" dirty="0">
              <a:latin typeface="Academy Condensed" pitchFamily="2" charset="0"/>
            </a:endParaRPr>
          </a:p>
        </p:txBody>
      </p:sp>
      <p:pic>
        <p:nvPicPr>
          <p:cNvPr id="6" name="Рисунок 5" descr="511px-Pauline_Viardot_by_Timoleon_von_Neff.jpg"/>
          <p:cNvPicPr>
            <a:picLocks noChangeAspect="1"/>
          </p:cNvPicPr>
          <p:nvPr/>
        </p:nvPicPr>
        <p:blipFill>
          <a:blip r:embed="rId3" cstate="print"/>
          <a:stretch>
            <a:fillRect/>
          </a:stretch>
        </p:blipFill>
        <p:spPr>
          <a:xfrm>
            <a:off x="5508104" y="914768"/>
            <a:ext cx="3413718" cy="4001599"/>
          </a:xfrm>
          <a:prstGeom prst="rect">
            <a:avLst/>
          </a:prstGeom>
          <a:ln>
            <a:solidFill>
              <a:schemeClr val="accent6">
                <a:lumMod val="50000"/>
              </a:schemeClr>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6a7737bf263cad719afe6d60b46e6d59415bcc"/>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3800</Words>
  <Application>Microsoft Office PowerPoint</Application>
  <PresentationFormat>Экран (4:3)</PresentationFormat>
  <Paragraphs>185</Paragraphs>
  <Slides>41</Slides>
  <Notes>0</Notes>
  <HiddenSlides>0</HiddenSlides>
  <MMClips>13</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41</vt:i4>
      </vt:variant>
    </vt:vector>
  </HeadingPairs>
  <TitlesOfParts>
    <vt:vector size="48" baseType="lpstr">
      <vt:lpstr>Arial</vt:lpstr>
      <vt:lpstr>Calibri</vt:lpstr>
      <vt:lpstr>Century Gothic</vt:lpstr>
      <vt:lpstr>Century</vt:lpstr>
      <vt:lpstr>Academy Condensed</vt:lpstr>
      <vt:lpstr>Andantino script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user</cp:lastModifiedBy>
  <cp:revision>114</cp:revision>
  <dcterms:created xsi:type="dcterms:W3CDTF">2012-10-19T08:07:34Z</dcterms:created>
  <dcterms:modified xsi:type="dcterms:W3CDTF">2019-08-22T09:57:00Z</dcterms:modified>
</cp:coreProperties>
</file>