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4" r:id="rId4"/>
    <p:sldId id="258" r:id="rId5"/>
    <p:sldId id="265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234A"/>
    <a:srgbClr val="2D2009"/>
    <a:srgbClr val="261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72E07-DF05-4172-B9E0-365651AFF3F4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15CAB-2135-4F20-9D66-B8058798E3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15CAB-2135-4F20-9D66-B8058798E330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ллаж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0" y="248625"/>
            <a:ext cx="9000000" cy="6609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8677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8000" b="1" i="0" cap="none" spc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mantica script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44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123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1000" t="-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834f2198012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131613" y="5169088"/>
            <a:ext cx="1580583" cy="1700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32000" y="1"/>
            <a:ext cx="5256124" cy="364502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Николай Алексеевич Некрасов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/>
              </a:rPr>
            </a:br>
            <a:r>
              <a:rPr lang="ru-RU" sz="3600" b="0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Стихотворение «Железная дорога»</a:t>
            </a:r>
            <a:endParaRPr lang="ru-RU" sz="3600" b="0" dirty="0"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4" name="Рисунок 3" descr="1eddMwY8uLr7_nikolai-nekras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6146" y="0"/>
            <a:ext cx="3507854" cy="3852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516" y="274638"/>
            <a:ext cx="8640960" cy="247028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Сделаем вывод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Железная дорога - </a:t>
            </a:r>
            <a:r>
              <a:rPr lang="ru-RU" sz="2800" b="1" i="1" dirty="0" err="1" smtClean="0"/>
              <a:t>символ_________________________________________</a:t>
            </a:r>
            <a:endParaRPr lang="ru-RU" sz="2800" b="1" i="1" dirty="0"/>
          </a:p>
        </p:txBody>
      </p:sp>
      <p:pic>
        <p:nvPicPr>
          <p:cNvPr id="5" name="Рисунок 4" descr="railway-flexi-fare-tree-hub-jun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348880"/>
            <a:ext cx="6876764" cy="31375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0009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Домашнее задание –заполнить </a:t>
            </a:r>
            <a:r>
              <a:rPr lang="ru-RU" sz="2400" dirty="0" err="1" smtClean="0"/>
              <a:t>фишбоун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484784"/>
            <a:ext cx="3988532" cy="2952328"/>
          </a:xfrm>
        </p:spPr>
        <p:txBody>
          <a:bodyPr>
            <a:normAutofit/>
          </a:bodyPr>
          <a:lstStyle/>
          <a:p>
            <a:r>
              <a:rPr lang="ru-RU" dirty="0" smtClean="0"/>
              <a:t>Тема</a:t>
            </a:r>
          </a:p>
          <a:p>
            <a:r>
              <a:rPr lang="ru-RU" dirty="0" smtClean="0"/>
              <a:t>Части</a:t>
            </a:r>
          </a:p>
          <a:p>
            <a:r>
              <a:rPr lang="ru-RU" dirty="0" smtClean="0"/>
              <a:t>Лексика</a:t>
            </a:r>
          </a:p>
          <a:p>
            <a:r>
              <a:rPr lang="ru-RU" dirty="0" smtClean="0"/>
              <a:t>Идея</a:t>
            </a:r>
            <a:endParaRPr lang="ru-RU" dirty="0"/>
          </a:p>
        </p:txBody>
      </p:sp>
      <p:pic>
        <p:nvPicPr>
          <p:cNvPr id="4" name="Рисунок 3" descr="485077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5996" y="1088740"/>
            <a:ext cx="4104456" cy="30603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l="-1000" t="-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Вопросы по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статье о Н.А. Некрасове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872716"/>
            <a:ext cx="7416824" cy="5253447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/>
              <a:t>Какими людьми были родители Н.А. Некрасова?</a:t>
            </a:r>
          </a:p>
          <a:p>
            <a:r>
              <a:rPr lang="ru-RU" i="1" dirty="0" smtClean="0"/>
              <a:t>Какое влияние оказала на мальчика окружающая природа?</a:t>
            </a:r>
          </a:p>
          <a:p>
            <a:r>
              <a:rPr lang="ru-RU" i="1" dirty="0" smtClean="0"/>
              <a:t>Почему Н. Некрасову не разрешали дружить с деревенскими ребятишками?</a:t>
            </a:r>
          </a:p>
          <a:p>
            <a:r>
              <a:rPr lang="ru-RU" i="1" dirty="0" smtClean="0"/>
              <a:t>Что привлекало будущего поэта в общении с крестьянскими детьми?</a:t>
            </a:r>
          </a:p>
          <a:p>
            <a:r>
              <a:rPr lang="ru-RU" i="1" dirty="0" smtClean="0"/>
              <a:t>Какие факты из детской биографии Н.А. Некрасова вам запомнились, вас удивили?</a:t>
            </a:r>
          </a:p>
          <a:p>
            <a:r>
              <a:rPr lang="ru-RU" i="1" dirty="0" smtClean="0"/>
              <a:t>Как вы считаете, что в детстве повлияло на желание Некрасова стать поэтом?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naliz-stihotvoreniya-zheleznaya-doroga-nekrasova-4832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232756"/>
            <a:ext cx="9144000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248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            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</a:rPr>
              <a:t>      Анализ первой части стихотворения: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 - </a:t>
            </a:r>
            <a:r>
              <a:rPr lang="ru-RU" sz="2700" b="1" i="1" dirty="0" smtClean="0"/>
              <a:t>Как называется изображение природы в искусстве?</a:t>
            </a:r>
            <a:br>
              <a:rPr lang="ru-RU" sz="2700" b="1" i="1" dirty="0" smtClean="0"/>
            </a:br>
            <a:r>
              <a:rPr lang="ru-RU" sz="2700" b="1" i="1" dirty="0" smtClean="0"/>
              <a:t>- Какое настроение создаёт начало стихотворения?</a:t>
            </a:r>
            <a:br>
              <a:rPr lang="ru-RU" sz="2700" b="1" i="1" dirty="0" smtClean="0"/>
            </a:br>
            <a:r>
              <a:rPr lang="ru-RU" sz="2700" b="1" i="1" dirty="0" smtClean="0"/>
              <a:t>- Какое словосочетание выделяется в описании природы?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osienniikalieidoskoppriezientatsiia_1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240868"/>
            <a:ext cx="5832648" cy="4229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927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dirty="0" smtClean="0"/>
              <a:t> </a:t>
            </a:r>
            <a:r>
              <a:rPr lang="ru-RU" sz="2400" i="1" dirty="0" smtClean="0"/>
              <a:t>Пётр </a:t>
            </a:r>
            <a:r>
              <a:rPr lang="ru-RU" sz="2400" i="1" dirty="0" err="1" smtClean="0"/>
              <a:t>Андре́евич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Клейнми́хель</a:t>
            </a:r>
            <a:r>
              <a:rPr lang="ru-RU" sz="2400" dirty="0" smtClean="0"/>
              <a:t> </a:t>
            </a:r>
            <a:r>
              <a:rPr lang="ru-RU" sz="2400" dirty="0" smtClean="0"/>
              <a:t>— </a:t>
            </a:r>
            <a:r>
              <a:rPr lang="ru-RU" sz="2400" dirty="0" smtClean="0"/>
              <a:t>российский государственный </a:t>
            </a:r>
            <a:r>
              <a:rPr lang="ru-RU" sz="2400" dirty="0" smtClean="0"/>
              <a:t>деятель, беспрекословный </a:t>
            </a:r>
            <a:r>
              <a:rPr lang="ru-RU" sz="2400" dirty="0" smtClean="0"/>
              <a:t>исполнитель воли </a:t>
            </a:r>
            <a:r>
              <a:rPr lang="ru-RU" sz="2400" dirty="0" smtClean="0"/>
              <a:t> Николая </a:t>
            </a:r>
            <a:r>
              <a:rPr lang="en-US" sz="2400" dirty="0" smtClean="0"/>
              <a:t>I</a:t>
            </a:r>
            <a:r>
              <a:rPr lang="ru-RU" sz="2400" dirty="0" smtClean="0"/>
              <a:t>. Курировал </a:t>
            </a:r>
            <a:r>
              <a:rPr lang="ru-RU" sz="2400" dirty="0" smtClean="0"/>
              <a:t>строительство </a:t>
            </a:r>
            <a:r>
              <a:rPr lang="ru-RU" sz="2400" dirty="0" smtClean="0"/>
              <a:t>Николаевской железной дороги.</a:t>
            </a:r>
            <a:endParaRPr lang="ru-RU" sz="2400" dirty="0"/>
          </a:p>
        </p:txBody>
      </p:sp>
      <p:pic>
        <p:nvPicPr>
          <p:cNvPr id="5" name="Содержимое 4" descr="2011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1290" y="1736812"/>
            <a:ext cx="3310419" cy="475252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6445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/>
              <a:t>     В </a:t>
            </a:r>
            <a:r>
              <a:rPr lang="ru-RU" sz="2400" i="1" dirty="0" smtClean="0"/>
              <a:t>а </a:t>
            </a:r>
            <a:r>
              <a:rPr lang="ru-RU" sz="2400" i="1" dirty="0" err="1" smtClean="0"/>
              <a:t>н</a:t>
            </a:r>
            <a:r>
              <a:rPr lang="ru-RU" sz="2400" i="1" dirty="0" smtClean="0"/>
              <a:t> я (в кучерском армячке).</a:t>
            </a:r>
            <a:br>
              <a:rPr lang="ru-RU" sz="2400" i="1" dirty="0" smtClean="0"/>
            </a:br>
            <a:r>
              <a:rPr lang="ru-RU" sz="2400" i="1" dirty="0" smtClean="0"/>
              <a:t>Папаша! кто строил эту дорогу?</a:t>
            </a:r>
            <a:br>
              <a:rPr lang="ru-RU" sz="2400" i="1" dirty="0" smtClean="0"/>
            </a:br>
            <a:r>
              <a:rPr lang="ru-RU" sz="2400" i="1" dirty="0" smtClean="0"/>
              <a:t>   П а </a:t>
            </a:r>
            <a:r>
              <a:rPr lang="ru-RU" sz="2400" i="1" dirty="0" err="1" smtClean="0"/>
              <a:t>п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ш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</a:t>
            </a:r>
            <a:r>
              <a:rPr lang="ru-RU" sz="2400" i="1" dirty="0" smtClean="0"/>
              <a:t> (в пальто на красной подкладке),</a:t>
            </a:r>
            <a:br>
              <a:rPr lang="ru-RU" sz="2400" i="1" dirty="0" smtClean="0"/>
            </a:br>
            <a:r>
              <a:rPr lang="ru-RU" sz="2400" i="1" dirty="0" smtClean="0"/>
              <a:t>Граф Петр Андреевич </a:t>
            </a:r>
            <a:r>
              <a:rPr lang="ru-RU" sz="2400" i="1" dirty="0" err="1" smtClean="0"/>
              <a:t>Клейнмихель</a:t>
            </a:r>
            <a:r>
              <a:rPr lang="ru-RU" sz="2400" i="1" dirty="0" smtClean="0"/>
              <a:t>, душенька!</a:t>
            </a:r>
            <a:br>
              <a:rPr lang="ru-RU" sz="2400" i="1" dirty="0" smtClean="0"/>
            </a:br>
            <a:r>
              <a:rPr lang="ru-RU" sz="2400" i="1" dirty="0" smtClean="0"/>
              <a:t>                  Разговор в вагоне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81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i="1" dirty="0" smtClean="0"/>
              <a:t>Николай Первый </a:t>
            </a:r>
            <a:br>
              <a:rPr lang="ru-RU" sz="3200" i="1" dirty="0" smtClean="0"/>
            </a:br>
            <a:r>
              <a:rPr lang="ru-RU" sz="3200" dirty="0" smtClean="0"/>
              <a:t>(называемый </a:t>
            </a:r>
            <a:r>
              <a:rPr lang="ru-RU" sz="3200" dirty="0" err="1" smtClean="0"/>
              <a:t>Палкиным</a:t>
            </a:r>
            <a:r>
              <a:rPr lang="ru-RU" sz="3200" dirty="0" smtClean="0"/>
              <a:t> в военной среде)</a:t>
            </a:r>
            <a:endParaRPr lang="ru-RU" sz="3200" dirty="0"/>
          </a:p>
        </p:txBody>
      </p:sp>
      <p:pic>
        <p:nvPicPr>
          <p:cNvPr id="5" name="Содержимое 4" descr="0b7b4c650bc75b99eb73575cac5308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8" y="1556792"/>
            <a:ext cx="3203848" cy="2376264"/>
          </a:xfr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251520" y="1664804"/>
            <a:ext cx="5328592" cy="49325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Когда в 1836 году в России началось строительство первой железной дороги от Санкт-Петербурга до Царского Села и Павловска, 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просвещенные подданные Российской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Империи могли испытывать чувство гордости. В отличие от многих других случаев страна,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отстававшая от Европы в применении технических новшеств, шла в ногу с прогрессом и опережала многие другие страны. 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Царскосельская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дорога оказалась всего лишь шестой в мире. Однако едва не осталась единственной в России.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2400" b="1" i="1" dirty="0" smtClean="0"/>
              <a:t>           Как шло строительство дороги?</a:t>
            </a:r>
            <a:br>
              <a:rPr lang="ru-RU" sz="2400" b="1" i="1" dirty="0" smtClean="0"/>
            </a:br>
            <a:r>
              <a:rPr lang="ru-RU" sz="2400" b="1" i="1" dirty="0" smtClean="0"/>
              <a:t>          Кто и в каких условиях строил дорогу?</a:t>
            </a:r>
            <a:endParaRPr lang="ru-RU" sz="2400" b="1" i="1" dirty="0"/>
          </a:p>
        </p:txBody>
      </p:sp>
      <p:pic>
        <p:nvPicPr>
          <p:cNvPr id="6" name="Содержимое 5" descr="2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43888" y="1600200"/>
            <a:ext cx="3265224" cy="4525963"/>
          </a:xfrm>
        </p:spPr>
      </p:pic>
      <p:pic>
        <p:nvPicPr>
          <p:cNvPr id="8" name="Содержимое 7" descr="1970-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0" y="1640681"/>
            <a:ext cx="3048000" cy="444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21102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400" b="1" i="1" dirty="0" smtClean="0"/>
              <a:t>В чём заключается мысль автора, который восхищается трудолюбием русского человека?</a:t>
            </a:r>
            <a:br>
              <a:rPr lang="ru-RU" sz="2400" b="1" i="1" dirty="0" smtClean="0"/>
            </a:br>
            <a:r>
              <a:rPr lang="ru-RU" sz="2400" b="1" i="1" dirty="0" smtClean="0"/>
              <a:t>Какова точка зрения генерала?</a:t>
            </a:r>
            <a:br>
              <a:rPr lang="ru-RU" sz="2400" b="1" i="1" dirty="0" smtClean="0"/>
            </a:br>
            <a:r>
              <a:rPr lang="ru-RU" sz="2400" b="1" i="1" dirty="0" smtClean="0"/>
              <a:t>С какой целью Н.А. Некрасов вводит в текст фантастические образы?</a:t>
            </a:r>
            <a:endParaRPr lang="ru-RU" sz="2400" b="1" i="1" dirty="0"/>
          </a:p>
        </p:txBody>
      </p:sp>
      <p:pic>
        <p:nvPicPr>
          <p:cNvPr id="9" name="Содержимое 8" descr="К Савицкий Ремонтные работы на жд 18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3" y="2780928"/>
            <a:ext cx="7092789" cy="33452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81410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Художественный мир стихотворения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196752"/>
            <a:ext cx="7355160" cy="4929411"/>
          </a:xfrm>
        </p:spPr>
        <p:txBody>
          <a:bodyPr/>
          <a:lstStyle/>
          <a:p>
            <a:r>
              <a:rPr lang="ru-RU" dirty="0" smtClean="0"/>
              <a:t>С какой целью автор построил текст, состоящий из двух частей?</a:t>
            </a:r>
          </a:p>
          <a:p>
            <a:r>
              <a:rPr lang="ru-RU" dirty="0" smtClean="0"/>
              <a:t>Дайте речевую характеристику героям стихотворения.</a:t>
            </a:r>
          </a:p>
          <a:p>
            <a:r>
              <a:rPr lang="ru-RU" dirty="0" smtClean="0"/>
              <a:t>Какую роль играют фантастические образы в стихотворении?</a:t>
            </a:r>
          </a:p>
          <a:p>
            <a:r>
              <a:rPr lang="ru-RU" dirty="0" smtClean="0"/>
              <a:t>Определите стихотворный размер. Что помогает передать ритмический рисунок?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182</Words>
  <Application>Microsoft Office PowerPoint</Application>
  <PresentationFormat>Экран (4:3)</PresentationFormat>
  <Paragraphs>27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Николай Алексеевич Некрасов Стихотворение «Железная дорога»</vt:lpstr>
      <vt:lpstr>Вопросы по статье о Н.А. Некрасове</vt:lpstr>
      <vt:lpstr>Слайд 3</vt:lpstr>
      <vt:lpstr>                    Анализ первой части стихотворения:  - Как называется изображение природы в искусстве? - Какое настроение создаёт начало стихотворения? - Какое словосочетание выделяется в описании природы? </vt:lpstr>
      <vt:lpstr> Пётр Андре́евич Клейнми́хель — российский государственный деятель, беспрекословный исполнитель воли  Николая I. Курировал строительство Николаевской железной дороги.</vt:lpstr>
      <vt:lpstr>Николай Первый  (называемый Палкиным в военной среде)</vt:lpstr>
      <vt:lpstr>           Как шло строительство дороги?           Кто и в каких условиях строил дорогу?</vt:lpstr>
      <vt:lpstr>В чём заключается мысль автора, который восхищается трудолюбием русского человека? Какова точка зрения генерала? С какой целью Н.А. Некрасов вводит в текст фантастические образы?</vt:lpstr>
      <vt:lpstr>Художественный мир стихотворения</vt:lpstr>
      <vt:lpstr>Сделаем вывод Железная дорога - символ_________________________________________</vt:lpstr>
      <vt:lpstr>Домашнее задание –заполнить фишбоун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мамаИ</cp:lastModifiedBy>
  <cp:revision>23</cp:revision>
  <dcterms:created xsi:type="dcterms:W3CDTF">2013-10-30T04:29:11Z</dcterms:created>
  <dcterms:modified xsi:type="dcterms:W3CDTF">2019-07-30T15:43:06Z</dcterms:modified>
</cp:coreProperties>
</file>