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CE959-3983-4BA8-9C82-5AABFFDAC28A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2701-6E03-4E2F-9C1F-B50A89315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188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2701-6E03-4E2F-9C1F-B50A89315C4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280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AAF4-6FEA-4622-B3C8-3C8C0E2A3184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9BD5-F900-418F-92F0-D6A225902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07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AAF4-6FEA-4622-B3C8-3C8C0E2A3184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9BD5-F900-418F-92F0-D6A225902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875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AAF4-6FEA-4622-B3C8-3C8C0E2A3184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9BD5-F900-418F-92F0-D6A225902BF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3271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AAF4-6FEA-4622-B3C8-3C8C0E2A3184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9BD5-F900-418F-92F0-D6A225902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298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AAF4-6FEA-4622-B3C8-3C8C0E2A3184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9BD5-F900-418F-92F0-D6A225902BF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1060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AAF4-6FEA-4622-B3C8-3C8C0E2A3184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9BD5-F900-418F-92F0-D6A225902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965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AAF4-6FEA-4622-B3C8-3C8C0E2A3184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9BD5-F900-418F-92F0-D6A225902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291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AAF4-6FEA-4622-B3C8-3C8C0E2A3184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9BD5-F900-418F-92F0-D6A225902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89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AAF4-6FEA-4622-B3C8-3C8C0E2A3184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9BD5-F900-418F-92F0-D6A225902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733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AAF4-6FEA-4622-B3C8-3C8C0E2A3184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9BD5-F900-418F-92F0-D6A225902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909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AAF4-6FEA-4622-B3C8-3C8C0E2A3184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9BD5-F900-418F-92F0-D6A225902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61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AAF4-6FEA-4622-B3C8-3C8C0E2A3184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9BD5-F900-418F-92F0-D6A225902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03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AAF4-6FEA-4622-B3C8-3C8C0E2A3184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9BD5-F900-418F-92F0-D6A225902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56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AAF4-6FEA-4622-B3C8-3C8C0E2A3184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9BD5-F900-418F-92F0-D6A225902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30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AAF4-6FEA-4622-B3C8-3C8C0E2A3184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9BD5-F900-418F-92F0-D6A225902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37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AAF4-6FEA-4622-B3C8-3C8C0E2A3184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9BD5-F900-418F-92F0-D6A225902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15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0AAF4-6FEA-4622-B3C8-3C8C0E2A3184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0089BD5-F900-418F-92F0-D6A225902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98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746" y="193965"/>
            <a:ext cx="8150322" cy="1025236"/>
          </a:xfrm>
        </p:spPr>
        <p:txBody>
          <a:bodyPr/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Муниципальное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автономное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общеобразовательное учреждение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 «Средняя общеобразовательная школа №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31»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891" y="2230582"/>
            <a:ext cx="10224654" cy="462741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500" dirty="0" smtClean="0">
                <a:solidFill>
                  <a:schemeClr val="accent2"/>
                </a:solidFill>
              </a:rPr>
              <a:t>Творческий проект</a:t>
            </a:r>
          </a:p>
          <a:p>
            <a:pPr algn="ctr"/>
            <a:r>
              <a:rPr lang="ru-RU" sz="2600" b="1" dirty="0">
                <a:solidFill>
                  <a:schemeClr val="accent2">
                    <a:lumMod val="50000"/>
                  </a:schemeClr>
                </a:solidFill>
              </a:rPr>
              <a:t>«Декоративная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фигура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</a:rPr>
              <a:t>ежика из дерева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  <a:p>
            <a:pPr algn="ctr"/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Выполнил: ученик 9 класса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Пастухов Сергей</a:t>
            </a:r>
          </a:p>
          <a:p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Педагог:Е.А.Толстова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76" y="3837709"/>
            <a:ext cx="3469052" cy="306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29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235528"/>
            <a:ext cx="8596668" cy="1551708"/>
          </a:xfrm>
        </p:spPr>
        <p:txBody>
          <a:bodyPr/>
          <a:lstStyle/>
          <a:p>
            <a:pPr algn="ctr"/>
            <a:r>
              <a:rPr lang="ru-RU" sz="3200" b="1" dirty="0"/>
              <a:t>Экологическое обоснование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205345"/>
            <a:ext cx="8596668" cy="5181600"/>
          </a:xfrm>
        </p:spPr>
        <p:txBody>
          <a:bodyPr>
            <a:normAutofit/>
          </a:bodyPr>
          <a:lstStyle/>
          <a:p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В моем изделии используется древесина. Древесина является возобновляемым природным ресурсом. Изготовление данного изделия не повлечет никаких изменений в окружающей среде, нарушений в жизнедеятельности организма человека, растительного и животного мира.</a:t>
            </a:r>
          </a:p>
          <a:p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При изготовлении декоративной фигурки ежика использовались экологически чистые и безопасные материалы.</a:t>
            </a:r>
          </a:p>
          <a:p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Отходы производства - опилки, экологически чистые, их можно использовать как вторичное сырье. Отходы могут быть легко утилизированы.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203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236" y="942110"/>
            <a:ext cx="4268626" cy="8174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 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Реклама 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6572" y="48138"/>
            <a:ext cx="5252664" cy="680986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5636" y="1634836"/>
            <a:ext cx="4116226" cy="4184073"/>
          </a:xfrm>
        </p:spPr>
        <p:txBody>
          <a:bodyPr/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Декоративная фигурка ежика изготовлена с любовью.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Данное изделие послужит хорошим подарком, а также украсит интерьер.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041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219" y="96982"/>
            <a:ext cx="7966363" cy="1454728"/>
          </a:xfrm>
        </p:spPr>
        <p:txBody>
          <a:bodyPr>
            <a:normAutofit fontScale="90000"/>
          </a:bodyPr>
          <a:lstStyle/>
          <a:p>
            <a:pPr marL="1798320" algn="ctr">
              <a:lnSpc>
                <a:spcPct val="150000"/>
              </a:lnSpc>
              <a:spcAft>
                <a:spcPts val="1000"/>
              </a:spcAft>
              <a:tabLst>
                <a:tab pos="1752600" algn="l"/>
              </a:tabLs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692727"/>
            <a:ext cx="12192000" cy="6165273"/>
          </a:xfrm>
        </p:spPr>
        <p:txBody>
          <a:bodyPr>
            <a:normAutofit/>
          </a:bodyPr>
          <a:lstStyle/>
          <a:p>
            <a:pPr indent="180340">
              <a:lnSpc>
                <a:spcPct val="150000"/>
              </a:lnSpc>
              <a:tabLst>
                <a:tab pos="1752600" algn="l"/>
              </a:tabLst>
            </a:pPr>
            <a:r>
              <a:rPr lang="ru-RU" dirty="0">
                <a:latin typeface="+mj-lt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Изготовленное мною изделие получилось оригинальным, красивым.</a:t>
            </a:r>
          </a:p>
          <a:p>
            <a:pPr>
              <a:lnSpc>
                <a:spcPct val="150000"/>
              </a:lnSpc>
              <a:tabLst>
                <a:tab pos="1752600" algn="l"/>
              </a:tabLs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При работе были использованы доступные материалы. Знаний, полученных на уроках технологии, достаточно для проектирования и изготовления изделия. </a:t>
            </a:r>
          </a:p>
          <a:p>
            <a:pPr indent="180340">
              <a:lnSpc>
                <a:spcPct val="150000"/>
              </a:lnSpc>
              <a:tabLst>
                <a:tab pos="1752600" algn="l"/>
              </a:tabLs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Процесс выпиливания захватывает, так как в каждую деталь  вложен труд, и изделие оценивается как собственное произведение. А если в изделие вложить что-то своё, то такое изделие особенно дорого. Подобная работа помогает развивать усидчивость, терпение, художественные навыки и владение инструментами.</a:t>
            </a:r>
          </a:p>
          <a:p>
            <a:pPr indent="180340">
              <a:lnSpc>
                <a:spcPct val="150000"/>
              </a:lnSpc>
              <a:tabLst>
                <a:tab pos="1752600" algn="l"/>
              </a:tabLs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При работе над проектом решены все поставленные задачи, поэтому я считаю, что цель по изготовлению и разработке декоративной фигурки  ежика достигнута.</a:t>
            </a:r>
          </a:p>
          <a:p>
            <a:pPr algn="ctr"/>
            <a:endParaRPr lang="ru-RU" sz="2800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116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63880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chemeClr val="accent2"/>
                </a:solidFill>
              </a:rPr>
              <a:t>Цель проекта</a:t>
            </a:r>
            <a:r>
              <a:rPr lang="ru-RU" sz="2700" b="1" dirty="0" smtClean="0">
                <a:solidFill>
                  <a:schemeClr val="accent2"/>
                </a:solidFill>
              </a:rPr>
              <a:t>: </a:t>
            </a:r>
            <a:r>
              <a:rPr lang="ru-RU" sz="27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7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700" dirty="0">
                <a:solidFill>
                  <a:schemeClr val="accent2">
                    <a:lumMod val="50000"/>
                  </a:schemeClr>
                </a:solidFill>
              </a:rPr>
              <a:t>Применить навыки и </a:t>
            </a: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>умения творческие </a:t>
            </a:r>
            <a:r>
              <a:rPr lang="ru-RU" sz="2700" dirty="0">
                <a:solidFill>
                  <a:schemeClr val="accent2">
                    <a:lumMod val="50000"/>
                  </a:schemeClr>
                </a:solidFill>
              </a:rPr>
              <a:t>способности </a:t>
            </a: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>в изготовления </a:t>
            </a:r>
            <a:r>
              <a:rPr lang="ru-RU" sz="2700" dirty="0">
                <a:solidFill>
                  <a:schemeClr val="accent2">
                    <a:lumMod val="50000"/>
                  </a:schemeClr>
                </a:solidFill>
              </a:rPr>
              <a:t>декоративной фигурки </a:t>
            </a: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>ежика.</a:t>
            </a:r>
            <a:r>
              <a:rPr lang="ru-RU" sz="27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7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700" b="1" i="1" dirty="0" smtClean="0">
                <a:solidFill>
                  <a:schemeClr val="accent2"/>
                </a:solidFill>
              </a:rPr>
              <a:t>Задачи</a:t>
            </a:r>
            <a:r>
              <a:rPr lang="ru-RU" sz="2700" b="1" dirty="0">
                <a:solidFill>
                  <a:schemeClr val="accent2"/>
                </a:solidFill>
              </a:rPr>
              <a:t>:</a:t>
            </a:r>
            <a:r>
              <a:rPr lang="ru-RU" sz="27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7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700" dirty="0">
                <a:solidFill>
                  <a:schemeClr val="accent2">
                    <a:lumMod val="50000"/>
                  </a:schemeClr>
                </a:solidFill>
              </a:rPr>
              <a:t>Выполнить последовательную разработку проекта </a:t>
            </a:r>
            <a:br>
              <a:rPr lang="ru-RU" sz="27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700" dirty="0">
                <a:solidFill>
                  <a:schemeClr val="accent2">
                    <a:lumMod val="50000"/>
                  </a:schemeClr>
                </a:solidFill>
              </a:rPr>
              <a:t>Определить внешний вид изделия</a:t>
            </a:r>
            <a:br>
              <a:rPr lang="ru-RU" sz="27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700" dirty="0">
                <a:solidFill>
                  <a:schemeClr val="accent2">
                    <a:lumMod val="50000"/>
                  </a:schemeClr>
                </a:solidFill>
              </a:rPr>
              <a:t>Выбрать материалы и инструменты для изделия</a:t>
            </a:r>
            <a:br>
              <a:rPr lang="ru-RU" sz="27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700" dirty="0">
                <a:solidFill>
                  <a:schemeClr val="accent2">
                    <a:lumMod val="50000"/>
                  </a:schemeClr>
                </a:solidFill>
              </a:rPr>
              <a:t>Соблюдать правила техники безопасности </a:t>
            </a:r>
            <a:br>
              <a:rPr lang="ru-RU" sz="27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700" dirty="0">
                <a:solidFill>
                  <a:schemeClr val="accent2">
                    <a:lumMod val="50000"/>
                  </a:schemeClr>
                </a:solidFill>
              </a:rPr>
              <a:t>Провести предварительные и заключительные экономические  расчеты </a:t>
            </a:r>
            <a:br>
              <a:rPr lang="ru-RU" sz="27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700" dirty="0">
                <a:solidFill>
                  <a:schemeClr val="accent2">
                    <a:lumMod val="50000"/>
                  </a:schemeClr>
                </a:solidFill>
              </a:rPr>
              <a:t>Изготовить декоративного ежика </a:t>
            </a:r>
            <a:br>
              <a:rPr lang="ru-RU" sz="27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700" dirty="0">
                <a:solidFill>
                  <a:schemeClr val="accent2">
                    <a:lumMod val="50000"/>
                  </a:schemeClr>
                </a:solidFill>
              </a:rPr>
              <a:t>Выполнить рекламу для изделия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9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Выбор и обоснование 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22218"/>
            <a:ext cx="8596668" cy="5500255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   У меня был большой выбор тем для проекта, но я выбрал проект «Декоративная фигура ежика из дерева»,  так как я увлекаюсь резьбой по дереву, и такие изделия очень ценятся.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   Цель моего проекта в том, чтобы мое изделие служило предметом декора и могло украсить комнату.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   В магазинах нет подобных изделий, поэтому его нужно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сделать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своими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руками,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это принесет массу положительных эмоций при изготовлении.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   Я выбрал в качестве материала для изготовления ольху, потому что эта порода древесины мягкая, что облегчит работу с ней.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035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364" y="332509"/>
            <a:ext cx="10280072" cy="6414655"/>
          </a:xfrm>
        </p:spPr>
        <p:txBody>
          <a:bodyPr/>
          <a:lstStyle/>
          <a:p>
            <a:pPr algn="ctr"/>
            <a:r>
              <a:rPr lang="ru-RU" b="1" dirty="0"/>
              <a:t>Выбор модели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4" y="1388153"/>
            <a:ext cx="3732274" cy="35568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480" y="989275"/>
            <a:ext cx="4789271" cy="43794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1764" y="3574656"/>
            <a:ext cx="3381640" cy="358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85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32764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accent2">
                    <a:lumMod val="50000"/>
                  </a:schemeClr>
                </a:solidFill>
              </a:rPr>
              <a:t>Познакомившись с различными </a:t>
            </a: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  <a:t>вариантами и моделями ежика, я остановил свой выбор на резьбе по дереву, </a:t>
            </a:r>
            <a:r>
              <a:rPr lang="ru-RU" sz="3100" dirty="0">
                <a:solidFill>
                  <a:schemeClr val="accent2">
                    <a:lumMod val="50000"/>
                  </a:schemeClr>
                </a:solidFill>
              </a:rPr>
              <a:t>решил сделать «Ежика в тумане» из знаменитого мультфильма Юрия Норштейна </a:t>
            </a: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  <a:t>так </a:t>
            </a:r>
            <a:r>
              <a:rPr lang="ru-RU" sz="3100" dirty="0">
                <a:solidFill>
                  <a:schemeClr val="accent2">
                    <a:lumMod val="50000"/>
                  </a:schemeClr>
                </a:solidFill>
              </a:rPr>
              <a:t>как это</a:t>
            </a: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b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1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1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100" dirty="0">
                <a:solidFill>
                  <a:schemeClr val="accent2">
                    <a:lumMod val="50000"/>
                  </a:schemeClr>
                </a:solidFill>
              </a:rPr>
              <a:t>- Предмет интерьера</a:t>
            </a:r>
            <a:br>
              <a:rPr lang="ru-RU" sz="31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100" dirty="0">
                <a:solidFill>
                  <a:schemeClr val="accent2">
                    <a:lumMod val="50000"/>
                  </a:schemeClr>
                </a:solidFill>
              </a:rPr>
              <a:t>- Недорогой и небольшого размера</a:t>
            </a:r>
            <a:br>
              <a:rPr lang="ru-RU" sz="31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100" dirty="0">
                <a:solidFill>
                  <a:schemeClr val="accent2">
                    <a:lumMod val="50000"/>
                  </a:schemeClr>
                </a:solidFill>
              </a:rPr>
              <a:t>- Изготовлен из экологически чистого материала</a:t>
            </a:r>
            <a:br>
              <a:rPr lang="ru-RU" sz="31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100" dirty="0">
                <a:solidFill>
                  <a:schemeClr val="accent2">
                    <a:lumMod val="50000"/>
                  </a:schemeClr>
                </a:solidFill>
              </a:rPr>
              <a:t>- Правильной цветовой гаммы</a:t>
            </a:r>
            <a:br>
              <a:rPr lang="ru-RU" sz="31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682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717665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Техника безопасности</a:t>
            </a:r>
            <a:r>
              <a:rPr lang="ru-RU" dirty="0"/>
              <a:t/>
            </a:r>
            <a:br>
              <a:rPr lang="ru-RU" dirty="0"/>
            </a:br>
            <a:r>
              <a:rPr lang="ru-RU" sz="2700" b="1" dirty="0">
                <a:solidFill>
                  <a:srgbClr val="FF0000"/>
                </a:solidFill>
              </a:rPr>
              <a:t>Необходимо:</a:t>
            </a:r>
            <a:r>
              <a:rPr lang="ru-RU" dirty="0"/>
              <a:t/>
            </a:r>
            <a:br>
              <a:rPr lang="ru-RU" dirty="0"/>
            </a:br>
            <a:r>
              <a:rPr lang="ru-RU" sz="3100" dirty="0">
                <a:solidFill>
                  <a:schemeClr val="accent2">
                    <a:lumMod val="50000"/>
                  </a:schemeClr>
                </a:solidFill>
              </a:rPr>
              <a:t>Принимать меры для создания безопасных условий работы.</a:t>
            </a:r>
            <a:br>
              <a:rPr lang="ru-RU" sz="31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100" dirty="0">
                <a:solidFill>
                  <a:schemeClr val="accent2">
                    <a:lumMod val="50000"/>
                  </a:schemeClr>
                </a:solidFill>
              </a:rPr>
              <a:t>Обеспечивать выполнение действующих правил и инструкций по безопасности труда и производственной санитарии.</a:t>
            </a:r>
            <a:br>
              <a:rPr lang="ru-RU" sz="31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100" dirty="0">
                <a:solidFill>
                  <a:schemeClr val="accent2">
                    <a:lumMod val="50000"/>
                  </a:schemeClr>
                </a:solidFill>
              </a:rPr>
              <a:t>Проводить практические работы при наличии соответствующего оборудования, приборов, предусмотренных правилами и нормами по безопасности труда .</a:t>
            </a:r>
            <a:br>
              <a:rPr lang="ru-RU" sz="31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100" dirty="0">
                <a:solidFill>
                  <a:schemeClr val="accent2">
                    <a:lumMod val="50000"/>
                  </a:schemeClr>
                </a:solidFill>
              </a:rPr>
              <a:t>Обеспечивать безопасное состояние рабочих мест, оборудования, приборов и санитарного состояния помещения.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109" y="0"/>
            <a:ext cx="1859255" cy="209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82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38545"/>
            <a:ext cx="8596668" cy="6858000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accent2"/>
                </a:solidFill>
              </a:rPr>
              <a:t>Опасности в работе  с ручной обработкой древесины:</a:t>
            </a:r>
            <a:r>
              <a:rPr lang="ru-RU" dirty="0"/>
              <a:t/>
            </a:r>
            <a:br>
              <a:rPr lang="ru-RU" dirty="0"/>
            </a:b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1.Травмирование рук при работе неисправным инструментом. </a:t>
            </a:r>
            <a:br>
              <a:rPr lang="ru-RU" sz="2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2.Травмирование рук при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выпиливании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без применения приспособлений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b="1" dirty="0">
                <a:solidFill>
                  <a:schemeClr val="accent2"/>
                </a:solidFill>
              </a:rPr>
              <a:t>До начала работы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Наденьте спецодежду (фартук с нарукавниками) и головной убор.</a:t>
            </a:r>
            <a:br>
              <a:rPr lang="ru-RU" sz="2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Проверьте наличие инвентаря и исправность верстака .</a:t>
            </a:r>
            <a:br>
              <a:rPr lang="ru-RU" sz="2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Разложите инвентарь на верстаке, уберите все лишнее.</a:t>
            </a:r>
            <a:br>
              <a:rPr lang="ru-RU" sz="2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b="1" dirty="0">
                <a:solidFill>
                  <a:schemeClr val="accent2"/>
                </a:solidFill>
              </a:rPr>
              <a:t> </a:t>
            </a:r>
            <a:r>
              <a:rPr lang="ru-RU" sz="2200" b="1" dirty="0" smtClean="0">
                <a:solidFill>
                  <a:schemeClr val="accent2"/>
                </a:solidFill>
              </a:rPr>
              <a:t>Во </a:t>
            </a:r>
            <a:r>
              <a:rPr lang="ru-RU" sz="2200" b="1" dirty="0">
                <a:solidFill>
                  <a:schemeClr val="accent2"/>
                </a:solidFill>
              </a:rPr>
              <a:t>время работы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Надежно закрепите заготовку в зажимах верстака.</a:t>
            </a:r>
            <a:br>
              <a:rPr lang="ru-RU" sz="2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Пользуйтесь только хорошо налаженными и наточенными инструментами.</a:t>
            </a:r>
            <a:br>
              <a:rPr lang="ru-RU" sz="2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Технологические операции выполняйте на верстаке.</a:t>
            </a:r>
            <a:br>
              <a:rPr lang="ru-RU" sz="2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Не применяйте неисправные инструменты.</a:t>
            </a:r>
            <a:br>
              <a:rPr lang="ru-RU" sz="2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Пользуйтесь инструментом только по его прямому назначению.</a:t>
            </a:r>
            <a:br>
              <a:rPr lang="ru-RU" sz="2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2"/>
                </a:solidFill>
              </a:rPr>
              <a:t>После </a:t>
            </a:r>
            <a:r>
              <a:rPr lang="ru-RU" sz="2200" b="1" dirty="0">
                <a:solidFill>
                  <a:schemeClr val="accent2"/>
                </a:solidFill>
              </a:rPr>
              <a:t>окончания работы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Проверьте состояние инструментов в случае неисправности сообщите учителю.</a:t>
            </a:r>
            <a:br>
              <a:rPr lang="ru-RU" sz="2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Тщательно уберите рабочее место, отходы положите в специальный ящик.</a:t>
            </a:r>
            <a:br>
              <a:rPr lang="ru-RU" sz="2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Положите инструменты в порядке, установленным учителем.</a:t>
            </a:r>
            <a:br>
              <a:rPr lang="ru-RU" sz="2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Из мастерской выходите только  с разрешения учителя. </a:t>
            </a:r>
            <a:r>
              <a:rPr lang="ru-RU" dirty="0"/>
              <a:t/>
            </a:r>
            <a:br>
              <a:rPr lang="ru-RU" dirty="0"/>
            </a:b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35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124692"/>
            <a:ext cx="8596668" cy="3879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Технологическая карта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0222" y="651164"/>
            <a:ext cx="9318795" cy="615305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648588"/>
              </p:ext>
            </p:extLst>
          </p:nvPr>
        </p:nvGraphicFramePr>
        <p:xfrm>
          <a:off x="490222" y="409077"/>
          <a:ext cx="9601199" cy="6395137"/>
        </p:xfrm>
        <a:graphic>
          <a:graphicData uri="http://schemas.openxmlformats.org/drawingml/2006/table">
            <a:tbl>
              <a:tblPr firstRow="1" firstCol="1" bandRow="1"/>
              <a:tblGrid>
                <a:gridCol w="387930">
                  <a:extLst>
                    <a:ext uri="{9D8B030D-6E8A-4147-A177-3AD203B41FA5}">
                      <a16:colId xmlns:a16="http://schemas.microsoft.com/office/drawing/2014/main" val="822798241"/>
                    </a:ext>
                  </a:extLst>
                </a:gridCol>
                <a:gridCol w="3046728">
                  <a:extLst>
                    <a:ext uri="{9D8B030D-6E8A-4147-A177-3AD203B41FA5}">
                      <a16:colId xmlns:a16="http://schemas.microsoft.com/office/drawing/2014/main" val="1527028007"/>
                    </a:ext>
                  </a:extLst>
                </a:gridCol>
                <a:gridCol w="4524985">
                  <a:extLst>
                    <a:ext uri="{9D8B030D-6E8A-4147-A177-3AD203B41FA5}">
                      <a16:colId xmlns:a16="http://schemas.microsoft.com/office/drawing/2014/main" val="1903250550"/>
                    </a:ext>
                  </a:extLst>
                </a:gridCol>
                <a:gridCol w="1641556">
                  <a:extLst>
                    <a:ext uri="{9D8B030D-6E8A-4147-A177-3AD203B41FA5}">
                      <a16:colId xmlns:a16="http://schemas.microsoft.com/office/drawing/2014/main" val="1742655699"/>
                    </a:ext>
                  </a:extLst>
                </a:gridCol>
              </a:tblGrid>
              <a:tr h="3623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</a:t>
                      </a: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операции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описание операции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инструменты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667079"/>
                  </a:ext>
                </a:extLst>
              </a:tr>
              <a:tr h="4498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выбор бруска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выбираю брусок по размеру заготовки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Брусок ольхи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2304405"/>
                  </a:ext>
                </a:extLst>
              </a:tr>
              <a:tr h="3573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зачистка от коры 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отчищаю от коры брусок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нож, зажим 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136967"/>
                  </a:ext>
                </a:extLst>
              </a:tr>
              <a:tr h="4498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разметка заготовки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размечаю заготовку, рисую фигуру ежика 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карандаш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927075"/>
                  </a:ext>
                </a:extLst>
              </a:tr>
              <a:tr h="7147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спиливание ненужных частей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отрезаю ненужные части бруска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ножовка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385354"/>
                  </a:ext>
                </a:extLst>
              </a:tr>
              <a:tr h="7147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придание формы ежика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придаю заготовке форму фигуры ежика, срезая лишнее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Резак- косяк,  нож, зажим 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599806"/>
                  </a:ext>
                </a:extLst>
              </a:tr>
              <a:tr h="7147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делаю иголки на теле фигурки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делаю небольшие канавки, засечки на заготовке для придания вида иголок 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угловая стамеска, зажим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41375"/>
                  </a:ext>
                </a:extLst>
              </a:tr>
              <a:tr h="4498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выпиливание лап ежа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делаю из небольшого куска ольхи лапы для ежа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резак -косяк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342653"/>
                  </a:ext>
                </a:extLst>
              </a:tr>
              <a:tr h="4777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покрытие тела ежа морилкой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покрываю заготовку морилкой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кисть, морилка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406917"/>
                  </a:ext>
                </a:extLst>
              </a:tr>
              <a:tr h="4739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склеивание лап и туловища ежа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склеиваю части заготовки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клей столярный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695728"/>
                  </a:ext>
                </a:extLst>
              </a:tr>
              <a:tr h="4498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покрытие лап морилкой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покрываю нижнюю часть заготовки морилкой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кисть, морилка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933219"/>
                  </a:ext>
                </a:extLst>
              </a:tr>
              <a:tr h="4226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склеивание ветки с 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бубенцами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склеиваю  ветку с лапой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клей столярный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312078"/>
                  </a:ext>
                </a:extLst>
              </a:tr>
              <a:tr h="3573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покрытие лаком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покрываю лаком</a:t>
                      </a:r>
                      <a:endParaRPr lang="ru-RU" sz="16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лак, кисть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5" marR="30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628886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91421" y="5223164"/>
            <a:ext cx="1823857" cy="158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29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0110"/>
            <a:ext cx="8596668" cy="6373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Экономическое обоснование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55" y="637309"/>
            <a:ext cx="10681853" cy="6220691"/>
          </a:xfrm>
        </p:spPr>
        <p:txBody>
          <a:bodyPr>
            <a:normAutofit fontScale="92500" lnSpcReduction="20000"/>
          </a:bodyPr>
          <a:lstStyle/>
          <a:p>
            <a:pPr marL="274320" lvl="0" indent="-274320" defTabSz="91440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Для того, чтобы подсчитать затраты на выполнение своего изделия, необходимо знать стоимость всех купленных материалов, стоимость труда (нормативная оплата труда столяра 3-го разряда 150 руб./час, так как я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ученик , то я оценил свое время – 20руб/час), время работы, а также стоимость электроэнергии.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274320" lvl="0" indent="-274320" defTabSz="91440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Цена </a:t>
            </a:r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материалов:</a:t>
            </a:r>
          </a:p>
          <a:p>
            <a:pPr marL="274320" lvl="0" indent="-274320" defTabSz="91440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Брусок ольхи- </a:t>
            </a: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50 </a:t>
            </a:r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рублей </a:t>
            </a:r>
          </a:p>
          <a:p>
            <a:pPr marL="274320" lvl="0" indent="-274320" defTabSz="91440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Клей столярный- </a:t>
            </a: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20 </a:t>
            </a:r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рублей</a:t>
            </a:r>
          </a:p>
          <a:p>
            <a:pPr marL="274320" lvl="0" indent="-274320" defTabSz="91440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Лак акриловый-30 рублей</a:t>
            </a:r>
          </a:p>
          <a:p>
            <a:pPr marL="274320" lvl="0" indent="-274320" defTabSz="91440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Морилка-20 </a:t>
            </a:r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рублей</a:t>
            </a:r>
          </a:p>
          <a:p>
            <a:pPr marL="274320" lvl="0" indent="-274320" defTabSz="91440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Итого: </a:t>
            </a: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120 </a:t>
            </a:r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рублей- стоимость материалов</a:t>
            </a:r>
          </a:p>
          <a:p>
            <a:pPr marL="0" indent="0">
              <a:buNone/>
            </a:pPr>
            <a:r>
              <a:rPr lang="ru-RU" sz="2400" b="1" dirty="0" err="1" smtClean="0">
                <a:solidFill>
                  <a:srgbClr val="C00000"/>
                </a:solidFill>
              </a:rPr>
              <a:t>Сизд</a:t>
            </a:r>
            <a:r>
              <a:rPr lang="ru-RU" sz="2400" b="1" dirty="0">
                <a:solidFill>
                  <a:srgbClr val="C00000"/>
                </a:solidFill>
              </a:rPr>
              <a:t>. = См + </a:t>
            </a:r>
            <a:r>
              <a:rPr lang="ru-RU" sz="2400" b="1" dirty="0" err="1">
                <a:solidFill>
                  <a:srgbClr val="C00000"/>
                </a:solidFill>
              </a:rPr>
              <a:t>Сэ</a:t>
            </a:r>
            <a:r>
              <a:rPr lang="ru-RU" sz="2400" b="1" dirty="0">
                <a:solidFill>
                  <a:srgbClr val="C00000"/>
                </a:solidFill>
              </a:rPr>
              <a:t> + </a:t>
            </a:r>
            <a:r>
              <a:rPr lang="ru-RU" sz="2400" b="1" dirty="0" err="1">
                <a:solidFill>
                  <a:srgbClr val="C00000"/>
                </a:solidFill>
              </a:rPr>
              <a:t>Со.т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  <a:endParaRPr lang="ru-RU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400" dirty="0" smtClean="0"/>
              <a:t>Итого: </a:t>
            </a:r>
          </a:p>
          <a:p>
            <a:pPr marL="0" indent="0">
              <a:buNone/>
            </a:pPr>
            <a:r>
              <a:rPr lang="ru-RU" sz="2400" b="1" dirty="0" err="1" smtClean="0">
                <a:solidFill>
                  <a:srgbClr val="C00000"/>
                </a:solidFill>
              </a:rPr>
              <a:t>Сизд</a:t>
            </a:r>
            <a:r>
              <a:rPr lang="ru-RU" sz="2400" b="1" dirty="0" smtClean="0">
                <a:solidFill>
                  <a:srgbClr val="C00000"/>
                </a:solidFill>
              </a:rPr>
              <a:t>. = (120 + 80+60) = 260 рублей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интернет магазинах такое изделие стоит около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2-3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тыс.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рублей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изделие, изготовленное своими руками, обходится гораздо дешевле. Данный сувенир украсит интерьер моей комнаты, за гораздо меньшую стоимость, чем пришлось бы мне заплатить при покупке аналогичного изделия.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39244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</TotalTime>
  <Words>565</Words>
  <Application>Microsoft Office PowerPoint</Application>
  <PresentationFormat>Широкоэкранный</PresentationFormat>
  <Paragraphs>103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 2</vt:lpstr>
      <vt:lpstr>Wingdings 3</vt:lpstr>
      <vt:lpstr>Аспект</vt:lpstr>
      <vt:lpstr>Муниципальное автономное общеобразовательное учреждение  «Средняя общеобразовательная школа №31» </vt:lpstr>
      <vt:lpstr>Цель проекта:  Применить навыки и умения творческие способности в изготовления декоративной фигурки ежика.  Задачи: Выполнить последовательную разработку проекта  Определить внешний вид изделия Выбрать материалы и инструменты для изделия Соблюдать правила техники безопасности  Провести предварительные и заключительные экономические  расчеты  Изготовить декоративного ежика  Выполнить рекламу для изделия </vt:lpstr>
      <vt:lpstr>Выбор и обоснование проекта </vt:lpstr>
      <vt:lpstr>Выбор модели</vt:lpstr>
      <vt:lpstr>Познакомившись с различными вариантами и моделями ежика, я остановил свой выбор на резьбе по дереву, решил сделать «Ежика в тумане» из знаменитого мультфильма Юрия Норштейна так как это:  - Предмет интерьера - Недорогой и небольшого размера - Изготовлен из экологически чистого материала - Правильной цветовой гаммы  </vt:lpstr>
      <vt:lpstr>Техника безопасности Необходимо: Принимать меры для создания безопасных условий работы. Обеспечивать выполнение действующих правил и инструкций по безопасности труда и производственной санитарии. Проводить практические работы при наличии соответствующего оборудования, приборов, предусмотренных правилами и нормами по безопасности труда . Обеспечивать безопасное состояние рабочих мест, оборудования, приборов и санитарного состояния помещения. </vt:lpstr>
      <vt:lpstr>Опасности в работе  с ручной обработкой древесины: 1.Травмирование рук при работе неисправным инструментом.  2.Травмирование рук при выпиливании без применения приспособлений. До начала работы Наденьте спецодежду (фартук с нарукавниками) и головной убор. Проверьте наличие инвентаря и исправность верстака . Разложите инвентарь на верстаке, уберите все лишнее.  Во время работы Надежно закрепите заготовку в зажимах верстака. Пользуйтесь только хорошо налаженными и наточенными инструментами. Технологические операции выполняйте на верстаке. Не применяйте неисправные инструменты. Пользуйтесь инструментом только по его прямому назначению. После окончания работы  Проверьте состояние инструментов в случае неисправности сообщите учителю. Тщательно уберите рабочее место, отходы положите в специальный ящик. Положите инструменты в порядке, установленным учителем. Из мастерской выходите только  с разрешения учителя.  </vt:lpstr>
      <vt:lpstr>Технологическая карта</vt:lpstr>
      <vt:lpstr>Экономическое обоснование </vt:lpstr>
      <vt:lpstr>Экологическое обоснование </vt:lpstr>
      <vt:lpstr>  Реклама проекта </vt:lpstr>
      <vt:lpstr>  Заключение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 «Средняя общеобразовательная школа №31» </dc:title>
  <dc:creator>Пользователь</dc:creator>
  <cp:lastModifiedBy>Пользователь</cp:lastModifiedBy>
  <cp:revision>12</cp:revision>
  <dcterms:created xsi:type="dcterms:W3CDTF">2018-11-20T15:00:24Z</dcterms:created>
  <dcterms:modified xsi:type="dcterms:W3CDTF">2019-09-22T18:01:23Z</dcterms:modified>
</cp:coreProperties>
</file>