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9" autoAdjust="0"/>
  </p:normalViewPr>
  <p:slideViewPr>
    <p:cSldViewPr>
      <p:cViewPr varScale="1">
        <p:scale>
          <a:sx n="82" d="100"/>
          <a:sy n="82" d="100"/>
        </p:scale>
        <p:origin x="1478" y="58"/>
      </p:cViewPr>
      <p:guideLst>
        <p:guide orient="horz" pos="2160"/>
        <p:guide pos="2880"/>
      </p:guideLst>
    </p:cSldViewPr>
  </p:slideViewPr>
  <p:outlineViewPr>
    <p:cViewPr>
      <p:scale>
        <a:sx n="33" d="100"/>
        <a:sy n="33" d="100"/>
      </p:scale>
      <p:origin x="0" y="68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br>
              <a:rPr lang="ru-RU" dirty="0"/>
            </a:br>
            <a:r>
              <a:rPr lang="ru-RU" dirty="0"/>
              <a:t>Исследовательская работа</a:t>
            </a:r>
            <a:br>
              <a:rPr lang="ru-RU" dirty="0"/>
            </a:br>
            <a:r>
              <a:rPr lang="ru-RU" dirty="0"/>
              <a:t>Что такое плесень?</a:t>
            </a:r>
            <a:br>
              <a:rPr lang="ru-RU" dirty="0"/>
            </a:br>
            <a:endParaRPr lang="ru-RU" dirty="0"/>
          </a:p>
        </p:txBody>
      </p:sp>
      <p:sp>
        <p:nvSpPr>
          <p:cNvPr id="3" name="Подзаголовок 2"/>
          <p:cNvSpPr>
            <a:spLocks noGrp="1"/>
          </p:cNvSpPr>
          <p:nvPr>
            <p:ph type="subTitle" idx="1"/>
          </p:nvPr>
        </p:nvSpPr>
        <p:spPr>
          <a:xfrm>
            <a:off x="2483768" y="4077072"/>
            <a:ext cx="6400800" cy="2160240"/>
          </a:xfrm>
        </p:spPr>
        <p:txBody>
          <a:bodyPr>
            <a:noAutofit/>
          </a:bodyPr>
          <a:lstStyle/>
          <a:p>
            <a:pPr algn="r"/>
            <a:r>
              <a:rPr lang="ru-RU" sz="1800" dirty="0">
                <a:ln w="0"/>
                <a:solidFill>
                  <a:sysClr val="windowText" lastClr="000000"/>
                </a:solidFill>
                <a:effectLst>
                  <a:outerShdw blurRad="38100" dist="19050" dir="2700000" algn="tl" rotWithShape="0">
                    <a:schemeClr val="dk1">
                      <a:alpha val="40000"/>
                    </a:schemeClr>
                  </a:outerShdw>
                </a:effectLst>
              </a:rPr>
              <a:t>Выполнил работу</a:t>
            </a:r>
          </a:p>
          <a:p>
            <a:pPr algn="r"/>
            <a:r>
              <a:rPr lang="ru-RU" sz="1800" dirty="0">
                <a:ln w="0"/>
                <a:solidFill>
                  <a:sysClr val="windowText" lastClr="000000"/>
                </a:solidFill>
                <a:effectLst>
                  <a:outerShdw blurRad="38100" dist="19050" dir="2700000" algn="tl" rotWithShape="0">
                    <a:schemeClr val="dk1">
                      <a:alpha val="40000"/>
                    </a:schemeClr>
                  </a:outerShdw>
                </a:effectLst>
              </a:rPr>
              <a:t>Ученик 2-в класса</a:t>
            </a:r>
          </a:p>
          <a:p>
            <a:pPr algn="r"/>
            <a:r>
              <a:rPr lang="ru-RU" sz="1800" dirty="0">
                <a:ln w="0"/>
                <a:solidFill>
                  <a:sysClr val="windowText" lastClr="000000"/>
                </a:solidFill>
                <a:effectLst>
                  <a:outerShdw blurRad="38100" dist="19050" dir="2700000" algn="tl" rotWithShape="0">
                    <a:schemeClr val="dk1">
                      <a:alpha val="40000"/>
                    </a:schemeClr>
                  </a:outerShdw>
                </a:effectLst>
              </a:rPr>
              <a:t>МАОУ «Средней школы №33»</a:t>
            </a:r>
          </a:p>
          <a:p>
            <a:pPr algn="r"/>
            <a:r>
              <a:rPr lang="ru-RU" sz="1800" dirty="0">
                <a:ln w="0"/>
                <a:solidFill>
                  <a:sysClr val="windowText" lastClr="000000"/>
                </a:solidFill>
                <a:effectLst>
                  <a:outerShdw blurRad="38100" dist="19050" dir="2700000" algn="tl" rotWithShape="0">
                    <a:schemeClr val="dk1">
                      <a:alpha val="40000"/>
                    </a:schemeClr>
                  </a:outerShdw>
                </a:effectLst>
              </a:rPr>
              <a:t>Погорелов Владимир</a:t>
            </a:r>
          </a:p>
          <a:p>
            <a:pPr algn="r"/>
            <a:r>
              <a:rPr lang="ru-RU" sz="1800" dirty="0">
                <a:ln w="0"/>
                <a:solidFill>
                  <a:sysClr val="windowText" lastClr="000000"/>
                </a:solidFill>
                <a:effectLst>
                  <a:outerShdw blurRad="38100" dist="19050" dir="2700000" algn="tl" rotWithShape="0">
                    <a:schemeClr val="dk1">
                      <a:alpha val="40000"/>
                    </a:schemeClr>
                  </a:outerShdw>
                </a:effectLst>
              </a:rPr>
              <a:t>Научный руководитель:</a:t>
            </a:r>
          </a:p>
          <a:p>
            <a:pPr algn="r"/>
            <a:r>
              <a:rPr lang="ru-RU" sz="1800" dirty="0" err="1">
                <a:ln w="0"/>
                <a:solidFill>
                  <a:sysClr val="windowText" lastClr="000000"/>
                </a:solidFill>
                <a:effectLst>
                  <a:outerShdw blurRad="38100" dist="19050" dir="2700000" algn="tl" rotWithShape="0">
                    <a:schemeClr val="dk1">
                      <a:alpha val="40000"/>
                    </a:schemeClr>
                  </a:outerShdw>
                </a:effectLst>
              </a:rPr>
              <a:t>Мисюрина</a:t>
            </a:r>
            <a:r>
              <a:rPr lang="ru-RU" sz="1800" dirty="0">
                <a:ln w="0"/>
                <a:solidFill>
                  <a:sysClr val="windowText" lastClr="000000"/>
                </a:solidFill>
                <a:effectLst>
                  <a:outerShdw blurRad="38100" dist="19050" dir="2700000" algn="tl" rotWithShape="0">
                    <a:schemeClr val="dk1">
                      <a:alpha val="40000"/>
                    </a:schemeClr>
                  </a:outerShdw>
                </a:effectLst>
              </a:rPr>
              <a:t> Анна Анатольевна</a:t>
            </a:r>
            <a:endParaRPr lang="ru-RU" sz="1800" b="1" dirty="0">
              <a:solidFill>
                <a:sysClr val="windowText" lastClr="000000"/>
              </a:solidFill>
            </a:endParaRPr>
          </a:p>
        </p:txBody>
      </p:sp>
    </p:spTree>
    <p:extLst>
      <p:ext uri="{BB962C8B-B14F-4D97-AF65-F5344CB8AC3E}">
        <p14:creationId xmlns:p14="http://schemas.microsoft.com/office/powerpoint/2010/main" val="797196728"/>
      </p:ext>
    </p:ext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98578"/>
          </a:xfrm>
        </p:spPr>
        <p:txBody>
          <a:bodyPr>
            <a:normAutofit/>
          </a:bodyPr>
          <a:lstStyle/>
          <a:p>
            <a:r>
              <a:rPr lang="ru-RU" sz="2800" b="1" dirty="0"/>
              <a:t>Вредная плесень.</a:t>
            </a:r>
            <a:br>
              <a:rPr lang="ru-RU" sz="2800" b="1" dirty="0"/>
            </a:br>
            <a:r>
              <a:rPr lang="ru-RU" sz="2800" dirty="0"/>
              <a:t>Вредные вещества, выделяемые плесневелыми грибами, называются </a:t>
            </a:r>
            <a:r>
              <a:rPr lang="ru-RU" sz="2800" dirty="0" err="1"/>
              <a:t>микототаксинами</a:t>
            </a:r>
            <a:r>
              <a:rPr lang="ru-RU" sz="2800" dirty="0"/>
              <a:t>.</a:t>
            </a:r>
            <a:br>
              <a:rPr lang="ru-RU" sz="2800" dirty="0"/>
            </a:br>
            <a:r>
              <a:rPr lang="ru-RU" sz="2800" dirty="0"/>
              <a:t>Они вызывают острые отравления и болезни: аллергию, бронхиальную астму, отит, бронхит, ринит и многие другие заболевания.</a:t>
            </a:r>
            <a:br>
              <a:rPr lang="ru-RU" sz="2800" dirty="0"/>
            </a:br>
            <a:r>
              <a:rPr lang="ru-RU" sz="2800" dirty="0"/>
              <a:t>Самой ядовитой считается плесень желтого цвета. Она поражает следующие виды продуктов: рыба, молоко, рис, земляные орехи.</a:t>
            </a:r>
            <a:br>
              <a:rPr lang="ru-RU" sz="2800" dirty="0"/>
            </a:br>
            <a:endParaRPr lang="ru-RU" sz="2800" dirty="0"/>
          </a:p>
        </p:txBody>
      </p:sp>
    </p:spTree>
    <p:extLst>
      <p:ext uri="{BB962C8B-B14F-4D97-AF65-F5344CB8AC3E}">
        <p14:creationId xmlns:p14="http://schemas.microsoft.com/office/powerpoint/2010/main" val="328278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90466"/>
          </a:xfrm>
        </p:spPr>
        <p:txBody>
          <a:bodyPr>
            <a:normAutofit fontScale="90000"/>
          </a:bodyPr>
          <a:lstStyle/>
          <a:p>
            <a:r>
              <a:rPr lang="ru-RU" sz="3100" b="1" dirty="0"/>
              <a:t>Наблюдение</a:t>
            </a:r>
            <a:br>
              <a:rPr lang="ru-RU" dirty="0"/>
            </a:br>
            <a:r>
              <a:rPr lang="ru-RU" sz="3100" dirty="0"/>
              <a:t>Положив в холодильник кусочек лимона в пакете (температура составляла около +6 градусов), я обнаружил следы плесени через 11 дней. Через 15 дней плесени становилось больше.</a:t>
            </a:r>
            <a:br>
              <a:rPr lang="ru-RU" sz="3100" dirty="0"/>
            </a:br>
            <a:r>
              <a:rPr lang="ru-RU" sz="3100" b="1" dirty="0"/>
              <a:t>Вывод: </a:t>
            </a:r>
            <a:r>
              <a:rPr lang="ru-RU" sz="3100" dirty="0"/>
              <a:t>были созданы благоприятные условия для появлении плесени: невысокая  температура около +6 градусов, относительная влажность.</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4005064"/>
            <a:ext cx="3096344" cy="2448272"/>
          </a:xfrm>
          <a:prstGeom prst="rect">
            <a:avLst/>
          </a:prstGeom>
        </p:spPr>
      </p:pic>
    </p:spTree>
    <p:extLst>
      <p:ext uri="{BB962C8B-B14F-4D97-AF65-F5344CB8AC3E}">
        <p14:creationId xmlns:p14="http://schemas.microsoft.com/office/powerpoint/2010/main" val="50332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4063"/>
            <a:ext cx="8229600" cy="3672408"/>
          </a:xfrm>
        </p:spPr>
        <p:txBody>
          <a:bodyPr>
            <a:normAutofit/>
          </a:bodyPr>
          <a:lstStyle/>
          <a:p>
            <a:r>
              <a:rPr lang="ru-RU" dirty="0"/>
              <a:t>Эксперимент</a:t>
            </a:r>
            <a:br>
              <a:rPr lang="ru-RU" dirty="0"/>
            </a:br>
            <a:r>
              <a:rPr lang="ru-RU" sz="2000" dirty="0"/>
              <a:t>Я решил провести эксперимент с хлебом. Положив 2 кусочка хлеба на подоконник: один на блюдце, а второй в пакете.  Спустя 6 дней кусочек на блюдце засох, а кусочек в пакете начал покрываться плесенью.</a:t>
            </a:r>
            <a:br>
              <a:rPr lang="ru-RU" sz="2000" dirty="0"/>
            </a:br>
            <a:r>
              <a:rPr lang="ru-RU" sz="2000" b="1" dirty="0"/>
              <a:t>Вывод</a:t>
            </a:r>
            <a:r>
              <a:rPr lang="ru-RU" sz="2000" dirty="0"/>
              <a:t>: эксперимент доказал, что для появления плесени при комнатной температуре благоприятным условием является относительная влажность.</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645023"/>
            <a:ext cx="3672408" cy="3171625"/>
          </a:xfrm>
          <a:prstGeom prst="rect">
            <a:avLst/>
          </a:prstGeom>
        </p:spPr>
      </p:pic>
    </p:spTree>
    <p:extLst>
      <p:ext uri="{BB962C8B-B14F-4D97-AF65-F5344CB8AC3E}">
        <p14:creationId xmlns:p14="http://schemas.microsoft.com/office/powerpoint/2010/main" val="195054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69006"/>
          </a:xfrm>
        </p:spPr>
        <p:txBody>
          <a:bodyPr>
            <a:normAutofit fontScale="90000"/>
          </a:bodyPr>
          <a:lstStyle/>
          <a:p>
            <a:r>
              <a:rPr lang="ru-RU" b="1" dirty="0"/>
              <a:t>Заключение:</a:t>
            </a:r>
            <a:br>
              <a:rPr lang="ru-RU" dirty="0"/>
            </a:br>
            <a:r>
              <a:rPr lang="ru-RU" dirty="0"/>
              <a:t>В ходе исследовательской работы я узнал, что такое плесень и какие условия влияют на ее появление. Я узнал, что бывает не только вредная но и полезная плесень. Эти знания я подчеркнул для себя из книг, журналов и интернета.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txBody>
          <a:bodyPr>
            <a:normAutofit/>
          </a:bodyPr>
          <a:lstStyle/>
          <a:p>
            <a:r>
              <a:rPr lang="ru-RU" b="1" dirty="0"/>
              <a:t>Вывод:</a:t>
            </a:r>
            <a:br>
              <a:rPr lang="ru-RU" dirty="0"/>
            </a:br>
            <a:r>
              <a:rPr lang="ru-RU" dirty="0"/>
              <a:t>Моя гипотеза подтвердилась, ведь плесень - это плесневелые грибки, которые как и обычные грибы размножаются спорами, и для ее появления нужны подходящие условия.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947" y="332656"/>
            <a:ext cx="7488832" cy="1162050"/>
          </a:xfrm>
        </p:spPr>
        <p:txBody>
          <a:bodyPr>
            <a:noAutofit/>
          </a:bodyPr>
          <a:lstStyle/>
          <a:p>
            <a:r>
              <a:rPr lang="ru-RU" sz="4000" b="0" dirty="0" err="1"/>
              <a:t>Акутальность</a:t>
            </a:r>
            <a:r>
              <a:rPr lang="ru-RU" sz="4000" b="0" dirty="0"/>
              <a:t>.</a:t>
            </a:r>
            <a:br>
              <a:rPr lang="ru-RU" sz="4000" b="0" dirty="0"/>
            </a:br>
            <a:r>
              <a:rPr lang="ru-RU" sz="4000" b="0" dirty="0"/>
              <a:t>Сюрприз.</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0430" y="1428736"/>
            <a:ext cx="5111750" cy="4750188"/>
          </a:xfrm>
        </p:spPr>
      </p:pic>
      <p:sp>
        <p:nvSpPr>
          <p:cNvPr id="5" name="Текст 4"/>
          <p:cNvSpPr>
            <a:spLocks noGrp="1"/>
          </p:cNvSpPr>
          <p:nvPr>
            <p:ph type="body" sz="half" idx="2"/>
          </p:nvPr>
        </p:nvSpPr>
        <p:spPr>
          <a:xfrm>
            <a:off x="467544" y="1412776"/>
            <a:ext cx="3106688" cy="4691063"/>
          </a:xfrm>
        </p:spPr>
        <p:txBody>
          <a:bodyPr>
            <a:noAutofit/>
          </a:bodyPr>
          <a:lstStyle/>
          <a:p>
            <a:pPr algn="just"/>
            <a:r>
              <a:rPr lang="ru-RU" sz="2400" dirty="0"/>
              <a:t>Прилетев с отпуска, мы с папой решили приготовить горячие бутерброды. Я взял сыр из холодильника и обнаружил на нем странные пятна. Папа сказал, что он испортился, а пятна назвал плесенью.</a:t>
            </a:r>
          </a:p>
          <a:p>
            <a:pPr algn="just"/>
            <a:r>
              <a:rPr lang="ru-RU" sz="2400" dirty="0"/>
              <a:t>Так что же  такое плесень и откуда она берется?</a:t>
            </a:r>
          </a:p>
        </p:txBody>
      </p:sp>
    </p:spTree>
    <p:extLst>
      <p:ext uri="{BB962C8B-B14F-4D97-AF65-F5344CB8AC3E}">
        <p14:creationId xmlns:p14="http://schemas.microsoft.com/office/powerpoint/2010/main" val="409672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Объект исследования:</a:t>
            </a:r>
            <a:br>
              <a:rPr lang="ru-RU" dirty="0"/>
            </a:br>
            <a:r>
              <a:rPr lang="ru-RU" dirty="0"/>
              <a:t>Плесень – микроскопический грибок</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794" y="2214554"/>
            <a:ext cx="5072098" cy="3071834"/>
          </a:xfrm>
        </p:spPr>
      </p:pic>
    </p:spTree>
    <p:extLst>
      <p:ext uri="{BB962C8B-B14F-4D97-AF65-F5344CB8AC3E}">
        <p14:creationId xmlns:p14="http://schemas.microsoft.com/office/powerpoint/2010/main" val="205288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ru-RU" b="1" dirty="0"/>
              <a:t>Цель:</a:t>
            </a:r>
            <a:br>
              <a:rPr lang="ru-RU" dirty="0"/>
            </a:br>
            <a:r>
              <a:rPr lang="ru-RU" dirty="0"/>
              <a:t>изучить причины и условия развития плесени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28" y="2071678"/>
            <a:ext cx="6275558" cy="4208459"/>
          </a:xfrm>
        </p:spPr>
      </p:pic>
    </p:spTree>
    <p:extLst>
      <p:ext uri="{BB962C8B-B14F-4D97-AF65-F5344CB8AC3E}">
        <p14:creationId xmlns:p14="http://schemas.microsoft.com/office/powerpoint/2010/main" val="73598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b="1" dirty="0"/>
              <a:t>Задачи исследования:</a:t>
            </a:r>
            <a:br>
              <a:rPr lang="ru-RU" dirty="0"/>
            </a:br>
            <a:r>
              <a:rPr lang="ru-RU" sz="3200" dirty="0"/>
              <a:t>1. Изучить литературу с целью получить информацию о плесени.</a:t>
            </a:r>
            <a:br>
              <a:rPr lang="ru-RU" sz="3200" dirty="0"/>
            </a:br>
            <a:r>
              <a:rPr lang="ru-RU" sz="3200" dirty="0"/>
              <a:t>2. Провести наблюдение за развитием плесени на продуктах.</a:t>
            </a:r>
            <a:br>
              <a:rPr lang="ru-RU" sz="3200" dirty="0"/>
            </a:br>
            <a:r>
              <a:rPr lang="ru-RU" sz="3200" dirty="0"/>
              <a:t>3. Определить факторы, влияющие на ее появление.</a:t>
            </a:r>
            <a:br>
              <a:rPr lang="ru-RU" sz="3200" dirty="0"/>
            </a:br>
            <a:endParaRPr lang="ru-RU" sz="3200" dirty="0"/>
          </a:p>
        </p:txBody>
      </p:sp>
    </p:spTree>
    <p:extLst>
      <p:ext uri="{BB962C8B-B14F-4D97-AF65-F5344CB8AC3E}">
        <p14:creationId xmlns:p14="http://schemas.microsoft.com/office/powerpoint/2010/main" val="54238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18458"/>
          </a:xfrm>
        </p:spPr>
        <p:txBody>
          <a:bodyPr>
            <a:normAutofit/>
          </a:bodyPr>
          <a:lstStyle/>
          <a:p>
            <a:r>
              <a:rPr lang="ru-RU" b="1" dirty="0"/>
              <a:t>Гипотеза исследования:</a:t>
            </a:r>
            <a:br>
              <a:rPr lang="ru-RU" b="1" dirty="0"/>
            </a:br>
            <a:r>
              <a:rPr lang="ru-RU" dirty="0"/>
              <a:t>Возможно плесень это гриб, я попробую определить какие условия влияют на ее появление.</a:t>
            </a:r>
            <a:br>
              <a:rPr lang="ru-RU" dirty="0"/>
            </a:br>
            <a:endParaRPr lang="ru-RU" dirty="0"/>
          </a:p>
        </p:txBody>
      </p:sp>
    </p:spTree>
    <p:extLst>
      <p:ext uri="{BB962C8B-B14F-4D97-AF65-F5344CB8AC3E}">
        <p14:creationId xmlns:p14="http://schemas.microsoft.com/office/powerpoint/2010/main" val="217524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4320480"/>
          </a:xfrm>
        </p:spPr>
        <p:txBody>
          <a:bodyPr>
            <a:normAutofit fontScale="90000"/>
          </a:bodyPr>
          <a:lstStyle/>
          <a:p>
            <a:pPr algn="just"/>
            <a:r>
              <a:rPr lang="ru-RU" sz="2200" b="1" dirty="0"/>
              <a:t>          </a:t>
            </a:r>
            <a:r>
              <a:rPr lang="ru-RU" sz="3100" b="1" dirty="0"/>
              <a:t>Что же такое плесень?</a:t>
            </a:r>
            <a:br>
              <a:rPr lang="ru-RU" sz="2200" b="1" dirty="0"/>
            </a:br>
            <a:r>
              <a:rPr lang="ru-RU" sz="2000" dirty="0"/>
              <a:t>Плесень- простонародное название грибка.</a:t>
            </a:r>
            <a:br>
              <a:rPr lang="ru-RU" sz="2000" dirty="0"/>
            </a:br>
            <a:r>
              <a:rPr lang="ru-RU" sz="2000" dirty="0"/>
              <a:t>Плесень (плесневелые грибки)-особое царство живой природы-это микроорганизмы, которые можно увидеть под микроскопом. Невооруженным взглядом мы можем увидеть только общую массу. Плесень состоит из множества длинных, бесцветных нитей, на которых имеются ответвления двух видов. Длинные ответвления имеют на конце длинные маленькие черные шарики, содержащие споры. Другие более короткие, проникающие вглубь поверхности, на которой находится плесень. Они служат для плесени тем же, чем и корни для других растений: помогают ей закрепиться на одном месте, высасывают питательные вещества, необходимые для ее роста. Плесень не способна производить для себя пищу самостоятельно как зеленые растения, поэтому ее относят к простейшим грибковым паразитическим растениям.</a:t>
            </a:r>
            <a:br>
              <a:rPr lang="ru-RU" sz="2000" dirty="0"/>
            </a:br>
            <a:br>
              <a:rPr lang="ru-RU" sz="1800" dirty="0"/>
            </a:br>
            <a:endParaRPr lang="ru-RU" sz="1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437112"/>
            <a:ext cx="4176464" cy="2141984"/>
          </a:xfrm>
          <a:prstGeom prst="rect">
            <a:avLst/>
          </a:prstGeom>
        </p:spPr>
      </p:pic>
    </p:spTree>
    <p:extLst>
      <p:ext uri="{BB962C8B-B14F-4D97-AF65-F5344CB8AC3E}">
        <p14:creationId xmlns:p14="http://schemas.microsoft.com/office/powerpoint/2010/main" val="268761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02434"/>
          </a:xfrm>
        </p:spPr>
        <p:txBody>
          <a:bodyPr>
            <a:normAutofit/>
          </a:bodyPr>
          <a:lstStyle/>
          <a:p>
            <a:pPr algn="l"/>
            <a:r>
              <a:rPr lang="ru-RU" sz="2800" b="1" dirty="0"/>
              <a:t>               Условия для развития плесени.</a:t>
            </a:r>
            <a:br>
              <a:rPr lang="ru-RU" sz="2800" b="1" dirty="0"/>
            </a:br>
            <a:r>
              <a:rPr lang="ru-RU" sz="2000" dirty="0"/>
              <a:t>Большинство людей сталкиваются с двумя видами плесени: черной и зеленой.</a:t>
            </a:r>
            <a:br>
              <a:rPr lang="ru-RU" sz="2000" dirty="0"/>
            </a:br>
            <a:r>
              <a:rPr lang="ru-RU" sz="2000" dirty="0"/>
              <a:t>Их споры присутствуют в воздухе практически повсюду. Если им удается попасть в благоприятные условия и получить доступ к питательным веществам , то они начинают размножаться быстрыми темпами. Благоприятными условиями для развития плесени являются условия повышенной влажности  и температуры от +20 до +30 градусов, но развиваются они и на замороженных продуктах, хотя и не очень быстро.</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32" y="3929066"/>
            <a:ext cx="5002419" cy="2687960"/>
          </a:xfrm>
          <a:prstGeom prst="rect">
            <a:avLst/>
          </a:prstGeom>
        </p:spPr>
      </p:pic>
    </p:spTree>
    <p:extLst>
      <p:ext uri="{BB962C8B-B14F-4D97-AF65-F5344CB8AC3E}">
        <p14:creationId xmlns:p14="http://schemas.microsoft.com/office/powerpoint/2010/main" val="27218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424936" cy="2808312"/>
          </a:xfrm>
        </p:spPr>
        <p:txBody>
          <a:bodyPr>
            <a:normAutofit/>
          </a:bodyPr>
          <a:lstStyle/>
          <a:p>
            <a:pPr algn="l"/>
            <a:r>
              <a:rPr lang="ru-RU" sz="2800" b="1" dirty="0"/>
              <a:t>                                Полезная плесень</a:t>
            </a:r>
            <a:br>
              <a:rPr lang="ru-RU" sz="1600" dirty="0"/>
            </a:br>
            <a:r>
              <a:rPr lang="ru-RU" sz="1800" dirty="0"/>
              <a:t>В 1929 году английский микробиолог Флеминг установил, что один из видов плесневелых грибков выделяет антибактериальное вещество-пенициллин, который стал первым эффективным антибиотиком.</a:t>
            </a:r>
            <a:br>
              <a:rPr lang="ru-RU" sz="1800" dirty="0"/>
            </a:br>
            <a:r>
              <a:rPr lang="ru-RU" sz="1800" dirty="0"/>
              <a:t>Некоторые виды плесневелых грибов используют в сыроварении для получения элитных сортов сыра.</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2852936"/>
            <a:ext cx="4608512" cy="345638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852936"/>
            <a:ext cx="3384376" cy="3456384"/>
          </a:xfrm>
          <a:prstGeom prst="rect">
            <a:avLst/>
          </a:prstGeom>
        </p:spPr>
      </p:pic>
    </p:spTree>
    <p:extLst>
      <p:ext uri="{BB962C8B-B14F-4D97-AF65-F5344CB8AC3E}">
        <p14:creationId xmlns:p14="http://schemas.microsoft.com/office/powerpoint/2010/main" val="12355365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103</Words>
  <Application>Microsoft Office PowerPoint</Application>
  <PresentationFormat>Экран (4:3)</PresentationFormat>
  <Paragraphs>22</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Calibri</vt:lpstr>
      <vt:lpstr>Тема Office</vt:lpstr>
      <vt:lpstr> Исследовательская работа Что такое плесень? </vt:lpstr>
      <vt:lpstr>Акутальность. Сюрприз.</vt:lpstr>
      <vt:lpstr>Объект исследования: Плесень – микроскопический грибок</vt:lpstr>
      <vt:lpstr>Цель: изучить причины и условия развития плесени</vt:lpstr>
      <vt:lpstr>Задачи исследования: 1. Изучить литературу с целью получить информацию о плесени. 2. Провести наблюдение за развитием плесени на продуктах. 3. Определить факторы, влияющие на ее появление. </vt:lpstr>
      <vt:lpstr>Гипотеза исследования: Возможно плесень это гриб, я попробую определить какие условия влияют на ее появление. </vt:lpstr>
      <vt:lpstr>          Что же такое плесень? Плесень- простонародное название грибка. Плесень (плесневелые грибки)-особое царство живой природы-это микроорганизмы, которые можно увидеть под микроскопом. Невооруженным взглядом мы можем увидеть только общую массу. Плесень состоит из множества длинных, бесцветных нитей, на которых имеются ответвления двух видов. Длинные ответвления имеют на конце длинные маленькие черные шарики, содержащие споры. Другие более короткие, проникающие вглубь поверхности, на которой находится плесень. Они служат для плесени тем же, чем и корни для других растений: помогают ей закрепиться на одном месте, высасывают питательные вещества, необходимые для ее роста. Плесень не способна производить для себя пищу самостоятельно как зеленые растения, поэтому ее относят к простейшим грибковым паразитическим растениям.  </vt:lpstr>
      <vt:lpstr>               Условия для развития плесени. Большинство людей сталкиваются с двумя видами плесени: черной и зеленой. Их споры присутствуют в воздухе практически повсюду. Если им удается попасть в благоприятные условия и получить доступ к питательным веществам , то они начинают размножаться быстрыми темпами. Благоприятными условиями для развития плесени являются условия повышенной влажности  и температуры от +20 до +30 градусов, но развиваются они и на замороженных продуктах, хотя и не очень быстро.</vt:lpstr>
      <vt:lpstr>                                Полезная плесень В 1929 году английский микробиолог Флеминг установил, что один из видов плесневелых грибков выделяет антибактериальное вещество-пенициллин, который стал первым эффективным антибиотиком. Некоторые виды плесневелых грибов используют в сыроварении для получения элитных сортов сыра.</vt:lpstr>
      <vt:lpstr>Вредная плесень. Вредные вещества, выделяемые плесневелыми грибами, называются микототаксинами. Они вызывают острые отравления и болезни: аллергию, бронхиальную астму, отит, бронхит, ринит и многие другие заболевания. Самой ядовитой считается плесень желтого цвета. Она поражает следующие виды продуктов: рыба, молоко, рис, земляные орехи. </vt:lpstr>
      <vt:lpstr>Наблюдение Положив в холодильник кусочек лимона в пакете (температура составляла около +6 градусов), я обнаружил следы плесени через 11 дней. Через 15 дней плесени становилось больше. Вывод: были созданы благоприятные условия для появлении плесени: невысокая  температура около +6 градусов, относительная влажность.</vt:lpstr>
      <vt:lpstr>Эксперимент Я решил провести эксперимент с хлебом. Положив 2 кусочка хлеба на подоконник: один на блюдце, а второй в пакете.  Спустя 6 дней кусочек на блюдце засох, а кусочек в пакете начал покрываться плесенью. Вывод: эксперимент доказал, что для появления плесени при комнатной температуре благоприятным условием является относительная влажность.</vt:lpstr>
      <vt:lpstr>Заключение: В ходе исследовательской работы я узнал, что такое плесень и какие условия влияют на ее появление. Я узнал, что бывает не только вредная но и полезная плесень. Эти знания я подчеркнул для себя из книг, журналов и интернета.</vt:lpstr>
      <vt:lpstr>Вывод: Моя гипотеза подтвердилась, ведь плесень - это плесневелые грибки, которые как и обычные грибы размножаются спорами, и для ее появления нужны подходящие условия.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Что такое плесень? Исследовательская работа </dc:title>
  <dc:creator>Kassa</dc:creator>
  <cp:lastModifiedBy>Дмитрий Мисюрин</cp:lastModifiedBy>
  <cp:revision>27</cp:revision>
  <dcterms:created xsi:type="dcterms:W3CDTF">2019-02-25T02:21:25Z</dcterms:created>
  <dcterms:modified xsi:type="dcterms:W3CDTF">2019-10-02T08:07:44Z</dcterms:modified>
</cp:coreProperties>
</file>