
<file path=[Content_Types].xml><?xml version="1.0" encoding="utf-8"?>
<Types xmlns="http://schemas.openxmlformats.org/package/2006/content-types">
  <Default Extension="tmp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5"/>
  </p:handoutMasterIdLst>
  <p:sldIdLst>
    <p:sldId id="256" r:id="rId2"/>
    <p:sldId id="290" r:id="rId3"/>
    <p:sldId id="291" r:id="rId4"/>
    <p:sldId id="292" r:id="rId5"/>
    <p:sldId id="293" r:id="rId6"/>
    <p:sldId id="289" r:id="rId7"/>
    <p:sldId id="288" r:id="rId8"/>
    <p:sldId id="258" r:id="rId9"/>
    <p:sldId id="280" r:id="rId10"/>
    <p:sldId id="283" r:id="rId11"/>
    <p:sldId id="282" r:id="rId12"/>
    <p:sldId id="281" r:id="rId13"/>
    <p:sldId id="284" r:id="rId14"/>
    <p:sldId id="260" r:id="rId15"/>
    <p:sldId id="261" r:id="rId16"/>
    <p:sldId id="262" r:id="rId17"/>
    <p:sldId id="263" r:id="rId18"/>
    <p:sldId id="265" r:id="rId19"/>
    <p:sldId id="266" r:id="rId20"/>
    <p:sldId id="267" r:id="rId21"/>
    <p:sldId id="285" r:id="rId22"/>
    <p:sldId id="286" r:id="rId23"/>
    <p:sldId id="287" r:id="rId24"/>
    <p:sldId id="269" r:id="rId25"/>
    <p:sldId id="270" r:id="rId26"/>
    <p:sldId id="271" r:id="rId27"/>
    <p:sldId id="272" r:id="rId28"/>
    <p:sldId id="273" r:id="rId29"/>
    <p:sldId id="274" r:id="rId30"/>
    <p:sldId id="276" r:id="rId31"/>
    <p:sldId id="275" r:id="rId32"/>
    <p:sldId id="277" r:id="rId33"/>
    <p:sldId id="278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167019356955379"/>
          <c:y val="5.8743349122882139E-3"/>
          <c:w val="0.43811802821522311"/>
          <c:h val="0.831622950245406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53-47ED-B382-AC9A94325A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53-47ED-B382-AC9A94325A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53-47ED-B382-AC9A94325A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F53-47ED-B382-AC9A94325ABE}"/>
              </c:ext>
            </c:extLst>
          </c:dPt>
          <c:dLbls>
            <c:dLbl>
              <c:idx val="0"/>
              <c:layout>
                <c:manualLayout>
                  <c:x val="-0.10185185185185185"/>
                  <c:y val="2.7510623672041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55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648148148148148"/>
                      <c:h val="9.62301587301587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53-47ED-B382-AC9A94325AB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53-47ED-B382-AC9A94325AB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53-47ED-B382-AC9A94325A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объяснение значения слов</c:v>
                </c:pt>
                <c:pt idx="1">
                  <c:v>синонимы</c:v>
                </c:pt>
                <c:pt idx="2">
                  <c:v>антонимы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</c:v>
                </c:pt>
                <c:pt idx="1">
                  <c:v>37.5</c:v>
                </c:pt>
                <c:pt idx="2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53-47ED-B382-AC9A94325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1.3250410104986886E-2"/>
          <c:y val="0.9092257217847769"/>
          <c:w val="0.96366108923884519"/>
          <c:h val="6.6964754405699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86729-9643-4A3B-B835-531A123B4E5B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7674D-07B5-4F92-A492-D71392917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31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86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892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590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4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345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09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94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94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24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2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9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5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2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91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C977-D22E-49D8-B851-E275DBBA6025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900058-F409-4A9D-8A87-EB7E4368A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3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lvl="0" algn="ctr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6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6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лексики социальных отношений в активном словаре старших дошкольников с общим недоразвитием речи</a:t>
            </a:r>
            <a:endParaRPr lang="ru-RU" sz="6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96640" lvl="0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marL="3596640" lvl="0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596640" lvl="0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МБДОО ЦРР ДС№18 «Бабочка»</a:t>
            </a:r>
          </a:p>
          <a:p>
            <a:pPr marL="3596640" lvl="0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орода Темрюка</a:t>
            </a:r>
          </a:p>
          <a:p>
            <a:pPr marL="3596640" lvl="0" defTabSz="914400">
              <a:lnSpc>
                <a:spcPct val="107000"/>
              </a:lnSpc>
              <a:spcBef>
                <a:spcPts val="0"/>
              </a:spcBef>
              <a:buClrTx/>
              <a:buSzTx/>
            </a:pP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Ворническу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Александровна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121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Лингвистические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лексикона детей 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821793"/>
              </p:ext>
            </p:extLst>
          </p:nvPr>
        </p:nvGraphicFramePr>
        <p:xfrm>
          <a:off x="0" y="412124"/>
          <a:ext cx="12191999" cy="6445876"/>
        </p:xfrm>
        <a:graphic>
          <a:graphicData uri="http://schemas.openxmlformats.org/drawingml/2006/table">
            <a:tbl>
              <a:tblPr firstRow="1" firstCol="1" bandRow="1"/>
              <a:tblGrid>
                <a:gridCol w="1532586">
                  <a:extLst>
                    <a:ext uri="{9D8B030D-6E8A-4147-A177-3AD203B41FA5}">
                      <a16:colId xmlns="" xmlns:a16="http://schemas.microsoft.com/office/drawing/2014/main" val="508171165"/>
                    </a:ext>
                  </a:extLst>
                </a:gridCol>
                <a:gridCol w="10659413">
                  <a:extLst>
                    <a:ext uri="{9D8B030D-6E8A-4147-A177-3AD203B41FA5}">
                      <a16:colId xmlns="" xmlns:a16="http://schemas.microsoft.com/office/drawing/2014/main" val="2449518272"/>
                    </a:ext>
                  </a:extLst>
                </a:gridCol>
              </a:tblGrid>
              <a:tr h="4496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словарного запаса</a:t>
                      </a:r>
                      <a:endParaRPr lang="ru-RU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91218994"/>
                  </a:ext>
                </a:extLst>
              </a:tr>
              <a:tr h="59961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4-й год жизни</a:t>
                      </a:r>
                      <a:endParaRPr lang="ru-RU" sz="2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 пополняется названиями предметов и действий, с которыми дети сталкиваются в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быту;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проявляется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способность обозначать одним словом группу одних и тех же предметов, обозначать ориентиры во времени и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пространстве,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использовать синонимы и антонимы, свободно образовывать слова с уменьшительно-ласкательными суффиксами; </a:t>
                      </a:r>
                      <a:endParaRPr lang="ru-RU" sz="2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происходит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уточнение значения слова и развитие структуры значения лексемы; </a:t>
                      </a:r>
                      <a:endParaRPr lang="ru-RU" sz="2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накапливается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определенный лексический запас, который содержит все части речи; превалирующее место в употребляемой детьми лексике занимают глаголы и существительные, обозначающие предметы и объекты ближайшего окружения, начинается употребление прилагательных и местоимений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6822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4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789"/>
            <a:ext cx="12192000" cy="4378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Лингвистические показатели лексикона детей (Продолжение)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302206"/>
              </p:ext>
            </p:extLst>
          </p:nvPr>
        </p:nvGraphicFramePr>
        <p:xfrm>
          <a:off x="0" y="566670"/>
          <a:ext cx="12192000" cy="6291329"/>
        </p:xfrm>
        <a:graphic>
          <a:graphicData uri="http://schemas.openxmlformats.org/drawingml/2006/table">
            <a:tbl>
              <a:tblPr firstRow="1" firstCol="1" bandRow="1"/>
              <a:tblGrid>
                <a:gridCol w="2343955">
                  <a:extLst>
                    <a:ext uri="{9D8B030D-6E8A-4147-A177-3AD203B41FA5}">
                      <a16:colId xmlns="" xmlns:a16="http://schemas.microsoft.com/office/drawing/2014/main" val="589720978"/>
                    </a:ext>
                  </a:extLst>
                </a:gridCol>
                <a:gridCol w="9848045">
                  <a:extLst>
                    <a:ext uri="{9D8B030D-6E8A-4147-A177-3AD203B41FA5}">
                      <a16:colId xmlns="" xmlns:a16="http://schemas.microsoft.com/office/drawing/2014/main" val="152236047"/>
                    </a:ext>
                  </a:extLst>
                </a:gridCol>
              </a:tblGrid>
              <a:tr h="19971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4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</a:t>
                      </a:r>
                      <a:endParaRPr lang="ru-RU" sz="48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словарного </a:t>
                      </a:r>
                      <a:r>
                        <a:rPr lang="ru-RU" sz="4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запаса</a:t>
                      </a:r>
                      <a:endParaRPr lang="ru-RU" sz="4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52656391"/>
                  </a:ext>
                </a:extLst>
              </a:tr>
              <a:tr h="42941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5-й год жизни</a:t>
                      </a:r>
                      <a:endParaRPr lang="ru-RU" sz="4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Активное использование названий предметов, входящих в тематические циклы: продукты питания, предметы обихода, овощи, фрукты, различные </a:t>
                      </a:r>
                      <a:r>
                        <a:rPr lang="ru-RU" sz="4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4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90099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1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378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Лингвистические показатели лексикона детей (Продолжение)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321601"/>
              </p:ext>
            </p:extLst>
          </p:nvPr>
        </p:nvGraphicFramePr>
        <p:xfrm>
          <a:off x="0" y="321972"/>
          <a:ext cx="12192000" cy="6536028"/>
        </p:xfrm>
        <a:graphic>
          <a:graphicData uri="http://schemas.openxmlformats.org/drawingml/2006/table">
            <a:tbl>
              <a:tblPr firstRow="1" firstCol="1" bandRow="1"/>
              <a:tblGrid>
                <a:gridCol w="2215278">
                  <a:extLst>
                    <a:ext uri="{9D8B030D-6E8A-4147-A177-3AD203B41FA5}">
                      <a16:colId xmlns="" xmlns:a16="http://schemas.microsoft.com/office/drawing/2014/main" val="1042181294"/>
                    </a:ext>
                  </a:extLst>
                </a:gridCol>
                <a:gridCol w="9976722">
                  <a:extLst>
                    <a:ext uri="{9D8B030D-6E8A-4147-A177-3AD203B41FA5}">
                      <a16:colId xmlns="" xmlns:a16="http://schemas.microsoft.com/office/drawing/2014/main" val="1840306953"/>
                    </a:ext>
                  </a:extLst>
                </a:gridCol>
              </a:tblGrid>
              <a:tr h="5312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2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словарного запаса</a:t>
                      </a:r>
                      <a:endParaRPr lang="ru-RU" sz="28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5453144"/>
                  </a:ext>
                </a:extLst>
              </a:tr>
              <a:tr h="60048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6-й год жизни</a:t>
                      </a:r>
                      <a:endParaRPr lang="ru-RU" sz="28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Дифференцированные по степени выраженности качества и </a:t>
                      </a:r>
                      <a:r>
                        <a:rPr lang="ru-RU" sz="285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свойства; </a:t>
                      </a:r>
                      <a:r>
                        <a:rPr lang="ru-RU" sz="2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расширяются знания о материалах, домашних и диких животных и их детенышах, зимующих и перелетных птицах; формируются видовые и родовые понятия, являющиеся более высоким уровнем обобщения; дети могут образовывать прилагательные от существительных, различные части речи от одного корня, а также существительные от прилагательных, даже редко встречающихся слов; в высказываниях детей этого возраста появляются разнообразные слова, которые выражают состояние и переживание, чувства и эмоции, начинает развиваться связная речь</a:t>
                      </a:r>
                      <a:endParaRPr lang="ru-RU" sz="28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130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2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99245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Лингвистические показатели лексикона детей (Продолжение)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527645"/>
              </p:ext>
            </p:extLst>
          </p:nvPr>
        </p:nvGraphicFramePr>
        <p:xfrm>
          <a:off x="0" y="399244"/>
          <a:ext cx="12192000" cy="6458756"/>
        </p:xfrm>
        <a:graphic>
          <a:graphicData uri="http://schemas.openxmlformats.org/drawingml/2006/table">
            <a:tbl>
              <a:tblPr firstRow="1" firstCol="1" bandRow="1"/>
              <a:tblGrid>
                <a:gridCol w="2215278">
                  <a:extLst>
                    <a:ext uri="{9D8B030D-6E8A-4147-A177-3AD203B41FA5}">
                      <a16:colId xmlns="" xmlns:a16="http://schemas.microsoft.com/office/drawing/2014/main" val="3129987577"/>
                    </a:ext>
                  </a:extLst>
                </a:gridCol>
                <a:gridCol w="9976722">
                  <a:extLst>
                    <a:ext uri="{9D8B030D-6E8A-4147-A177-3AD203B41FA5}">
                      <a16:colId xmlns="" xmlns:a16="http://schemas.microsoft.com/office/drawing/2014/main" val="4151270714"/>
                    </a:ext>
                  </a:extLst>
                </a:gridCol>
              </a:tblGrid>
              <a:tr h="1230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словарного запаса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9616811"/>
                  </a:ext>
                </a:extLst>
              </a:tr>
              <a:tr h="52280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7-й год жизни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Подбор антонимов и синонимов к словосочетаниям, усвоение многозначности слов, переносного значения лексем, самостоятельное образование сложных слов, подбор родственных слов</a:t>
                      </a:r>
                      <a:endParaRPr lang="ru-RU" sz="4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090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05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2" y="9817"/>
            <a:ext cx="12184367" cy="6848183"/>
          </a:xfrm>
        </p:spPr>
        <p:txBody>
          <a:bodyPr>
            <a:normAutofit fontScale="92500" lnSpcReduction="20000"/>
          </a:bodyPr>
          <a:lstStyle/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системной </a:t>
            </a:r>
            <a:endParaRPr lang="ru-RU" sz="32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словаря</a:t>
            </a: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8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</a:p>
          <a:p>
            <a:pPr marL="0" lvl="0" indent="0" algn="ctr" defTabSz="914400"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7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Словарь представляет собой бессистемный набор отдельных слов </a:t>
            </a:r>
          </a:p>
          <a:p>
            <a:pPr marL="0" lvl="0" indent="0" algn="ctr" defTabSz="914400"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7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(20−50)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7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0" y="0"/>
            <a:ext cx="12171489" cy="6858000"/>
          </a:xfrm>
        </p:spPr>
        <p:txBody>
          <a:bodyPr>
            <a:normAutofit fontScale="92500" lnSpcReduction="20000"/>
          </a:bodyPr>
          <a:lstStyle/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системной </a:t>
            </a:r>
          </a:p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детского словаря</a:t>
            </a: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7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7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  <a:endParaRPr lang="ru-RU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615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Словарный запас начинает быстро увеличиваться, формируется некоторая система слов, относящихся к одной ситуации, образуются их группы− ситуационный поля.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79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2" y="0"/>
            <a:ext cx="12184367" cy="6858000"/>
          </a:xfrm>
        </p:spPr>
        <p:txBody>
          <a:bodyPr>
            <a:normAutofit fontScale="77500" lnSpcReduction="20000"/>
          </a:bodyPr>
          <a:lstStyle/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системной </a:t>
            </a:r>
          </a:p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детского словаря</a:t>
            </a: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8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8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  <a:endParaRPr lang="ru-RU" sz="8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53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осознаёт сходство определённых элементов ситуации и объединяет лексемы в тематические группы, что вызывает развитие лексической антонимии («хороший» − «плохой»). Эти противопоставления заменяют все варианты качественно− оценочных прилагательных</a:t>
            </a:r>
          </a:p>
          <a:p>
            <a:pPr lvl="0" indent="-274320" defTabSz="914400">
              <a:spcBef>
                <a:spcPct val="20000"/>
              </a:spcBef>
              <a:buClr>
                <a:srgbClr val="94C600"/>
              </a:buClr>
              <a:buSzPct val="76000"/>
              <a:buFont typeface="Wingdings 2" pitchFamily="18" charset="2"/>
              <a:buChar char=""/>
            </a:pPr>
            <a:endParaRPr lang="ru-RU" sz="1900" dirty="0">
              <a:solidFill>
                <a:srgbClr val="3E3D2D"/>
              </a:solidFill>
              <a:latin typeface="Century Gothic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9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0" y="0"/>
            <a:ext cx="12171489" cy="6858000"/>
          </a:xfrm>
        </p:spPr>
        <p:txBody>
          <a:bodyPr>
            <a:normAutofit fontScale="92500" lnSpcReduction="20000"/>
          </a:bodyPr>
          <a:lstStyle/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системной </a:t>
            </a:r>
          </a:p>
          <a:p>
            <a:pPr mar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31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детского словаря</a:t>
            </a:r>
          </a:p>
          <a:p>
            <a:pPr marL="0" lvl="0" indent="0" algn="ctr" defTabSz="9144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Clr>
                <a:srgbClr val="94C600"/>
              </a:buClr>
              <a:buSzPct val="76000"/>
              <a:buNone/>
            </a:pPr>
            <a:r>
              <a:rPr lang="ru-RU" sz="8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sz="8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  <a:endParaRPr lang="ru-RU" sz="8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Системная организация словаря ребёнка приближается к своему строению к лексико-семантической системе взрослых. возникновении синонимии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7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10000"/>
          </a:bodyPr>
          <a:lstStyle/>
          <a:p>
            <a:pPr mar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организации семантических полей у школьников 5− 8 лет</a:t>
            </a:r>
            <a:endParaRPr lang="ru-RU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1этап</a:t>
            </a:r>
            <a:endParaRPr lang="ru-RU" sz="6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 семантического поля. Ребёнок опирается на чувственное восприятие окружающей ситуации, в качестве слов−реакций преобладают названия окружающих ребенка предметов (собака−мяч). Лексическая системность не сформирована.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0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организации семантических полей у школьников 5− 8 лет</a:t>
            </a:r>
            <a:endParaRPr lang="ru-RU" sz="3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ts val="0"/>
              </a:spcBef>
              <a:buClr>
                <a:srgbClr val="94C600"/>
              </a:buClr>
              <a:buSzPct val="76000"/>
              <a:buNone/>
            </a:pPr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 </a:t>
            </a:r>
            <a:r>
              <a:rPr lang="ru-RU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этап</a:t>
            </a:r>
          </a:p>
          <a:p>
            <a:pPr marL="0" lvl="0" indent="0" algn="ctr" defTabSz="914400">
              <a:lnSpc>
                <a:spcPct val="120000"/>
              </a:lnSpc>
              <a:spcBef>
                <a:spcPts val="0"/>
              </a:spcBef>
              <a:buClr>
                <a:srgbClr val="94C600"/>
              </a:buClr>
              <a:buSzPct val="76000"/>
              <a:buNone/>
            </a:pPr>
            <a:r>
              <a:rPr lang="ru-RU" sz="5000" dirty="0">
                <a:solidFill>
                  <a:schemeClr val="tx1"/>
                </a:solidFill>
                <a:latin typeface="Times New Roman" panose="02020603050405020304" pitchFamily="18" charset="0"/>
              </a:rPr>
              <a:t>Усваиваются смысловые связи слов, значительно отличающихся друг от друга по семантике, но имеющих ситуативную связь. Это проявляется в преобладании тематических ассоциаций, которые опираются на определённые образы(дом−крыша). Семантическое поле ещё структурно не организовано.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304" y="154547"/>
            <a:ext cx="11848564" cy="6593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1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исследования: 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анализа лексики социальных отношений в активном словаре старших дошкольников с ОНР представляется возможным определить основные направления по её 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логопедической работы с данной категорией детей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41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состояние лексики социальных отношений в активном словаре детей старшего дошкольного возраста с ОНР и определить основные направления её развития.</a:t>
            </a:r>
            <a:endParaRPr lang="ru-RU" sz="4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4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2" y="9817"/>
            <a:ext cx="12184367" cy="6848183"/>
          </a:xfrm>
        </p:spPr>
        <p:txBody>
          <a:bodyPr>
            <a:normAutofit fontScale="92500"/>
          </a:bodyPr>
          <a:lstStyle/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организации семантических полей у школьников 5− 8 лет</a:t>
            </a:r>
            <a:endParaRPr lang="ru-RU" sz="3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понятия процесса классификации, происходит дифференциация семантического поля, наиболее характерными отношениями которого являются группировки и противопоставления(высоко− низко).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9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71192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991872"/>
              </p:ext>
            </p:extLst>
          </p:nvPr>
        </p:nvGraphicFramePr>
        <p:xfrm>
          <a:off x="0" y="323170"/>
          <a:ext cx="12192000" cy="685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Документ" r:id="rId3" imgW="5946913" imgH="3729236" progId="Word.Document.12">
                  <p:embed/>
                </p:oleObj>
              </mc:Choice>
              <mc:Fallback>
                <p:oleObj name="Документ" r:id="rId3" imgW="5946913" imgH="37292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23170"/>
                        <a:ext cx="12192000" cy="685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53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37029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детей, принимавших участие в эксперименте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747734"/>
              </p:ext>
            </p:extLst>
          </p:nvPr>
        </p:nvGraphicFramePr>
        <p:xfrm>
          <a:off x="0" y="537028"/>
          <a:ext cx="12192000" cy="6423357"/>
        </p:xfrm>
        <a:graphic>
          <a:graphicData uri="http://schemas.openxmlformats.org/drawingml/2006/table">
            <a:tbl>
              <a:tblPr firstRow="1" firstCol="1" bandRow="1"/>
              <a:tblGrid>
                <a:gridCol w="687926">
                  <a:extLst>
                    <a:ext uri="{9D8B030D-6E8A-4147-A177-3AD203B41FA5}">
                      <a16:colId xmlns="" xmlns:a16="http://schemas.microsoft.com/office/drawing/2014/main" val="486448491"/>
                    </a:ext>
                  </a:extLst>
                </a:gridCol>
                <a:gridCol w="1866588">
                  <a:extLst>
                    <a:ext uri="{9D8B030D-6E8A-4147-A177-3AD203B41FA5}">
                      <a16:colId xmlns="" xmlns:a16="http://schemas.microsoft.com/office/drawing/2014/main" val="2273160654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67026130"/>
                    </a:ext>
                  </a:extLst>
                </a:gridCol>
                <a:gridCol w="8011886">
                  <a:extLst>
                    <a:ext uri="{9D8B030D-6E8A-4147-A177-3AD203B41FA5}">
                      <a16:colId xmlns="" xmlns:a16="http://schemas.microsoft.com/office/drawing/2014/main" val="2342827935"/>
                    </a:ext>
                  </a:extLst>
                </a:gridCol>
              </a:tblGrid>
              <a:tr h="585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№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Имя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3353328"/>
                  </a:ext>
                </a:extLst>
              </a:tr>
              <a:tr h="8009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Маша Л.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5,5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59459230"/>
                  </a:ext>
                </a:extLst>
              </a:tr>
              <a:tr h="7006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Игорь Г.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5,3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5187196"/>
                  </a:ext>
                </a:extLst>
              </a:tr>
              <a:tr h="17054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Саша Б.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5,4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 у ребёнка с минимальными дизартрическими проявлениями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97207075"/>
                  </a:ext>
                </a:extLst>
              </a:tr>
              <a:tr h="14012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Инна М.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5,5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 у ребёнка с сенсорно – моторной алалией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11225087"/>
                  </a:ext>
                </a:extLst>
              </a:tr>
              <a:tr h="11274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Денис К.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5,7</a:t>
                      </a:r>
                      <a:endParaRPr lang="ru-RU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28282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78971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детей , принимавших участие в эксперименте(Продолжение)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998336"/>
              </p:ext>
            </p:extLst>
          </p:nvPr>
        </p:nvGraphicFramePr>
        <p:xfrm>
          <a:off x="0" y="377371"/>
          <a:ext cx="12192000" cy="6493697"/>
        </p:xfrm>
        <a:graphic>
          <a:graphicData uri="http://schemas.openxmlformats.org/drawingml/2006/table">
            <a:tbl>
              <a:tblPr firstRow="1" firstCol="1" bandRow="1"/>
              <a:tblGrid>
                <a:gridCol w="687926">
                  <a:extLst>
                    <a:ext uri="{9D8B030D-6E8A-4147-A177-3AD203B41FA5}">
                      <a16:colId xmlns="" xmlns:a16="http://schemas.microsoft.com/office/drawing/2014/main" val="247882218"/>
                    </a:ext>
                  </a:extLst>
                </a:gridCol>
                <a:gridCol w="1823045">
                  <a:extLst>
                    <a:ext uri="{9D8B030D-6E8A-4147-A177-3AD203B41FA5}">
                      <a16:colId xmlns="" xmlns:a16="http://schemas.microsoft.com/office/drawing/2014/main" val="348310551"/>
                    </a:ext>
                  </a:extLst>
                </a:gridCol>
                <a:gridCol w="1829145">
                  <a:extLst>
                    <a:ext uri="{9D8B030D-6E8A-4147-A177-3AD203B41FA5}">
                      <a16:colId xmlns="" xmlns:a16="http://schemas.microsoft.com/office/drawing/2014/main" val="916138365"/>
                    </a:ext>
                  </a:extLst>
                </a:gridCol>
                <a:gridCol w="7851884">
                  <a:extLst>
                    <a:ext uri="{9D8B030D-6E8A-4147-A177-3AD203B41FA5}">
                      <a16:colId xmlns="" xmlns:a16="http://schemas.microsoft.com/office/drawing/2014/main" val="1741685537"/>
                    </a:ext>
                  </a:extLst>
                </a:gridCol>
              </a:tblGrid>
              <a:tr h="629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№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Имя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2241551"/>
                  </a:ext>
                </a:extLst>
              </a:tr>
              <a:tr h="619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6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Женя Д.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5,6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92508544"/>
                  </a:ext>
                </a:extLst>
              </a:tr>
              <a:tr h="11848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7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Марина Я.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5,7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7866221"/>
                  </a:ext>
                </a:extLst>
              </a:tr>
              <a:tr h="16793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8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Паша И.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5,8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7398100"/>
                  </a:ext>
                </a:extLst>
              </a:tr>
              <a:tr h="17481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9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Наташа А.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5,9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 у ребёнка с сенсорно − моторной алалией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2921933"/>
                  </a:ext>
                </a:extLst>
              </a:tr>
              <a:tr h="619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10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Нина С.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5,6</a:t>
                      </a:r>
                      <a:endParaRPr lang="ru-RU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ОНР (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уровень речевого развития)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6580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70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0" y="0"/>
            <a:ext cx="12171489" cy="6858000"/>
          </a:xfrm>
        </p:spPr>
        <p:txBody>
          <a:bodyPr>
            <a:normAutofit fontScale="92500"/>
          </a:bodyPr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66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Адресовать, гостеприимство(гостеприимность),  угощать(угостить), накрывать, подавать,  сервировать, собирать, угощать, принимать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8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17"/>
            <a:ext cx="12192000" cy="6848183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Семантическая </a:t>
            </a:r>
            <a:r>
              <a:rPr lang="ru-RU" sz="60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идея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Направлять письмо, посылку для передачи, доставки, указав место назначения и имя получателя; готовность с радостью принимать и угощать гостей; готовить, застилая,  расставляя. подавая, любезно предлагать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03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28819"/>
            <a:ext cx="12192000" cy="6886819"/>
          </a:xfrm>
        </p:spPr>
        <p:txBody>
          <a:bodyPr>
            <a:normAutofit lnSpcReduction="10000"/>
          </a:bodyPr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8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 </a:t>
            </a:r>
            <a:r>
              <a:rPr lang="ru-RU" sz="80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(устойчивый мыслительный образ)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Щедрость, дружба, общительность;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радушность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любезность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0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987"/>
            <a:ext cx="12192000" cy="6867987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Близкородственные </a:t>
            </a:r>
            <a:r>
              <a:rPr lang="ru-RU" sz="60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синонимические ряды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Отправление, отправка, посылка, направление, адресант, отправитель,  получатель; гостеприимный, приглашать, радушный, хлебосольный, общительность; угощение, потчевание, прием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7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88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Антонимы</a:t>
            </a:r>
            <a:endParaRPr lang="ru-RU" sz="88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Получать, раскрывать, отнести, вежливый, щедрый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6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2" y="9817"/>
            <a:ext cx="12184367" cy="6848183"/>
          </a:xfrm>
        </p:spPr>
        <p:txBody>
          <a:bodyPr>
            <a:normAutofit fontScale="92500" lnSpcReduction="20000"/>
          </a:bodyPr>
          <a:lstStyle/>
          <a:p>
            <a:pPr marL="0" lvl="0" indent="0" algn="ctr" defTabSz="914400">
              <a:lnSpc>
                <a:spcPct val="15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социальных отношений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Близкородственные </a:t>
            </a:r>
            <a:r>
              <a:rPr lang="ru-RU" sz="66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фразеологизмы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Бросить 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(</a:t>
            </a: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ящик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посылать </a:t>
            </a: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почте, </a:t>
            </a: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честь и место кому − либо, </a:t>
            </a:r>
          </a:p>
          <a:p>
            <a:pPr marL="0" lvl="0" indent="0" algn="ctr" defTabSz="914400"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хлеб − соль, 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(</a:t>
            </a:r>
            <a:r>
              <a:rPr lang="ru-RU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поставить</a:t>
            </a:r>
            <a:r>
              <a:rPr lang="ru-RU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подносить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1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5" y="128789"/>
            <a:ext cx="11835685" cy="65682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 исследования: </a:t>
            </a:r>
            <a:endParaRPr lang="ru-RU" sz="6000" b="1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chemeClr val="tx1"/>
                </a:solidFill>
              </a:rPr>
              <a:t>словарь </a:t>
            </a:r>
            <a:r>
              <a:rPr lang="ru-RU" sz="6000" dirty="0">
                <a:solidFill>
                  <a:schemeClr val="tx1"/>
                </a:solidFill>
              </a:rPr>
              <a:t>старших дошкольников с ОНР.</a:t>
            </a:r>
          </a:p>
          <a:p>
            <a:pPr marL="0" indent="0" algn="ctr">
              <a:buNone/>
            </a:pPr>
            <a:r>
              <a:rPr lang="ru-RU" sz="6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исследования: </a:t>
            </a:r>
            <a:endParaRPr lang="ru-RU" sz="6000" b="1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chemeClr val="tx1"/>
                </a:solidFill>
              </a:rPr>
              <a:t>лексика </a:t>
            </a:r>
            <a:r>
              <a:rPr lang="ru-RU" sz="6000" dirty="0">
                <a:solidFill>
                  <a:schemeClr val="tx1"/>
                </a:solidFill>
              </a:rPr>
              <a:t>социальных отношений в активном словаре старших дошкольников с ОНР.</a:t>
            </a:r>
          </a:p>
        </p:txBody>
      </p:sp>
    </p:spTree>
    <p:extLst>
      <p:ext uri="{BB962C8B-B14F-4D97-AF65-F5344CB8AC3E}">
        <p14:creationId xmlns:p14="http://schemas.microsoft.com/office/powerpoint/2010/main" val="32913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89396"/>
          </a:xfrm>
        </p:spPr>
        <p:txBody>
          <a:bodyPr>
            <a:normAutofit/>
          </a:bodyPr>
          <a:lstStyle/>
          <a:p>
            <a:pPr algn="just"/>
            <a:r>
              <a:rPr lang="ru-RU" sz="2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выполнения заданий по обследованию семантической структуры слова (в %)</a:t>
            </a:r>
            <a:endParaRPr lang="ru-RU" sz="23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475626"/>
              </p:ext>
            </p:extLst>
          </p:nvPr>
        </p:nvGraphicFramePr>
        <p:xfrm>
          <a:off x="-1" y="385695"/>
          <a:ext cx="12192001" cy="6424640"/>
        </p:xfrm>
        <a:graphic>
          <a:graphicData uri="http://schemas.openxmlformats.org/drawingml/2006/table">
            <a:tbl>
              <a:tblPr firstRow="1" firstCol="1" bandRow="1"/>
              <a:tblGrid>
                <a:gridCol w="2343696">
                  <a:extLst>
                    <a:ext uri="{9D8B030D-6E8A-4147-A177-3AD203B41FA5}">
                      <a16:colId xmlns="" xmlns:a16="http://schemas.microsoft.com/office/drawing/2014/main" val="249410208"/>
                    </a:ext>
                  </a:extLst>
                </a:gridCol>
                <a:gridCol w="3282300">
                  <a:extLst>
                    <a:ext uri="{9D8B030D-6E8A-4147-A177-3AD203B41FA5}">
                      <a16:colId xmlns="" xmlns:a16="http://schemas.microsoft.com/office/drawing/2014/main" val="1379429290"/>
                    </a:ext>
                  </a:extLst>
                </a:gridCol>
                <a:gridCol w="3282300">
                  <a:extLst>
                    <a:ext uri="{9D8B030D-6E8A-4147-A177-3AD203B41FA5}">
                      <a16:colId xmlns="" xmlns:a16="http://schemas.microsoft.com/office/drawing/2014/main" val="2143746845"/>
                    </a:ext>
                  </a:extLst>
                </a:gridCol>
                <a:gridCol w="3283705">
                  <a:extLst>
                    <a:ext uri="{9D8B030D-6E8A-4147-A177-3AD203B41FA5}">
                      <a16:colId xmlns="" xmlns:a16="http://schemas.microsoft.com/office/drawing/2014/main" val="1561324028"/>
                    </a:ext>
                  </a:extLst>
                </a:gridCol>
              </a:tblGrid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И. Ф.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Задание 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Задание 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Задание 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84927673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Антонина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5175615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Маша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3391009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Вадим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11857854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Инна М.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7690110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Елена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84168221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Женя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94788574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Тимур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30934131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Сергей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258827"/>
                  </a:ext>
                </a:extLst>
              </a:tr>
              <a:tr h="587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Наташа А.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54198211"/>
                  </a:ext>
                </a:extLst>
              </a:tr>
              <a:tr h="2266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Анастасия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2099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54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28033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выполнения заданий экспериментальной методики (в %)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137136"/>
              </p:ext>
            </p:extLst>
          </p:nvPr>
        </p:nvGraphicFramePr>
        <p:xfrm>
          <a:off x="0" y="434975"/>
          <a:ext cx="12192000" cy="642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0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795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упражнений на развитие лексики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26" name="Объект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780863"/>
              </p:ext>
            </p:extLst>
          </p:nvPr>
        </p:nvGraphicFramePr>
        <p:xfrm>
          <a:off x="12879" y="655748"/>
          <a:ext cx="12179122" cy="6202252"/>
        </p:xfrm>
        <a:graphic>
          <a:graphicData uri="http://schemas.openxmlformats.org/drawingml/2006/table">
            <a:tbl>
              <a:tblPr firstRow="1" firstCol="1" bandRow="1"/>
              <a:tblGrid>
                <a:gridCol w="3065172">
                  <a:extLst>
                    <a:ext uri="{9D8B030D-6E8A-4147-A177-3AD203B41FA5}">
                      <a16:colId xmlns="" xmlns:a16="http://schemas.microsoft.com/office/drawing/2014/main" val="473063677"/>
                    </a:ext>
                  </a:extLst>
                </a:gridCol>
                <a:gridCol w="2820473">
                  <a:extLst>
                    <a:ext uri="{9D8B030D-6E8A-4147-A177-3AD203B41FA5}">
                      <a16:colId xmlns="" xmlns:a16="http://schemas.microsoft.com/office/drawing/2014/main" val="3903493439"/>
                    </a:ext>
                  </a:extLst>
                </a:gridCol>
                <a:gridCol w="2936383">
                  <a:extLst>
                    <a:ext uri="{9D8B030D-6E8A-4147-A177-3AD203B41FA5}">
                      <a16:colId xmlns="" xmlns:a16="http://schemas.microsoft.com/office/drawing/2014/main" val="3921990134"/>
                    </a:ext>
                  </a:extLst>
                </a:gridCol>
                <a:gridCol w="3357094">
                  <a:extLst>
                    <a:ext uri="{9D8B030D-6E8A-4147-A177-3AD203B41FA5}">
                      <a16:colId xmlns="" xmlns:a16="http://schemas.microsoft.com/office/drawing/2014/main" val="2541037485"/>
                    </a:ext>
                  </a:extLst>
                </a:gridCol>
              </a:tblGrid>
              <a:tr h="112032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УПРАЖНЕНИЯ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3409646"/>
                  </a:ext>
                </a:extLst>
              </a:tr>
              <a:tr h="5081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обогащение словаря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подбор синонимов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подбор антонимов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активизацию словаря</a:t>
                      </a:r>
                      <a:endParaRPr lang="ru-RU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7628149"/>
                  </a:ext>
                </a:extLst>
              </a:tr>
            </a:tbl>
          </a:graphicData>
        </a:graphic>
      </p:graphicFrame>
      <p:cxnSp>
        <p:nvCxnSpPr>
          <p:cNvPr id="27" name="Прямая со стрелкой 26"/>
          <p:cNvCxnSpPr/>
          <p:nvPr/>
        </p:nvCxnSpPr>
        <p:spPr>
          <a:xfrm flipH="1">
            <a:off x="2336800" y="1582057"/>
            <a:ext cx="3875315" cy="807578"/>
          </a:xfrm>
          <a:prstGeom prst="straightConnector1">
            <a:avLst/>
          </a:prstGeom>
          <a:ln w="44450">
            <a:gradFill flip="none" rotWithShape="1">
              <a:gsLst>
                <a:gs pos="1000">
                  <a:schemeClr val="tx1"/>
                </a:gs>
                <a:gs pos="0">
                  <a:schemeClr val="accent1">
                    <a:lumMod val="45000"/>
                    <a:lumOff val="55000"/>
                  </a:schemeClr>
                </a:gs>
                <a:gs pos="0">
                  <a:schemeClr val="accent1">
                    <a:lumMod val="45000"/>
                    <a:lumOff val="55000"/>
                  </a:schemeClr>
                </a:gs>
                <a:gs pos="99000">
                  <a:schemeClr val="tx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  <a:tileRect/>
            </a:gradFill>
            <a:headEnd type="triangle"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775200" y="1582057"/>
            <a:ext cx="1436914" cy="85846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212114" y="1582057"/>
            <a:ext cx="1459289" cy="783772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212114" y="1582057"/>
            <a:ext cx="3846286" cy="87199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3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90" y="0"/>
            <a:ext cx="12167809" cy="685800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marL="0" lvl="0" indent="0" defTabSz="914400">
              <a:lnSpc>
                <a:spcPct val="12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9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СПАСИБО</a:t>
            </a:r>
          </a:p>
          <a:p>
            <a:pPr marL="0" lvl="0" indent="0" algn="ctr" defTabSz="914400">
              <a:lnSpc>
                <a:spcPct val="11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r>
              <a:rPr lang="ru-RU" sz="9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 ЗА					        ВНИМАНИЕ !!!</a:t>
            </a:r>
          </a:p>
          <a:p>
            <a:pPr algn="just"/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10935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6" y="141669"/>
            <a:ext cx="11822806" cy="654246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:</a:t>
            </a:r>
            <a:endParaRPr lang="ru-RU" sz="4000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Изучить теоретические основы проблемы развития лексики социальных отношений у старших дошкольников с ОНР.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Подобрать диагностический материал и проанализировать результаты изучения лексики социальных отношений у старших дошкольников с ОНР.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Охарактеризовать направления развития лексики социальных отношений у старших дошкольников с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ОНР.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2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6" y="128789"/>
            <a:ext cx="11822806" cy="6542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 </a:t>
            </a:r>
            <a:endParaRPr lang="ru-RU" sz="6000" b="1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по теме исследования, констатирующий эксперимент, количественный и качественный анализ результатов эксперимента, моделирование.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10651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74" y="154545"/>
            <a:ext cx="11725020" cy="6529589"/>
          </a:xfrm>
        </p:spPr>
      </p:pic>
    </p:spTree>
    <p:extLst>
      <p:ext uri="{BB962C8B-B14F-4D97-AF65-F5344CB8AC3E}">
        <p14:creationId xmlns:p14="http://schemas.microsoft.com/office/powerpoint/2010/main" val="374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6563"/>
            <a:ext cx="5822155" cy="3881437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155" y="0"/>
            <a:ext cx="6369845" cy="424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Типы вербальных ассоциаций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27118"/>
              </p:ext>
            </p:extLst>
          </p:nvPr>
        </p:nvGraphicFramePr>
        <p:xfrm>
          <a:off x="0" y="399244"/>
          <a:ext cx="12192000" cy="6458756"/>
        </p:xfrm>
        <a:graphic>
          <a:graphicData uri="http://schemas.openxmlformats.org/drawingml/2006/table">
            <a:tbl>
              <a:tblPr firstRow="1" firstCol="1" bandRow="1"/>
              <a:tblGrid>
                <a:gridCol w="6531429">
                  <a:extLst>
                    <a:ext uri="{9D8B030D-6E8A-4147-A177-3AD203B41FA5}">
                      <a16:colId xmlns="" xmlns:a16="http://schemas.microsoft.com/office/drawing/2014/main" val="3454874060"/>
                    </a:ext>
                  </a:extLst>
                </a:gridCol>
                <a:gridCol w="5660571">
                  <a:extLst>
                    <a:ext uri="{9D8B030D-6E8A-4147-A177-3AD203B41FA5}">
                      <a16:colId xmlns="" xmlns:a16="http://schemas.microsoft.com/office/drawing/2014/main" val="3794547724"/>
                    </a:ext>
                  </a:extLst>
                </a:gridCol>
              </a:tblGrid>
              <a:tr h="572519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3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СЛОВО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9933156"/>
                  </a:ext>
                </a:extLst>
              </a:tr>
              <a:tr h="114503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синтагматические ассоциации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парадигматические ассоциации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24904693"/>
                  </a:ext>
                </a:extLst>
              </a:tr>
              <a:tr h="65549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реакция и слово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стимул и слово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3516283"/>
                  </a:ext>
                </a:extLst>
              </a:tr>
              <a:tr h="40857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Стимул составляют словосочетание, чаще всего согласованное (гостеприимный – хозяин, уважаемый − гость, отправлять − посылку)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реакция отличаются не более чем одним дифференциальным семантическим признаком (угощать − гостей, подносить к столу, отправка по почте)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6436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4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1237" y="3362315"/>
            <a:ext cx="9526" cy="142895"/>
          </a:xfrm>
        </p:spPr>
      </p:pic>
      <p:pic>
        <p:nvPicPr>
          <p:cNvPr id="16" name="Рисунок 15" descr="Булгакова 17.11 [Режим ограниченной функциональности]:1 -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97" t="13549" r="22721" b="12164"/>
          <a:stretch/>
        </p:blipFill>
        <p:spPr>
          <a:xfrm>
            <a:off x="514350" y="0"/>
            <a:ext cx="11193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1122</Words>
  <Application>Microsoft Office PowerPoint</Application>
  <PresentationFormat>Произвольный</PresentationFormat>
  <Paragraphs>205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Аспект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Лингвистические показатели лексикона детей  </vt:lpstr>
      <vt:lpstr>Лингвистические показатели лексикона детей (Продолжение)</vt:lpstr>
      <vt:lpstr>Лингвистические показатели лексикона детей (Продолжение)</vt:lpstr>
      <vt:lpstr>Лингвистические показатели лексикона детей (Продолжение)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детей, принимавших участие в эксперименте</vt:lpstr>
      <vt:lpstr>Список детей , принимавших участие в эксперименте(Продолжение)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Успешность выполнения заданий по обследованию семантической структуры слова (в %)</vt:lpstr>
      <vt:lpstr>Успешность выполнения заданий экспериментальной методики (в %)</vt:lpstr>
      <vt:lpstr>Виды упражнений на развитие лексики 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DNS</cp:lastModifiedBy>
  <cp:revision>28</cp:revision>
  <dcterms:created xsi:type="dcterms:W3CDTF">2018-11-28T18:44:03Z</dcterms:created>
  <dcterms:modified xsi:type="dcterms:W3CDTF">2019-10-14T09:29:22Z</dcterms:modified>
</cp:coreProperties>
</file>