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0" r:id="rId3"/>
    <p:sldId id="259" r:id="rId4"/>
    <p:sldId id="262" r:id="rId5"/>
    <p:sldId id="263" r:id="rId6"/>
    <p:sldId id="265" r:id="rId7"/>
    <p:sldId id="266" r:id="rId8"/>
    <p:sldId id="264" r:id="rId9"/>
    <p:sldId id="267" r:id="rId10"/>
    <p:sldId id="268" r:id="rId11"/>
    <p:sldId id="269" r:id="rId12"/>
    <p:sldId id="26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906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linda6035.ucoz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1500166" y="142852"/>
            <a:ext cx="7500990" cy="6572296"/>
          </a:xfrm>
          <a:prstGeom prst="rect">
            <a:avLst/>
          </a:prstGeom>
          <a:blipFill>
            <a:blip r:embed="rId1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142844" y="142852"/>
            <a:ext cx="1214446" cy="6572296"/>
          </a:xfrm>
          <a:prstGeom prst="rect">
            <a:avLst/>
          </a:prstGeom>
          <a:blipFill>
            <a:blip r:embed="rId1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" name="Рисунок 39" descr="0_b4102_1793a431_S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214282" y="3071810"/>
            <a:ext cx="522290" cy="456133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42844" y="6500834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http://linda6035.ucoz.ru/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img-fotki.yandex.ru/get/9299/134091466.f5/0_d4d6e_ccd0a668_S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 flipH="1">
            <a:off x="285720" y="5072074"/>
            <a:ext cx="1009650" cy="1428750"/>
          </a:xfrm>
          <a:prstGeom prst="rect">
            <a:avLst/>
          </a:prstGeom>
          <a:noFill/>
        </p:spPr>
      </p:pic>
      <p:pic>
        <p:nvPicPr>
          <p:cNvPr id="17412" name="Picture 4" descr="http://img-fotki.yandex.ru/get/6613/134091466.a/0_8eae3_6ea58e84_S"/>
          <p:cNvPicPr>
            <a:picLocks noChangeAspect="1" noChangeArrowheads="1"/>
          </p:cNvPicPr>
          <p:nvPr userDrawn="1"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85720" y="1500174"/>
            <a:ext cx="1071570" cy="1190633"/>
          </a:xfrm>
          <a:prstGeom prst="rect">
            <a:avLst/>
          </a:prstGeom>
          <a:noFill/>
        </p:spPr>
      </p:pic>
      <p:pic>
        <p:nvPicPr>
          <p:cNvPr id="17414" name="Picture 6" descr="http://img-fotki.yandex.ru/get/9300/134091466.c5/0_c98b9_19d24419_S"/>
          <p:cNvPicPr>
            <a:picLocks noChangeAspect="1" noChangeArrowheads="1"/>
          </p:cNvPicPr>
          <p:nvPr userDrawn="1"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42844" y="0"/>
            <a:ext cx="1214446" cy="1214446"/>
          </a:xfrm>
          <a:prstGeom prst="rect">
            <a:avLst/>
          </a:prstGeom>
          <a:noFill/>
        </p:spPr>
      </p:pic>
      <p:pic>
        <p:nvPicPr>
          <p:cNvPr id="17418" name="Picture 10" descr="http://img-fotki.yandex.ru/get/4904/134091466.f5/0_d4d6d_4740c1eb_S"/>
          <p:cNvPicPr>
            <a:picLocks noChangeAspect="1" noChangeArrowheads="1"/>
          </p:cNvPicPr>
          <p:nvPr userDrawn="1"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42844" y="3000372"/>
            <a:ext cx="1176112" cy="642942"/>
          </a:xfrm>
          <a:prstGeom prst="rect">
            <a:avLst/>
          </a:prstGeom>
          <a:noFill/>
        </p:spPr>
      </p:pic>
      <p:pic>
        <p:nvPicPr>
          <p:cNvPr id="17420" name="Picture 12" descr="http://img-fotki.yandex.ru/get/9558/134091466.9a/0_c0378_bebb161_S"/>
          <p:cNvPicPr>
            <a:picLocks noChangeAspect="1" noChangeArrowheads="1"/>
          </p:cNvPicPr>
          <p:nvPr userDrawn="1"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14282" y="4000504"/>
            <a:ext cx="1043121" cy="78581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г\Desktop\юный биолог\кружок юный биолог\юный биолог фото\22 октября\DSC064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09" y="1916832"/>
            <a:ext cx="5052053" cy="3789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2" name="Группа 6"/>
          <p:cNvGrpSpPr/>
          <p:nvPr/>
        </p:nvGrpSpPr>
        <p:grpSpPr>
          <a:xfrm>
            <a:off x="1597719" y="332656"/>
            <a:ext cx="7167316" cy="6262954"/>
            <a:chOff x="604444" y="-151660"/>
            <a:chExt cx="7730177" cy="710842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979664" y="338712"/>
              <a:ext cx="7165477" cy="22007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Определение состава пищи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94072" y="-151660"/>
              <a:ext cx="7165477" cy="733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36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Мини-исследовательская  работа</a:t>
              </a:r>
              <a:endParaRPr lang="ru-RU" sz="3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04444" y="6223179"/>
              <a:ext cx="7730177" cy="733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Оформила результаты групповой работы:  </a:t>
              </a:r>
              <a:r>
                <a:rPr lang="ru-RU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Рыбак Дарья  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учащаяся </a:t>
              </a: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8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класса</a:t>
              </a: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МБОУ «</a:t>
              </a:r>
              <a:r>
                <a:rPr lang="ru-RU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Савалеевская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СОШ» </a:t>
              </a: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r>
                <a:rPr lang="ru-RU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Заинского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муниципального района, 2015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6800" y="35025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Ход действий: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27984" y="999431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4</a:t>
            </a:r>
            <a:r>
              <a:rPr lang="ru-RU" sz="1600" dirty="0" smtClean="0"/>
              <a:t>. </a:t>
            </a:r>
          </a:p>
          <a:p>
            <a:pPr lvl="0"/>
            <a:r>
              <a:rPr lang="ru-RU" sz="1600" dirty="0"/>
              <a:t>На другую бумагу нанесли капли воды.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4912" y="3179874"/>
            <a:ext cx="151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5</a:t>
            </a:r>
            <a:r>
              <a:rPr lang="ru-RU" sz="1600" dirty="0" smtClean="0"/>
              <a:t>. </a:t>
            </a:r>
          </a:p>
          <a:p>
            <a:pPr lvl="0"/>
            <a:r>
              <a:rPr lang="ru-RU" sz="1600" dirty="0"/>
              <a:t>Подожгли бумагу из-под семечек.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9952" y="559683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6</a:t>
            </a:r>
            <a:r>
              <a:rPr lang="ru-RU" sz="1600" dirty="0" smtClean="0"/>
              <a:t>. </a:t>
            </a:r>
          </a:p>
          <a:p>
            <a:pPr lvl="0"/>
            <a:r>
              <a:rPr lang="ru-RU" sz="1600" dirty="0"/>
              <a:t>Жир горит хорошо.</a:t>
            </a:r>
          </a:p>
        </p:txBody>
      </p:sp>
      <p:pic>
        <p:nvPicPr>
          <p:cNvPr id="12" name="Рисунок 11" descr="D:\фото\юный биолог фото\22 октября\DSC064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9272">
            <a:off x="1691680" y="999431"/>
            <a:ext cx="2235120" cy="1709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D:\фото\юный биолог фото\22 октября\DSC064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986">
            <a:off x="6300192" y="999431"/>
            <a:ext cx="2088232" cy="1709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D:\фото\юный биолог фото\22 октября\DSC064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2876967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 descr="D:\фото\юный биолог фото\22 октября\DSC0645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104"/>
            <a:ext cx="2537086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301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6800" y="35025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Ход действий: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50368" y="738286"/>
            <a:ext cx="1005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7. </a:t>
            </a:r>
          </a:p>
          <a:p>
            <a:pPr lvl="0"/>
            <a:r>
              <a:rPr lang="ru-RU" sz="1600" dirty="0" err="1" smtClean="0"/>
              <a:t>Попыта</a:t>
            </a:r>
            <a:r>
              <a:rPr lang="ru-RU" sz="1600" dirty="0" smtClean="0"/>
              <a:t>-</a:t>
            </a:r>
          </a:p>
          <a:p>
            <a:pPr lvl="0"/>
            <a:r>
              <a:rPr lang="ru-RU" sz="1600" dirty="0" err="1" smtClean="0"/>
              <a:t>лись</a:t>
            </a:r>
            <a:r>
              <a:rPr lang="ru-RU" sz="1600" dirty="0" smtClean="0"/>
              <a:t> </a:t>
            </a:r>
            <a:r>
              <a:rPr lang="ru-RU" sz="1600" dirty="0"/>
              <a:t>поджечь мокрую бумажку.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40351" y="1571309"/>
            <a:ext cx="1292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8. </a:t>
            </a:r>
          </a:p>
          <a:p>
            <a:pPr lvl="0"/>
            <a:r>
              <a:rPr lang="ru-RU" sz="1600" dirty="0"/>
              <a:t>Бумага с водой не горит, сразу тухнет.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0072" y="3889211"/>
            <a:ext cx="3384774" cy="1815882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rgbClr val="FFFF00"/>
                </a:solidFill>
              </a:rPr>
              <a:t>Выводы: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solidFill>
                  <a:srgbClr val="FFFF00"/>
                </a:solidFill>
              </a:rPr>
              <a:t>Жир горит хорошо, мокрая бумага – </a:t>
            </a:r>
            <a:r>
              <a:rPr lang="ru-RU" sz="1600" dirty="0" smtClean="0">
                <a:solidFill>
                  <a:srgbClr val="FFFF00"/>
                </a:solidFill>
              </a:rPr>
              <a:t>не горит.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FF00"/>
                </a:solidFill>
              </a:rPr>
              <a:t>Если капнуть на бумагу водой, через некоторое время </a:t>
            </a:r>
            <a:r>
              <a:rPr lang="ru-RU" sz="1600" dirty="0">
                <a:solidFill>
                  <a:srgbClr val="FFFF00"/>
                </a:solidFill>
              </a:rPr>
              <a:t>вода высохнет. Жирное пятно так и останется.</a:t>
            </a:r>
            <a:endParaRPr lang="ru-RU" sz="1600" dirty="0" smtClean="0">
              <a:solidFill>
                <a:srgbClr val="FFFF00"/>
              </a:solidFill>
            </a:endParaRPr>
          </a:p>
        </p:txBody>
      </p:sp>
      <p:pic>
        <p:nvPicPr>
          <p:cNvPr id="16" name="Рисунок 15" descr="D:\фото\юный биолог фото\22 октября\DSC064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46" y="760349"/>
            <a:ext cx="2479710" cy="20925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D:\фото\юный биолог фото\22 октября\DSC064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71309"/>
            <a:ext cx="2299618" cy="19845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D:\фото\юный биолог фото\22 октября\DSC064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52" y="3356992"/>
            <a:ext cx="3240360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04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7744" y="265083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Исследовать – значит сделать самому, самому увидеть и почувствовать то,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что увидели и почувствовали другие, но ранее.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6980" y="5733256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Это интересно, познавательно, помогает лучше усвоить изучаемый материал.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609" y="1465412"/>
            <a:ext cx="5486933" cy="411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90662"/>
            <a:ext cx="7283152" cy="56207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Цель мини-исследования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1052736"/>
            <a:ext cx="633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оиск крахмала, белка и жира </a:t>
            </a:r>
            <a:r>
              <a:rPr lang="ru-RU" dirty="0"/>
              <a:t>в продуктах питания и изучение </a:t>
            </a:r>
            <a:r>
              <a:rPr lang="ru-RU" dirty="0" smtClean="0"/>
              <a:t>способов их обнаружения.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16016" y="2132856"/>
            <a:ext cx="4186808" cy="5620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Задачи мини-исследования: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5" y="2719718"/>
            <a:ext cx="34667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u="sng" dirty="0" smtClean="0"/>
              <a:t>изучить </a:t>
            </a:r>
            <a:r>
              <a:rPr lang="ru-RU" u="sng" dirty="0"/>
              <a:t>один из способов обнаружения крахмала в продуктах </a:t>
            </a:r>
            <a:r>
              <a:rPr lang="ru-RU" u="sng" dirty="0" smtClean="0"/>
              <a:t>питания,</a:t>
            </a:r>
          </a:p>
          <a:p>
            <a:pPr lvl="0"/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u="sng" dirty="0"/>
              <a:t>выделить крахмал </a:t>
            </a:r>
            <a:r>
              <a:rPr lang="ru-RU" u="sng" dirty="0" smtClean="0"/>
              <a:t>и белок клейковину из пшеницы,</a:t>
            </a:r>
          </a:p>
          <a:p>
            <a:pPr lvl="0"/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u="sng" dirty="0"/>
              <a:t>о</a:t>
            </a:r>
            <a:r>
              <a:rPr lang="ru-RU" u="sng" dirty="0" smtClean="0"/>
              <a:t>бнаружить подсолнечное масло в семечках подсолнуха и изучить его свойства.</a:t>
            </a:r>
            <a:endParaRPr lang="ru-RU" dirty="0"/>
          </a:p>
        </p:txBody>
      </p:sp>
      <p:pic>
        <p:nvPicPr>
          <p:cNvPr id="3074" name="Picture 2" descr="D:\фото 2014-15\юный биолог фото\22 октября\DSC064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7954"/>
            <a:ext cx="2475859" cy="1856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Рисунок 8" descr="D:\фото\юный биолог фото\22 октября\DSC064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4634">
            <a:off x="1619171" y="3945951"/>
            <a:ext cx="1855279" cy="1599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:\фото\юный биолог фото\22 октября\DSC064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986">
            <a:off x="3255696" y="4840575"/>
            <a:ext cx="2088232" cy="1709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50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850106"/>
          </a:xfrm>
        </p:spPr>
        <p:txBody>
          <a:bodyPr/>
          <a:lstStyle/>
          <a:p>
            <a:r>
              <a:rPr lang="ru-RU" sz="2400" u="sng" dirty="0"/>
              <a:t>Лабораторная работа</a:t>
            </a: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>
                <a:solidFill>
                  <a:srgbClr val="FF0000"/>
                </a:solidFill>
              </a:rPr>
              <a:t>Обнаружение углеводов (крахмала) в пище»</a:t>
            </a:r>
          </a:p>
        </p:txBody>
      </p:sp>
      <p:pic>
        <p:nvPicPr>
          <p:cNvPr id="3" name="Рисунок 2" descr="D:\фото\юный биолог фото\22 октября\DSC064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81" y="1743939"/>
            <a:ext cx="2228477" cy="1829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:\фото\юный биолог фото\22 октября\DSC064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037" y="1740516"/>
            <a:ext cx="2304256" cy="1829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:\фото\юный биолог фото\22 октября\DSC064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96" y="3890389"/>
            <a:ext cx="2782374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4002793" y="1202879"/>
            <a:ext cx="192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Ход действий: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1851323"/>
            <a:ext cx="1179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1. Растолкли </a:t>
            </a:r>
            <a:r>
              <a:rPr lang="ru-RU" sz="1600" dirty="0"/>
              <a:t>мел в порошок.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40352" y="1743939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2. Насыпали </a:t>
            </a:r>
            <a:r>
              <a:rPr lang="ru-RU" sz="1600" dirty="0"/>
              <a:t>порошок мела в посуду.</a:t>
            </a:r>
          </a:p>
        </p:txBody>
      </p:sp>
      <p:pic>
        <p:nvPicPr>
          <p:cNvPr id="1026" name="Picture 2" descr="C:\Users\г\Desktop\юный биолог\кружок юный биолог\юный биолог фото\22 октября\DSC064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797" y="3748205"/>
            <a:ext cx="3165910" cy="2374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45470" y="4077071"/>
            <a:ext cx="1440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3. </a:t>
            </a:r>
          </a:p>
          <a:p>
            <a:pPr lvl="0"/>
            <a:r>
              <a:rPr lang="ru-RU" sz="1600" dirty="0" smtClean="0"/>
              <a:t>Залили </a:t>
            </a:r>
            <a:r>
              <a:rPr lang="ru-RU" sz="1600" dirty="0"/>
              <a:t>водой, размешали, образовался мутный раствор.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51920" y="2606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Ход действий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76019" y="1196752"/>
            <a:ext cx="1179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4</a:t>
            </a:r>
            <a:r>
              <a:rPr lang="ru-RU" sz="1600" dirty="0" smtClean="0"/>
              <a:t>. </a:t>
            </a:r>
            <a:r>
              <a:rPr lang="ru-RU" sz="1600" dirty="0"/>
              <a:t>Взяли муку с водой, замесили тесто.</a:t>
            </a:r>
          </a:p>
        </p:txBody>
      </p:sp>
      <p:pic>
        <p:nvPicPr>
          <p:cNvPr id="12" name="Рисунок 11" descr="D:\фото\юный биолог фото\22 октября\DSC064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8721"/>
            <a:ext cx="2705352" cy="2056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D:\фото\юный биолог фото\22 октября\DSC064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2794">
            <a:off x="2180679" y="3882367"/>
            <a:ext cx="2801987" cy="22616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D:\фото\юный биолог фото\22 октября\DSC064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1827">
            <a:off x="6384135" y="4431090"/>
            <a:ext cx="2392136" cy="2043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5252262" y="3284984"/>
            <a:ext cx="3814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6</a:t>
            </a:r>
            <a:r>
              <a:rPr lang="ru-RU" sz="1600" dirty="0" smtClean="0"/>
              <a:t>. </a:t>
            </a:r>
          </a:p>
          <a:p>
            <a:pPr lvl="0"/>
            <a:r>
              <a:rPr lang="ru-RU" sz="1600" dirty="0"/>
              <a:t>Тесто в марле промыли хорошо в чистой воде, она стала мутной от выделившегося </a:t>
            </a:r>
            <a:r>
              <a:rPr lang="ru-RU" sz="1600" dirty="0" smtClean="0"/>
              <a:t>крахмала (углевода).</a:t>
            </a:r>
            <a:endParaRPr lang="ru-RU" sz="1600" dirty="0"/>
          </a:p>
        </p:txBody>
      </p:sp>
      <p:pic>
        <p:nvPicPr>
          <p:cNvPr id="2050" name="Picture 2" descr="C:\Users\г\Desktop\юный биолог\кружок юный биолог\юный биолог фото\22 октября\DSC064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2736334" cy="205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extBox 9"/>
          <p:cNvSpPr txBox="1"/>
          <p:nvPr/>
        </p:nvSpPr>
        <p:spPr>
          <a:xfrm>
            <a:off x="1467584" y="3464855"/>
            <a:ext cx="1016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5</a:t>
            </a:r>
            <a:r>
              <a:rPr lang="ru-RU" sz="1600" dirty="0" smtClean="0"/>
              <a:t>. </a:t>
            </a:r>
            <a:r>
              <a:rPr lang="ru-RU" sz="1600" dirty="0"/>
              <a:t>Комочек теста </a:t>
            </a:r>
            <a:r>
              <a:rPr lang="ru-RU" sz="1600" dirty="0" err="1" smtClean="0"/>
              <a:t>завер</a:t>
            </a:r>
            <a:r>
              <a:rPr lang="ru-RU" sz="1600" dirty="0" smtClean="0"/>
              <a:t>-нули </a:t>
            </a:r>
            <a:r>
              <a:rPr lang="ru-RU" sz="1600" dirty="0"/>
              <a:t>в марлю.</a:t>
            </a:r>
          </a:p>
        </p:txBody>
      </p:sp>
    </p:spTree>
    <p:extLst>
      <p:ext uri="{BB962C8B-B14F-4D97-AF65-F5344CB8AC3E}">
        <p14:creationId xmlns:p14="http://schemas.microsoft.com/office/powerpoint/2010/main" val="5983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D:\фото\юный биолог фото\22 октября\DSC0647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511">
            <a:off x="1728025" y="494823"/>
            <a:ext cx="3143494" cy="2638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851920" y="2606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Ход действий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75596" y="2348880"/>
            <a:ext cx="2060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7. </a:t>
            </a:r>
            <a:r>
              <a:rPr lang="ru-RU" sz="1600" dirty="0"/>
              <a:t>Набрали в пипетку спиртовой раствор </a:t>
            </a:r>
            <a:r>
              <a:rPr lang="ru-RU" sz="1600" dirty="0" err="1"/>
              <a:t>иода</a:t>
            </a:r>
            <a:r>
              <a:rPr lang="ru-RU" sz="16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63587" y="5157192"/>
            <a:ext cx="2672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9. </a:t>
            </a:r>
          </a:p>
          <a:p>
            <a:pPr lvl="0"/>
            <a:r>
              <a:rPr lang="ru-RU" sz="1600" dirty="0"/>
              <a:t>Произошло </a:t>
            </a:r>
            <a:r>
              <a:rPr lang="ru-RU" sz="1600" dirty="0" smtClean="0"/>
              <a:t>фиолетовое </a:t>
            </a:r>
            <a:r>
              <a:rPr lang="ru-RU" sz="1600" dirty="0"/>
              <a:t>окрашивание из-за присутствующего в растворе крахмала.</a:t>
            </a:r>
          </a:p>
        </p:txBody>
      </p:sp>
      <p:pic>
        <p:nvPicPr>
          <p:cNvPr id="16" name="Рисунок 15" descr="D:\фото\юный биолог фото\22 октября\DSC064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5314"/>
            <a:ext cx="3240360" cy="2378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076056" y="2764377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8. </a:t>
            </a:r>
            <a:r>
              <a:rPr lang="ru-RU" sz="1600" dirty="0"/>
              <a:t>Капнули </a:t>
            </a:r>
            <a:r>
              <a:rPr lang="ru-RU" sz="1600" dirty="0" err="1"/>
              <a:t>иод</a:t>
            </a:r>
            <a:r>
              <a:rPr lang="ru-RU" sz="1600" dirty="0"/>
              <a:t> в посуду с раствором от промытого теста.</a:t>
            </a:r>
          </a:p>
        </p:txBody>
      </p:sp>
      <p:pic>
        <p:nvPicPr>
          <p:cNvPr id="17" name="Рисунок 16" descr="D:\фото\юный биолог фото\22 октября\DSC0647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88" y="3373172"/>
            <a:ext cx="2246764" cy="1640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г\Desktop\юный биолог\кружок юный биолог\юный биолог фото\22 октября\DSC064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59" y="3717033"/>
            <a:ext cx="3247773" cy="2435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51920" y="2606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Ход действий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81237" y="2420888"/>
            <a:ext cx="2816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10. </a:t>
            </a:r>
            <a:r>
              <a:rPr lang="ru-RU" sz="1600" dirty="0"/>
              <a:t>Капнули </a:t>
            </a:r>
            <a:r>
              <a:rPr lang="ru-RU" sz="1600" dirty="0" err="1"/>
              <a:t>иод</a:t>
            </a:r>
            <a:r>
              <a:rPr lang="ru-RU" sz="1600" dirty="0"/>
              <a:t> в посуду с раствором мела.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3955" y="5054302"/>
            <a:ext cx="3070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12. </a:t>
            </a:r>
          </a:p>
          <a:p>
            <a:pPr lvl="0"/>
            <a:r>
              <a:rPr lang="ru-RU" sz="1600" dirty="0"/>
              <a:t>Результат превзошёл все ожидания. </a:t>
            </a:r>
            <a:r>
              <a:rPr lang="ru-RU" sz="1600" dirty="0" smtClean="0"/>
              <a:t>Теперь мы знаем, </a:t>
            </a:r>
            <a:r>
              <a:rPr lang="ru-RU" sz="1600" dirty="0"/>
              <a:t>как можно отличить</a:t>
            </a:r>
            <a:r>
              <a:rPr lang="ru-RU" sz="1600" b="1" dirty="0"/>
              <a:t> мутную крахмальную воду от мутной меловой воды.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8064" y="2420887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11. </a:t>
            </a:r>
            <a:r>
              <a:rPr lang="ru-RU" sz="1600" dirty="0"/>
              <a:t>Раствор окрасился в коричневый цвет, </a:t>
            </a:r>
            <a:r>
              <a:rPr lang="ru-RU" sz="1600" dirty="0" err="1"/>
              <a:t>иод</a:t>
            </a:r>
            <a:r>
              <a:rPr lang="ru-RU" sz="1600" dirty="0"/>
              <a:t> не изменил своей окраски.</a:t>
            </a:r>
          </a:p>
        </p:txBody>
      </p:sp>
      <p:pic>
        <p:nvPicPr>
          <p:cNvPr id="12" name="Рисунок 11" descr="D:\фото\юный биолог фото\22 октября\DSC0647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674">
            <a:off x="2011732" y="778157"/>
            <a:ext cx="1965047" cy="1474845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г\Desktop\юный биолог\кружок юный биолог\юный биолог фото\22 октября\DSC064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836">
            <a:off x="1986723" y="3385939"/>
            <a:ext cx="2411097" cy="1808324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D:\фото\юный биолог фото\22 октября\DSC0648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88842"/>
            <a:ext cx="1750695" cy="1313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D:\фото\юный биолог фото\22 октября\DSC0648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777" y="3019752"/>
            <a:ext cx="3744417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г\Desktop\юный биолог\кружок юный биолог\юный биолог фото\22 октября\DSC064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27" y="346450"/>
            <a:ext cx="1979712" cy="1484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52020" y="5949280"/>
            <a:ext cx="426774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Вывод: </a:t>
            </a:r>
            <a:r>
              <a:rPr lang="ru-RU" sz="1600" dirty="0" err="1" smtClean="0">
                <a:solidFill>
                  <a:srgbClr val="002060"/>
                </a:solidFill>
              </a:rPr>
              <a:t>иод</a:t>
            </a:r>
            <a:r>
              <a:rPr lang="ru-RU" sz="1600" dirty="0" smtClean="0">
                <a:solidFill>
                  <a:srgbClr val="002060"/>
                </a:solidFill>
              </a:rPr>
              <a:t> реагирует с крахмалом, даёт при этом </a:t>
            </a:r>
            <a:r>
              <a:rPr lang="ru-RU" sz="1600" b="1" dirty="0" smtClean="0">
                <a:solidFill>
                  <a:srgbClr val="002060"/>
                </a:solidFill>
              </a:rPr>
              <a:t>сине-фиолетовое </a:t>
            </a:r>
            <a:r>
              <a:rPr lang="ru-RU" sz="1600" dirty="0" smtClean="0">
                <a:solidFill>
                  <a:srgbClr val="002060"/>
                </a:solidFill>
              </a:rPr>
              <a:t>окрашивание.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850106"/>
          </a:xfrm>
        </p:spPr>
        <p:txBody>
          <a:bodyPr/>
          <a:lstStyle/>
          <a:p>
            <a:r>
              <a:rPr lang="ru-RU" sz="2400" u="sng" dirty="0"/>
              <a:t>Лабораторная работа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b="1" dirty="0">
                <a:solidFill>
                  <a:srgbClr val="FF0000"/>
                </a:solidFill>
              </a:rPr>
              <a:t>«Обнаружение в пище </a:t>
            </a:r>
            <a:r>
              <a:rPr lang="ru-RU" sz="2400" b="1" dirty="0" smtClean="0">
                <a:solidFill>
                  <a:srgbClr val="FF0000"/>
                </a:solidFill>
              </a:rPr>
              <a:t>белка»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11967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Ход действий: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1851323"/>
            <a:ext cx="1179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1. </a:t>
            </a:r>
          </a:p>
          <a:p>
            <a:pPr lvl="0"/>
            <a:r>
              <a:rPr lang="ru-RU" sz="1600" dirty="0" smtClean="0"/>
              <a:t>Взяли </a:t>
            </a:r>
            <a:r>
              <a:rPr lang="ru-RU" sz="1600" dirty="0"/>
              <a:t>муку с водой, замесили тесто.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84368" y="1743939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2. </a:t>
            </a:r>
            <a:r>
              <a:rPr lang="ru-RU" sz="1600" dirty="0"/>
              <a:t>Комочек теста завернули в марлю.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5976" y="4077071"/>
            <a:ext cx="17219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3. </a:t>
            </a:r>
          </a:p>
          <a:p>
            <a:pPr lvl="0"/>
            <a:r>
              <a:rPr lang="ru-RU" sz="1600" dirty="0"/>
              <a:t>Тесто в марле промыли хорошо в чистой воде, она стала мутной от выделившегося крахмала.</a:t>
            </a:r>
          </a:p>
        </p:txBody>
      </p:sp>
      <p:pic>
        <p:nvPicPr>
          <p:cNvPr id="12" name="Рисунок 11" descr="D:\фото\юный биолог фото\22 октября\DSC064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743940"/>
            <a:ext cx="2196083" cy="1875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D:\фото\юный биолог фото\22 октября\DSC064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43" y="1743939"/>
            <a:ext cx="2304256" cy="1875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D:\фото\юный биолог фото\22 октября\DSC0646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98" y="4287260"/>
            <a:ext cx="2210637" cy="17340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 descr="D:\фото\юный биолог фото\22 октября\DSC0646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84328"/>
            <a:ext cx="2224316" cy="1736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177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51920" y="2606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Ход действий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15965" y="1124744"/>
            <a:ext cx="2816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4</a:t>
            </a:r>
            <a:r>
              <a:rPr lang="ru-RU" sz="1600" dirty="0" smtClean="0"/>
              <a:t>. </a:t>
            </a:r>
          </a:p>
          <a:p>
            <a:pPr lvl="0"/>
            <a:r>
              <a:rPr lang="ru-RU" sz="1600" dirty="0" smtClean="0"/>
              <a:t>Марлю </a:t>
            </a:r>
            <a:r>
              <a:rPr lang="ru-RU" sz="1600" dirty="0"/>
              <a:t>развернули, в ней оказалось липкое белое вещество.</a:t>
            </a:r>
          </a:p>
        </p:txBody>
      </p:sp>
      <p:pic>
        <p:nvPicPr>
          <p:cNvPr id="18" name="Рисунок 17" descr="D:\фото\юный биолог фото\22 октября\DSC064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90" y="692696"/>
            <a:ext cx="3168910" cy="237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D:\фото\юный биолог фото\22 октября\DSC064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4634">
            <a:off x="1942175" y="3203105"/>
            <a:ext cx="2977145" cy="239600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436096" y="4401109"/>
            <a:ext cx="2736304" cy="20621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</a:rPr>
              <a:t>Вывод: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Немного </a:t>
            </a:r>
            <a:r>
              <a:rPr lang="ru-RU" sz="1600" dirty="0">
                <a:solidFill>
                  <a:srgbClr val="002060"/>
                </a:solidFill>
              </a:rPr>
              <a:t>желтоватое, клейкое вещество. Это </a:t>
            </a:r>
            <a:r>
              <a:rPr lang="ru-RU" sz="1600" b="1" dirty="0">
                <a:solidFill>
                  <a:srgbClr val="002060"/>
                </a:solidFill>
              </a:rPr>
              <a:t>белок.</a:t>
            </a:r>
            <a:r>
              <a:rPr lang="ru-RU" sz="1600" dirty="0">
                <a:solidFill>
                  <a:srgbClr val="002060"/>
                </a:solidFill>
              </a:rPr>
              <a:t> Крахмал остался в воде, а внутри марли – белок. У него тоже есть специальное название – </a:t>
            </a:r>
            <a:r>
              <a:rPr lang="ru-RU" sz="1600" b="1" dirty="0">
                <a:solidFill>
                  <a:srgbClr val="002060"/>
                </a:solidFill>
              </a:rPr>
              <a:t>клейковина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схема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81966"/>
            <a:ext cx="3096343" cy="19192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850106"/>
          </a:xfrm>
        </p:spPr>
        <p:txBody>
          <a:bodyPr/>
          <a:lstStyle/>
          <a:p>
            <a:r>
              <a:rPr lang="ru-RU" sz="2400" u="sng" dirty="0"/>
              <a:t>Лабораторная работа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b="1" dirty="0">
                <a:solidFill>
                  <a:srgbClr val="FF0000"/>
                </a:solidFill>
              </a:rPr>
              <a:t>«Обнаружение в пище жира»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3928" y="11967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Ход действий: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47875" y="1554623"/>
            <a:ext cx="1296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1. </a:t>
            </a:r>
          </a:p>
          <a:p>
            <a:pPr lvl="0"/>
            <a:r>
              <a:rPr lang="ru-RU" sz="1600" dirty="0"/>
              <a:t>Начистили немного семечек подсолнуха на белую бумагу.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24253" y="1566084"/>
            <a:ext cx="1512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2. </a:t>
            </a:r>
          </a:p>
          <a:p>
            <a:pPr lvl="0"/>
            <a:r>
              <a:rPr lang="ru-RU" sz="1600" dirty="0" smtClean="0"/>
              <a:t>Завернули </a:t>
            </a:r>
            <a:r>
              <a:rPr lang="ru-RU" sz="1600" dirty="0"/>
              <a:t>очищенные семечки в бумагу, тщательно </a:t>
            </a:r>
            <a:r>
              <a:rPr lang="ru-RU" sz="1600" dirty="0" smtClean="0"/>
              <a:t>раздавили.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211960" y="5301208"/>
            <a:ext cx="129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3. </a:t>
            </a:r>
          </a:p>
          <a:p>
            <a:pPr lvl="0"/>
            <a:r>
              <a:rPr lang="ru-RU" sz="1600" dirty="0"/>
              <a:t>На бумаге остались масляные пятна.</a:t>
            </a:r>
          </a:p>
        </p:txBody>
      </p:sp>
      <p:pic>
        <p:nvPicPr>
          <p:cNvPr id="16" name="Рисунок 15" descr="D:\фото\юный биолог фото\22 октября\мм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41588"/>
            <a:ext cx="2664296" cy="23344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7" name="Рисунок 16" descr="D:\фото\юный биолог фото\22 октября\DSC064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539557"/>
            <a:ext cx="2046551" cy="1658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г\Desktop\юный биолог\кружок юный биолог\юный биолог фото\22 октября\DSC064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89" y="4795892"/>
            <a:ext cx="2078258" cy="1558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C:\Users\г\Desktop\юный биолог\кружок юный биолог\юный биолог фото\22 октября\DSC064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18" y="1566084"/>
            <a:ext cx="2195855" cy="1646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857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D9969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469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Цель мини-исследования</vt:lpstr>
      <vt:lpstr>Лабораторная работа  «Обнаружение углеводов (крахмала) в пище»</vt:lpstr>
      <vt:lpstr>Презентация PowerPoint</vt:lpstr>
      <vt:lpstr>Презентация PowerPoint</vt:lpstr>
      <vt:lpstr>Презентация PowerPoint</vt:lpstr>
      <vt:lpstr>Лабораторная работа  «Обнаружение в пище белка»</vt:lpstr>
      <vt:lpstr>Презентация PowerPoint</vt:lpstr>
      <vt:lpstr>Лабораторная работа  «Обнаружение в пище жира»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Chemist</cp:lastModifiedBy>
  <cp:revision>98</cp:revision>
  <dcterms:created xsi:type="dcterms:W3CDTF">2014-06-24T15:51:35Z</dcterms:created>
  <dcterms:modified xsi:type="dcterms:W3CDTF">2019-11-01T16:11:20Z</dcterms:modified>
</cp:coreProperties>
</file>