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  <p:sldMasterId id="2147483852" r:id="rId2"/>
    <p:sldMasterId id="2147483864" r:id="rId3"/>
    <p:sldMasterId id="2147483876" r:id="rId4"/>
    <p:sldMasterId id="2147483888" r:id="rId5"/>
  </p:sldMasterIdLst>
  <p:notesMasterIdLst>
    <p:notesMasterId r:id="rId17"/>
  </p:notesMasterIdLst>
  <p:handoutMasterIdLst>
    <p:handoutMasterId r:id="rId18"/>
  </p:handoutMasterIdLst>
  <p:sldIdLst>
    <p:sldId id="278" r:id="rId6"/>
    <p:sldId id="279" r:id="rId7"/>
    <p:sldId id="283" r:id="rId8"/>
    <p:sldId id="282" r:id="rId9"/>
    <p:sldId id="280" r:id="rId10"/>
    <p:sldId id="285" r:id="rId11"/>
    <p:sldId id="361" r:id="rId12"/>
    <p:sldId id="359" r:id="rId13"/>
    <p:sldId id="358" r:id="rId14"/>
    <p:sldId id="360" r:id="rId15"/>
    <p:sldId id="277" r:id="rId16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12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609305-F8F1-4E69-BEB5-6A321295E0F3}" type="datetimeFigureOut">
              <a:rPr lang="ru-RU" smtClean="0"/>
              <a:t>27.04.2020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BBDA2-05CF-434C-95A5-EA5B5D0831E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3954488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7E38B9-41F5-4763-A531-13173E8C4F72}" type="datetimeFigureOut">
              <a:rPr lang="ru-RU" smtClean="0"/>
              <a:t>27.04.2020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703B4C-26E5-4E2E-942A-996BA9AC574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6531296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03B4C-26E5-4E2E-942A-996BA9AC574A}" type="slidenum">
              <a:rPr lang="ru-RU" smtClean="0"/>
              <a:t>1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6467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4530"/>
            <a:ext cx="7429500" cy="2387600"/>
          </a:xfrm>
        </p:spPr>
        <p:txBody>
          <a:bodyPr anchor="b">
            <a:normAutofit/>
          </a:bodyPr>
          <a:lstStyle>
            <a:lvl1pPr algn="ctr">
              <a:defRPr sz="487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 algn="ctr">
              <a:buNone/>
              <a:defRPr sz="2275"/>
            </a:lvl2pPr>
            <a:lvl3pPr marL="742950" indent="0" algn="ctr">
              <a:buNone/>
              <a:defRPr sz="1950"/>
            </a:lvl3pPr>
            <a:lvl4pPr marL="1114425" indent="0" algn="ctr">
              <a:buNone/>
              <a:defRPr sz="1625"/>
            </a:lvl4pPr>
            <a:lvl5pPr marL="1485900" indent="0" algn="ctr">
              <a:buNone/>
              <a:defRPr sz="1625"/>
            </a:lvl5pPr>
            <a:lvl6pPr marL="1857375" indent="0" algn="ctr">
              <a:buNone/>
              <a:defRPr sz="1625"/>
            </a:lvl6pPr>
            <a:lvl7pPr marL="2228850" indent="0" algn="ctr">
              <a:buNone/>
              <a:defRPr sz="1625"/>
            </a:lvl7pPr>
            <a:lvl8pPr marL="2600325" indent="0" algn="ctr">
              <a:buNone/>
              <a:defRPr sz="1625"/>
            </a:lvl8pPr>
            <a:lvl9pPr marL="2971800" indent="0" algn="ctr">
              <a:buNone/>
              <a:defRPr sz="1625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EA78-681A-4B65-9505-A26C48247BAF}" type="datetime1">
              <a:rPr lang="ru-RU" smtClean="0"/>
              <a:t>27.04.2020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A771-0207-4C86-87C5-BEDCDF3C01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18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4CD1-87F2-42D6-8D3A-E36510BD8E74}" type="datetime1">
              <a:rPr lang="ru-RU" smtClean="0"/>
              <a:t>27.04.2020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A771-0207-4C86-87C5-BEDCDF3C01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022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0362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0363"/>
            <a:ext cx="6284119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2507-E632-4FEC-9224-373A67090A29}" type="datetime1">
              <a:rPr lang="ru-RU" smtClean="0"/>
              <a:t>27.04.2020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A771-0207-4C86-87C5-BEDCDF3C01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008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475" y="4960137"/>
            <a:ext cx="6315075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96113" y="4960137"/>
            <a:ext cx="2600325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D24DEA78-681A-4B65-9505-A26C48247BAF}" type="datetime1">
              <a:rPr lang="ru-RU" smtClean="0"/>
              <a:t>27.04.2020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A771-0207-4C86-87C5-BEDCDF3C01E0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6814310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-1"/>
            <a:ext cx="9906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7991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7AB1F-1C09-48B2-A795-F3485CCE2C73}" type="datetime1">
              <a:rPr lang="ru-RU" smtClean="0"/>
              <a:t>27.04.2020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A771-0207-4C86-87C5-BEDCDF3C01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615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4960137"/>
            <a:ext cx="6315075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6113" y="4960137"/>
            <a:ext cx="2600325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5B824-E476-47BA-B8F6-93E133A5B028}" type="datetime1">
              <a:rPr lang="ru-RU" smtClean="0"/>
              <a:t>27.04.2020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A771-0207-4C86-87C5-BEDCDF3C01E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Rectangle 9"/>
          <p:cNvSpPr/>
          <p:nvPr/>
        </p:nvSpPr>
        <p:spPr>
          <a:xfrm>
            <a:off x="0" y="-1"/>
            <a:ext cx="9906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/>
          <p:cNvCxnSpPr/>
          <p:nvPr/>
        </p:nvCxnSpPr>
        <p:spPr>
          <a:xfrm flipV="1">
            <a:off x="6814310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104" y="585216"/>
            <a:ext cx="7897559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2104" y="2286000"/>
            <a:ext cx="386334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6323" y="2286000"/>
            <a:ext cx="386334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18A2A-6126-435D-969C-3D2423206CDC}" type="datetime1">
              <a:rPr lang="ru-RU" smtClean="0"/>
              <a:t>27.04.2020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A771-0207-4C86-87C5-BEDCDF3C01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062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32104" y="585216"/>
            <a:ext cx="7897559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104" y="2179636"/>
            <a:ext cx="386334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2104" y="2967788"/>
            <a:ext cx="386334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6323" y="2179636"/>
            <a:ext cx="386334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66323" y="2967788"/>
            <a:ext cx="386334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9F3B8-62C8-47D2-849D-28ADC6323CDD}" type="datetime1">
              <a:rPr lang="ru-RU" smtClean="0"/>
              <a:t>27.04.2020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A771-0207-4C86-87C5-BEDCDF3C01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300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45B05-FD18-4FB8-9302-23C7CF4F328C}" type="datetime1">
              <a:rPr lang="ru-RU" smtClean="0"/>
              <a:t>27.04.2020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A771-0207-4C86-87C5-BEDCDF3C01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118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AA05E-FD16-4148-BD6D-5F0A3EFF8641}" type="datetime1">
              <a:rPr lang="ru-RU" smtClean="0"/>
              <a:t>27.04.2020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A771-0207-4C86-87C5-BEDCDF3C01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182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2104" y="471509"/>
            <a:ext cx="356616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3437" y="822960"/>
            <a:ext cx="4613720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2104" y="2257506"/>
            <a:ext cx="356616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A06BB-67B6-401E-B44D-C83C917937CA}" type="datetime1">
              <a:rPr lang="ru-RU" smtClean="0"/>
              <a:t>27.04.2020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A771-0207-4C86-87C5-BEDCDF3C01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130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7AB1F-1C09-48B2-A795-F3485CCE2C73}" type="datetime1">
              <a:rPr lang="ru-RU" smtClean="0"/>
              <a:t>27.04.2020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A771-0207-4C86-87C5-BEDCDF3C01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828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4960138"/>
            <a:ext cx="6315075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903524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6113" y="4960138"/>
            <a:ext cx="2600325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4ABD0-15D2-472B-94A9-3D1119BC5E7C}" type="datetime1">
              <a:rPr lang="ru-RU" smtClean="0"/>
              <a:t>27.04.2020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A771-0207-4C86-87C5-BEDCDF3C01E0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814310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294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94CD1-87F2-42D6-8D3A-E36510BD8E74}" type="datetime1">
              <a:rPr lang="ru-RU" smtClean="0"/>
              <a:t>27.04.2020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A771-0207-4C86-87C5-BEDCDF3C01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466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3" y="762000"/>
            <a:ext cx="2135981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4" y="762000"/>
            <a:ext cx="6160294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2507-E632-4FEC-9224-373A67090A29}" type="datetime1">
              <a:rPr lang="ru-RU" smtClean="0"/>
              <a:t>27.04.2020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A771-0207-4C86-87C5-BEDCDF3C01E0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8172450" y="144988"/>
            <a:ext cx="0" cy="7429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06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A462-8AF1-4548-92D2-6286A9303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8A8A-1C3D-4F85-95E0-17FE1CD6CC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0481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A462-8AF1-4548-92D2-6286A9303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8A8A-1C3D-4F85-95E0-17FE1CD6CC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9409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A462-8AF1-4548-92D2-6286A9303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8A8A-1C3D-4F85-95E0-17FE1CD6CC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1546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A462-8AF1-4548-92D2-6286A9303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8A8A-1C3D-4F85-95E0-17FE1CD6CC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343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A462-8AF1-4548-92D2-6286A9303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8A8A-1C3D-4F85-95E0-17FE1CD6CC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5384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A462-8AF1-4548-92D2-6286A9303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8A8A-1C3D-4F85-95E0-17FE1CD6CC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684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A462-8AF1-4548-92D2-6286A9303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8A8A-1C3D-4F85-95E0-17FE1CD6CC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702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12423"/>
            <a:ext cx="8543925" cy="2851208"/>
          </a:xfrm>
        </p:spPr>
        <p:txBody>
          <a:bodyPr anchor="b">
            <a:normAutofit/>
          </a:bodyPr>
          <a:lstStyle>
            <a:lvl1pPr>
              <a:defRPr sz="4875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52634"/>
            <a:ext cx="8543925" cy="1500187"/>
          </a:xfrm>
        </p:spPr>
        <p:txBody>
          <a:bodyPr anchor="t">
            <a:normAutofit/>
          </a:bodyPr>
          <a:lstStyle>
            <a:lvl1pPr marL="0" indent="0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5B824-E476-47BA-B8F6-93E133A5B028}" type="datetime1">
              <a:rPr lang="ru-RU" smtClean="0"/>
              <a:t>27.04.2020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A771-0207-4C86-87C5-BEDCDF3C01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161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A462-8AF1-4548-92D2-6286A9303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8A8A-1C3D-4F85-95E0-17FE1CD6CC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0592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A462-8AF1-4548-92D2-6286A9303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8A8A-1C3D-4F85-95E0-17FE1CD6CC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9784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A462-8AF1-4548-92D2-6286A9303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8A8A-1C3D-4F85-95E0-17FE1CD6CC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012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A462-8AF1-4548-92D2-6286A9303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8A8A-1C3D-4F85-95E0-17FE1CD6CC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7042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A462-8AF1-4548-92D2-6286A9303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8A8A-1C3D-4F85-95E0-17FE1CD6CC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1373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A462-8AF1-4548-92D2-6286A9303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8A8A-1C3D-4F85-95E0-17FE1CD6CC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8896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A462-8AF1-4548-92D2-6286A9303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8A8A-1C3D-4F85-95E0-17FE1CD6CC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9989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A462-8AF1-4548-92D2-6286A9303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8A8A-1C3D-4F85-95E0-17FE1CD6CC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0993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A462-8AF1-4548-92D2-6286A9303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8A8A-1C3D-4F85-95E0-17FE1CD6CC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817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A462-8AF1-4548-92D2-6286A9303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8A8A-1C3D-4F85-95E0-17FE1CD6CC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185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666" y="1828801"/>
            <a:ext cx="421005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8801"/>
            <a:ext cx="421005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18A2A-6126-435D-969C-3D2423206CDC}" type="datetime1">
              <a:rPr lang="ru-RU" smtClean="0"/>
              <a:t>27.04.2020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A771-0207-4C86-87C5-BEDCDF3C01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991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A462-8AF1-4548-92D2-6286A9303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8A8A-1C3D-4F85-95E0-17FE1CD6CC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7280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A462-8AF1-4548-92D2-6286A9303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8A8A-1C3D-4F85-95E0-17FE1CD6CC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3535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A462-8AF1-4548-92D2-6286A9303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8A8A-1C3D-4F85-95E0-17FE1CD6CC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0908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A462-8AF1-4548-92D2-6286A9303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8A8A-1C3D-4F85-95E0-17FE1CD6CC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6340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A462-8AF1-4548-92D2-6286A9303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8A8A-1C3D-4F85-95E0-17FE1CD6CC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3882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A462-8AF1-4548-92D2-6286A9303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8A8A-1C3D-4F85-95E0-17FE1CD6CC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6297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A462-8AF1-4548-92D2-6286A9303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8A8A-1C3D-4F85-95E0-17FE1CD6CC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116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A462-8AF1-4548-92D2-6286A9303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8A8A-1C3D-4F85-95E0-17FE1CD6CC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0409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A462-8AF1-4548-92D2-6286A9303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8A8A-1C3D-4F85-95E0-17FE1CD6CC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7416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A462-8AF1-4548-92D2-6286A9303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8A8A-1C3D-4F85-95E0-17FE1CD6CC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011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65" y="1681851"/>
            <a:ext cx="4189413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665" y="2507551"/>
            <a:ext cx="4189413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851"/>
            <a:ext cx="421005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7551"/>
            <a:ext cx="421005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9F3B8-62C8-47D2-849D-28ADC6323CDD}" type="datetime1">
              <a:rPr lang="ru-RU" smtClean="0"/>
              <a:t>27.04.2020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A771-0207-4C86-87C5-BEDCDF3C01E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41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A462-8AF1-4548-92D2-6286A9303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8A8A-1C3D-4F85-95E0-17FE1CD6CC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3818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A462-8AF1-4548-92D2-6286A9303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8A8A-1C3D-4F85-95E0-17FE1CD6CC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7715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A462-8AF1-4548-92D2-6286A9303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8A8A-1C3D-4F85-95E0-17FE1CD6CC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8560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A462-8AF1-4548-92D2-6286A9303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8A8A-1C3D-4F85-95E0-17FE1CD6CC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819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A462-8AF1-4548-92D2-6286A9303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8A8A-1C3D-4F85-95E0-17FE1CD6CC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184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A462-8AF1-4548-92D2-6286A9303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8A8A-1C3D-4F85-95E0-17FE1CD6CC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964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45B05-FD18-4FB8-9302-23C7CF4F328C}" type="datetime1">
              <a:rPr lang="ru-RU" smtClean="0"/>
              <a:t>27.04.2020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A771-0207-4C86-87C5-BEDCDF3C01E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9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AA05E-FD16-4148-BD6D-5F0A3EFF8641}" type="datetime1">
              <a:rPr lang="ru-RU" smtClean="0"/>
              <a:t>27.04.2020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A771-0207-4C86-87C5-BEDCDF3C01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438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1"/>
            <a:ext cx="3194685" cy="1600197"/>
          </a:xfrm>
        </p:spPr>
        <p:txBody>
          <a:bodyPr anchor="b">
            <a:normAutofit/>
          </a:bodyPr>
          <a:lstStyle>
            <a:lvl1pPr>
              <a:defRPr sz="2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050" y="990600"/>
            <a:ext cx="5014913" cy="4876800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399"/>
            <a:ext cx="3194685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A06BB-67B6-401E-B44D-C83C917937CA}" type="datetime1">
              <a:rPr lang="ru-RU" smtClean="0"/>
              <a:t>27.04.2020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A771-0207-4C86-87C5-BEDCDF3C01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667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0"/>
            <a:ext cx="3194685" cy="1600200"/>
          </a:xfrm>
        </p:spPr>
        <p:txBody>
          <a:bodyPr anchor="b">
            <a:normAutofit/>
          </a:bodyPr>
          <a:lstStyle>
            <a:lvl1pPr>
              <a:defRPr sz="2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0050" y="990600"/>
            <a:ext cx="5014913" cy="4876800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400"/>
            <a:ext cx="3194685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4ABD0-15D2-472B-94A9-3D1119BC5E7C}" type="datetime1">
              <a:rPr lang="ru-RU" smtClean="0"/>
              <a:t>27.04.2020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A771-0207-4C86-87C5-BEDCDF3C01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844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6666" y="365760"/>
            <a:ext cx="8543925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66" y="1828801"/>
            <a:ext cx="8543925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C1B601B-E92C-4A90-AE33-4F85CDADE76E}" type="datetime1">
              <a:rPr lang="ru-RU" smtClean="0"/>
              <a:t>27.04.2020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9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1741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4A771-0207-4C86-87C5-BEDCDF3C01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9775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Wingdings 2" pitchFamily="18" charset="2"/>
        <a:buChar char="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Wingdings 2" pitchFamily="18" charset="2"/>
        <a:buChar char="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Wingdings 2" pitchFamily="18" charset="2"/>
        <a:buChar char="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2104" y="585216"/>
            <a:ext cx="7897559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104" y="2286000"/>
            <a:ext cx="7897560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2106" y="6470704"/>
            <a:ext cx="1750241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C1B601B-E92C-4A90-AE33-4F85CDADE76E}" type="datetime1">
              <a:rPr lang="ru-RU" smtClean="0"/>
              <a:t>27.04.2020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4883" y="6470704"/>
            <a:ext cx="479493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05333" y="6470704"/>
            <a:ext cx="79110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0D4A771-0207-4C86-87C5-BEDCDF3C01E0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19125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6033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3A462-8AF1-4548-92D2-6286A9303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38A8A-1C3D-4F85-95E0-17FE1CD6CC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36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3A462-8AF1-4548-92D2-6286A9303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38A8A-1C3D-4F85-95E0-17FE1CD6CC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86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3A462-8AF1-4548-92D2-6286A9303B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27.04.2020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38A8A-1C3D-4F85-95E0-17FE1CD6CC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572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56" t="1606" r="-156" b="4259"/>
          <a:stretch/>
        </p:blipFill>
        <p:spPr>
          <a:xfrm>
            <a:off x="1" y="516407"/>
            <a:ext cx="9906000" cy="566913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16407"/>
            <a:ext cx="9832442" cy="3905468"/>
          </a:xfrm>
          <a:ln>
            <a:noFill/>
          </a:ln>
        </p:spPr>
        <p:txBody>
          <a:bodyPr anchor="t">
            <a:normAutofit/>
          </a:bodyPr>
          <a:lstStyle/>
          <a:p>
            <a:r>
              <a:rPr lang="ru-RU" sz="4800" dirty="0" smtClean="0"/>
              <a:t>Рабочая тетрадь как средство изучения истории вознесенского поселения</a:t>
            </a:r>
            <a:r>
              <a:rPr lang="ru-RU" sz="7150" dirty="0" smtClean="0"/>
              <a:t>.</a:t>
            </a:r>
            <a:endParaRPr lang="ru-RU" sz="715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51830" y="4525927"/>
            <a:ext cx="8054170" cy="1374458"/>
          </a:xfrm>
        </p:spPr>
        <p:txBody>
          <a:bodyPr>
            <a:normAutofit/>
          </a:bodyPr>
          <a:lstStyle/>
          <a:p>
            <a:r>
              <a:rPr lang="ru-RU" sz="2600" dirty="0"/>
              <a:t>Работу </a:t>
            </a:r>
            <a:r>
              <a:rPr lang="ru-RU" sz="2600" dirty="0" smtClean="0"/>
              <a:t>выполнила: </a:t>
            </a:r>
            <a:r>
              <a:rPr lang="ru-RU" sz="2600" dirty="0"/>
              <a:t>ученица 10 класса </a:t>
            </a:r>
            <a:r>
              <a:rPr lang="ru-RU" sz="2600" dirty="0" err="1"/>
              <a:t>Посадкова</a:t>
            </a:r>
            <a:r>
              <a:rPr lang="ru-RU" sz="2600" dirty="0"/>
              <a:t> </a:t>
            </a:r>
            <a:r>
              <a:rPr lang="ru-RU" sz="2600" dirty="0" smtClean="0"/>
              <a:t>Алёна Учитель: </a:t>
            </a:r>
            <a:r>
              <a:rPr lang="ru-RU" sz="2600" dirty="0"/>
              <a:t>Грязнова Татьяна Семёновна</a:t>
            </a:r>
            <a:r>
              <a:rPr lang="ru-RU" sz="2600" dirty="0" smtClean="0"/>
              <a:t>.</a:t>
            </a:r>
          </a:p>
          <a:p>
            <a:r>
              <a:rPr lang="ru-RU" sz="2600" dirty="0" smtClean="0"/>
              <a:t> </a:t>
            </a:r>
            <a:r>
              <a:rPr lang="ru-RU" sz="2600" dirty="0"/>
              <a:t>2019 </a:t>
            </a:r>
            <a:r>
              <a:rPr lang="ru-RU" sz="2600" dirty="0" smtClean="0"/>
              <a:t>год.</a:t>
            </a:r>
            <a:endParaRPr lang="ru-RU" sz="2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30D4A771-0207-4C86-87C5-BEDCDF3C01E0}" type="slidenum">
              <a:rPr lang="ru-RU" sz="2600"/>
              <a:t>1</a:t>
            </a:fld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381796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475531"/>
          </a:xfrm>
        </p:spPr>
        <p:txBody>
          <a:bodyPr>
            <a:noAutofit/>
          </a:bodyPr>
          <a:lstStyle/>
          <a:p>
            <a:r>
              <a:rPr lang="ru-RU" sz="1400" dirty="0" smtClean="0"/>
              <a:t>36.Каково название и назначение представленной на фотографиях  домашней утвари</a:t>
            </a:r>
            <a:endParaRPr lang="ru-RU" sz="1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545494" y="2757948"/>
            <a:ext cx="3679469" cy="3419015"/>
          </a:xfrm>
        </p:spPr>
        <p:txBody>
          <a:bodyPr/>
          <a:lstStyle/>
          <a:p>
            <a:pPr marL="0" indent="0">
              <a:buNone/>
            </a:pPr>
            <a:r>
              <a:rPr lang="ru-RU" sz="1400" dirty="0" smtClean="0"/>
              <a:t>1_____________________________</a:t>
            </a:r>
          </a:p>
          <a:p>
            <a:pPr marL="0" indent="0">
              <a:buNone/>
            </a:pPr>
            <a:r>
              <a:rPr lang="ru-RU" sz="1400" dirty="0" smtClean="0"/>
              <a:t>2_____________________________</a:t>
            </a:r>
          </a:p>
          <a:p>
            <a:pPr marL="0" indent="0">
              <a:buNone/>
            </a:pPr>
            <a:r>
              <a:rPr lang="ru-RU" sz="1400" dirty="0" smtClean="0"/>
              <a:t>3_____________________________</a:t>
            </a:r>
          </a:p>
          <a:p>
            <a:pPr marL="0" indent="0">
              <a:buNone/>
            </a:pPr>
            <a:r>
              <a:rPr lang="ru-RU" sz="1400" dirty="0" smtClean="0"/>
              <a:t>4_____________________________</a:t>
            </a:r>
          </a:p>
          <a:p>
            <a:pPr marL="0" indent="0">
              <a:buNone/>
            </a:pPr>
            <a:r>
              <a:rPr lang="ru-RU" sz="1400" dirty="0" smtClean="0"/>
              <a:t>5_____________________________</a:t>
            </a:r>
          </a:p>
          <a:p>
            <a:pPr marL="0" indent="0">
              <a:buNone/>
            </a:pPr>
            <a:r>
              <a:rPr lang="ru-RU" sz="1400" dirty="0" smtClean="0"/>
              <a:t>6_____________________________</a:t>
            </a:r>
          </a:p>
          <a:p>
            <a:pPr marL="0" indent="0">
              <a:buNone/>
            </a:pPr>
            <a:r>
              <a:rPr lang="ru-RU" sz="1400" dirty="0" smtClean="0"/>
              <a:t>7_____________________________</a:t>
            </a:r>
          </a:p>
          <a:p>
            <a:pPr marL="0" indent="0">
              <a:buNone/>
            </a:pPr>
            <a:r>
              <a:rPr lang="ru-RU" sz="1400" dirty="0" smtClean="0"/>
              <a:t>8_____________________________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499535" y="829637"/>
            <a:ext cx="1438874" cy="14388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5363" r="14991"/>
          <a:stretch/>
        </p:blipFill>
        <p:spPr>
          <a:xfrm>
            <a:off x="3532200" y="4199018"/>
            <a:ext cx="1571517" cy="14878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1845" r="14834"/>
          <a:stretch/>
        </p:blipFill>
        <p:spPr>
          <a:xfrm>
            <a:off x="3210050" y="2319354"/>
            <a:ext cx="1645705" cy="14878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3717" y="840658"/>
            <a:ext cx="2434516" cy="13341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8928" y="870314"/>
            <a:ext cx="1735430" cy="13015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873" y="829637"/>
            <a:ext cx="2456354" cy="13829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447" y="2516072"/>
            <a:ext cx="2072455" cy="12911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3494" y="4319058"/>
            <a:ext cx="2079629" cy="124777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478266" y="1927931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</a:rPr>
              <a:t>2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42651" y="1812037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1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394412" y="164180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3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678085" y="164180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4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77873" y="3397714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5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471415" y="332974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6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28716" y="4612359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7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478266" y="4402276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8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067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7464" y="778971"/>
            <a:ext cx="7376828" cy="629401"/>
          </a:xfrm>
        </p:spPr>
        <p:txBody>
          <a:bodyPr>
            <a:normAutofit/>
          </a:bodyPr>
          <a:lstStyle/>
          <a:p>
            <a:r>
              <a:rPr lang="ru-RU" sz="3900" dirty="0"/>
              <a:t>Справочные материалы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1773" y="2252277"/>
            <a:ext cx="7324845" cy="375955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275" dirty="0"/>
              <a:t>Краеведческая энциклопедия «Летопись Подпорожского края: события и люди»(2006г).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275" dirty="0"/>
              <a:t>Памятные места Ленинградской области.(Лениздат 1973).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275" dirty="0"/>
              <a:t>Альбомы Юдина П.С.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275" dirty="0"/>
              <a:t>Книги Гирина «Вознесенье»(1998г и 2010г) и Г. Дваса «Присвирье»</a:t>
            </a:r>
          </a:p>
          <a:p>
            <a:pPr marL="0" indent="0">
              <a:buNone/>
            </a:pPr>
            <a:endParaRPr lang="ru-RU" sz="2925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A771-0207-4C86-87C5-BEDCDF3C01E0}" type="slidenum">
              <a:rPr lang="ru-RU" smtClean="0"/>
              <a:t>11</a:t>
            </a:fld>
            <a:endParaRPr lang="ru-RU" dirty="0"/>
          </a:p>
        </p:txBody>
      </p:sp>
      <p:pic>
        <p:nvPicPr>
          <p:cNvPr id="1026" name="Picture 2" descr="https://pp.userapi.com/c627220/v627220321/d17a/bRsGaoriuW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144" y="3598437"/>
            <a:ext cx="2329856" cy="252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pp.userapi.com/c845322/v845322711/127e2d/oDe4C5g0cU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2" t="21075" r="15873" b="6662"/>
          <a:stretch/>
        </p:blipFill>
        <p:spPr bwMode="auto">
          <a:xfrm>
            <a:off x="8087116" y="778971"/>
            <a:ext cx="1789358" cy="267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40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pp.userapi.com/c604826/v604826489/1f955/N_8tiLiHCk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275" y="0"/>
            <a:ext cx="10165943" cy="660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2104" y="366851"/>
            <a:ext cx="7897559" cy="1499616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Актуальность.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194" y="1651379"/>
            <a:ext cx="8388469" cy="4657981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>
                <a:solidFill>
                  <a:schemeClr val="bg1"/>
                </a:solidFill>
              </a:rPr>
              <a:t>«Народ, </a:t>
            </a:r>
            <a:r>
              <a:rPr lang="ru-RU" sz="2800" dirty="0">
                <a:solidFill>
                  <a:schemeClr val="bg1"/>
                </a:solidFill>
              </a:rPr>
              <a:t>н</a:t>
            </a:r>
            <a:r>
              <a:rPr lang="ru-RU" sz="2800" dirty="0" smtClean="0">
                <a:solidFill>
                  <a:schemeClr val="bg1"/>
                </a:solidFill>
              </a:rPr>
              <a:t>е знающий своего прошлого, не имеет будущего».</a:t>
            </a:r>
          </a:p>
          <a:p>
            <a:pPr algn="just"/>
            <a:r>
              <a:rPr lang="ru-RU" sz="2800" dirty="0" smtClean="0">
                <a:solidFill>
                  <a:schemeClr val="bg1"/>
                </a:solidFill>
              </a:rPr>
              <a:t>(М. В. Ломоносов.)</a:t>
            </a:r>
          </a:p>
          <a:p>
            <a:pPr algn="just"/>
            <a:endParaRPr lang="ru-RU" sz="2800" dirty="0" smtClean="0"/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800" dirty="0" smtClean="0"/>
              <a:t>Проблема: Изучая историю своей страны и стран мира, школьники порой не знают историю того края, где они проживают. 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A771-0207-4C86-87C5-BEDCDF3C01E0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894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2506" y="1678675"/>
            <a:ext cx="7897559" cy="4462817"/>
          </a:xfrm>
        </p:spPr>
        <p:txBody>
          <a:bodyPr>
            <a:normAutofit/>
          </a:bodyPr>
          <a:lstStyle/>
          <a:p>
            <a:r>
              <a:rPr lang="ru-RU" sz="3600" dirty="0"/>
              <a:t>разработка рабочей тетради по </a:t>
            </a:r>
            <a:r>
              <a:rPr lang="ru-RU" sz="3600" dirty="0" smtClean="0"/>
              <a:t>краеведению </a:t>
            </a:r>
            <a:endParaRPr lang="ru-RU" sz="3575" b="1" u="sng" dirty="0" smtClean="0"/>
          </a:p>
          <a:p>
            <a:r>
              <a:rPr lang="ru-RU" sz="3575" b="1" u="sng" dirty="0" smtClean="0"/>
              <a:t>Задачи</a:t>
            </a:r>
            <a:r>
              <a:rPr lang="ru-RU" sz="3575" b="1" u="sng" dirty="0"/>
              <a:t>:</a:t>
            </a:r>
            <a:endParaRPr lang="ru-RU" sz="3575" u="sng" dirty="0"/>
          </a:p>
          <a:p>
            <a:r>
              <a:rPr lang="ru-RU" dirty="0" smtClean="0"/>
              <a:t>1.Собрать </a:t>
            </a:r>
            <a:r>
              <a:rPr lang="ru-RU" dirty="0"/>
              <a:t>и систематизировать информацию по истории Вознесенского </a:t>
            </a:r>
            <a:r>
              <a:rPr lang="ru-RU" dirty="0" smtClean="0"/>
              <a:t>поселения</a:t>
            </a:r>
          </a:p>
          <a:p>
            <a:r>
              <a:rPr lang="ru-RU" dirty="0" smtClean="0"/>
              <a:t>2.Создать </a:t>
            </a:r>
            <a:r>
              <a:rPr lang="ru-RU" dirty="0"/>
              <a:t>информационную презентацию о </a:t>
            </a:r>
            <a:r>
              <a:rPr lang="ru-RU" dirty="0" smtClean="0"/>
              <a:t>поселении</a:t>
            </a:r>
          </a:p>
          <a:p>
            <a:r>
              <a:rPr lang="ru-RU" dirty="0" smtClean="0"/>
              <a:t> 3.Разработать </a:t>
            </a:r>
            <a:r>
              <a:rPr lang="ru-RU" dirty="0"/>
              <a:t>задания для рабочей тетради на основе полученной информации.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A771-0207-4C86-87C5-BEDCDF3C01E0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98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Гипотеза.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Наличие рабочей тетради по истории поселения позволит школьникам изучать историю своего края в системе, обеспечивая «целостную картину» создания и развития Вознесенского поселения. </a:t>
            </a:r>
            <a:endParaRPr lang="ru-RU" sz="3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A771-0207-4C86-87C5-BEDCDF3C01E0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823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32763" y="1624084"/>
            <a:ext cx="7672569" cy="4685276"/>
          </a:xfrm>
        </p:spPr>
        <p:txBody>
          <a:bodyPr>
            <a:normAutofit/>
          </a:bodyPr>
          <a:lstStyle/>
          <a:p>
            <a:r>
              <a:rPr lang="ru-RU" sz="3200" u="sng" dirty="0" smtClean="0"/>
              <a:t>ОБЪЕКТ ИССЛЕДОВАНИЯ</a:t>
            </a:r>
            <a:r>
              <a:rPr lang="ru-RU" sz="3200" dirty="0" smtClean="0"/>
              <a:t>: </a:t>
            </a:r>
          </a:p>
          <a:p>
            <a:r>
              <a:rPr lang="ru-RU" sz="3200" dirty="0" smtClean="0"/>
              <a:t>Вознесенское </a:t>
            </a:r>
            <a:r>
              <a:rPr lang="ru-RU" sz="3200" dirty="0"/>
              <a:t>поселение: факты, события, люди. </a:t>
            </a:r>
            <a:endParaRPr lang="ru-RU" sz="3200" dirty="0" smtClean="0"/>
          </a:p>
          <a:p>
            <a:r>
              <a:rPr lang="ru-RU" sz="3200" u="sng" dirty="0" smtClean="0"/>
              <a:t>ПРЕДМЕТ ИССЛЕДОВАНИЯ: </a:t>
            </a:r>
            <a:r>
              <a:rPr lang="ru-RU" sz="3200" dirty="0" smtClean="0"/>
              <a:t>методы</a:t>
            </a:r>
            <a:r>
              <a:rPr lang="ru-RU" sz="3200" dirty="0"/>
              <a:t>, способы, приемы структурирования исторического (краеведческого) материала</a:t>
            </a:r>
            <a:endParaRPr lang="ru-RU" sz="3200" u="sng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A771-0207-4C86-87C5-BEDCDF3C01E0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218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Методы исследования.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 анализ </a:t>
            </a:r>
            <a:r>
              <a:rPr lang="ru-RU" dirty="0"/>
              <a:t>краеведческой литературы, </a:t>
            </a:r>
            <a:r>
              <a:rPr lang="ru-RU" dirty="0" smtClean="0"/>
              <a:t>газет.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 сравнение различных источников информации.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 поиск информации </a:t>
            </a:r>
            <a:r>
              <a:rPr lang="ru-RU" dirty="0" smtClean="0">
                <a:solidFill>
                  <a:srgbClr val="FFFFFF"/>
                </a:solidFill>
              </a:rPr>
              <a:t>в </a:t>
            </a:r>
            <a:r>
              <a:rPr lang="ru-RU" dirty="0">
                <a:solidFill>
                  <a:srgbClr val="FFFFFF"/>
                </a:solidFill>
              </a:rPr>
              <a:t>Интернете </a:t>
            </a:r>
            <a:r>
              <a:rPr lang="ru-RU" dirty="0" smtClean="0"/>
              <a:t>и систематизация информации.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 сбор фотоматериалов.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 интервьюирование.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 </a:t>
            </a:r>
            <a:r>
              <a:rPr lang="ru-RU" dirty="0" smtClean="0"/>
              <a:t>прогнозирование использования продукта индивидуального проекта.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A771-0207-4C86-87C5-BEDCDF3C01E0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584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9649" y="1767386"/>
            <a:ext cx="7897560" cy="402336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/>
              <a:t>Далее будут продемонстрированы выборочные страницы с заданиями из сделанной рабочей тетради</a:t>
            </a:r>
            <a:endParaRPr lang="ru-RU" sz="44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4A771-0207-4C86-87C5-BEDCDF3C01E0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0801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3773" y="274844"/>
            <a:ext cx="8782442" cy="6294479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ru-RU" sz="1400" dirty="0" smtClean="0"/>
              <a:t>16. На фотографиях два варианта памятника С.М. Кирову. </a:t>
            </a:r>
            <a:r>
              <a:rPr lang="ru-RU" sz="1400" dirty="0"/>
              <a:t> </a:t>
            </a:r>
            <a:r>
              <a:rPr lang="ru-RU" sz="1400" dirty="0" smtClean="0"/>
              <a:t>                                                                                                                                                 Какой из них сегодня находится в садике им. Кирова на                                                                                                          берегу Онежского канала?  ( фото №1 или фото№2)</a:t>
            </a:r>
          </a:p>
          <a:p>
            <a:pPr marL="0" indent="0">
              <a:buNone/>
            </a:pPr>
            <a:r>
              <a:rPr lang="ru-RU" sz="1400" dirty="0" smtClean="0"/>
              <a:t>Ответ:____________________</a:t>
            </a:r>
          </a:p>
          <a:p>
            <a:pPr marL="0" indent="0">
              <a:buNone/>
            </a:pPr>
            <a:endParaRPr lang="ru-RU" sz="1400" dirty="0" smtClean="0"/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r>
              <a:rPr lang="ru-RU" sz="1400" dirty="0" smtClean="0"/>
              <a:t>   17.    В </a:t>
            </a:r>
            <a:r>
              <a:rPr lang="ru-RU" sz="1400" dirty="0"/>
              <a:t>годы Великой Отечественной войны посёлок был оккупирован </a:t>
            </a:r>
            <a:r>
              <a:rPr lang="ru-RU" sz="1400" dirty="0" smtClean="0"/>
              <a:t>______________. </a:t>
            </a:r>
            <a:r>
              <a:rPr lang="ru-RU" sz="1400" dirty="0"/>
              <a:t>Они построили на берегах Свири и Онеги мощные оборонительные сооружения, одно из них возвышается на правом берегу Свири. </a:t>
            </a:r>
            <a:r>
              <a:rPr lang="ru-RU" sz="1400" dirty="0" smtClean="0"/>
              <a:t>С </a:t>
            </a:r>
            <a:r>
              <a:rPr lang="ru-RU" sz="1400" dirty="0"/>
              <a:t>него просматривается акватория Свири и Онежской бухты. </a:t>
            </a:r>
            <a:r>
              <a:rPr lang="ru-RU" sz="1400" dirty="0" smtClean="0"/>
              <a:t>Как оно называется? (У него несколько названий)</a:t>
            </a:r>
            <a:br>
              <a:rPr lang="ru-RU" sz="1400" dirty="0" smtClean="0"/>
            </a:br>
            <a:r>
              <a:rPr lang="ru-RU" sz="1400" dirty="0" smtClean="0"/>
              <a:t>                                                                                     </a:t>
            </a:r>
            <a:br>
              <a:rPr lang="ru-RU" sz="1400" dirty="0" smtClean="0"/>
            </a:br>
            <a:r>
              <a:rPr lang="ru-RU" sz="1400" dirty="0" smtClean="0"/>
              <a:t>                                                                                  Ответ:___________________________________________________________________________________________________________________________________________</a:t>
            </a:r>
            <a:br>
              <a:rPr lang="ru-RU" sz="1400" dirty="0" smtClean="0"/>
            </a:br>
            <a:endParaRPr lang="ru-RU" sz="1400" dirty="0" smtClean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8" t="-1119" r="-596" b="1119"/>
          <a:stretch/>
        </p:blipFill>
        <p:spPr>
          <a:xfrm>
            <a:off x="5530646" y="122485"/>
            <a:ext cx="1688250" cy="27539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622" y="235974"/>
            <a:ext cx="1700127" cy="26404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646" y="3521488"/>
            <a:ext cx="3403051" cy="240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9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9432" y="294967"/>
            <a:ext cx="8952271" cy="62225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smtClean="0"/>
              <a:t>18.*</a:t>
            </a:r>
            <a:endParaRPr lang="ru-RU" sz="1400" dirty="0"/>
          </a:p>
          <a:p>
            <a:pPr marL="0" indent="0">
              <a:buNone/>
            </a:pPr>
            <a:endParaRPr lang="ru-RU" sz="1400" dirty="0" smtClean="0"/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endParaRPr lang="ru-RU" sz="1400" dirty="0" smtClean="0"/>
          </a:p>
          <a:p>
            <a:pPr marL="0" indent="0">
              <a:buNone/>
            </a:pPr>
            <a:endParaRPr lang="ru-RU" sz="1400" dirty="0" smtClean="0"/>
          </a:p>
          <a:p>
            <a:pPr marL="0" indent="0">
              <a:buNone/>
            </a:pPr>
            <a:endParaRPr lang="ru-RU" sz="1400" dirty="0"/>
          </a:p>
          <a:p>
            <a:pPr marL="0" indent="0">
              <a:lnSpc>
                <a:spcPct val="150000"/>
              </a:lnSpc>
              <a:buNone/>
            </a:pPr>
            <a:r>
              <a:rPr lang="ru-RU" sz="1400" dirty="0" smtClean="0"/>
              <a:t>Напишите </a:t>
            </a:r>
            <a:r>
              <a:rPr lang="ru-RU" sz="1400" dirty="0"/>
              <a:t>имя и фамилию художника, который рисовал церкви Вознесенского района в годы финской оккупации</a:t>
            </a:r>
            <a:r>
              <a:rPr lang="ru-RU" sz="1400" dirty="0" smtClean="0"/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400" dirty="0" smtClean="0"/>
              <a:t>Ответ:_______________________.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400" dirty="0" smtClean="0"/>
              <a:t>19. В </a:t>
            </a:r>
            <a:r>
              <a:rPr lang="ru-RU" sz="1400" dirty="0"/>
              <a:t>1944 году посёлок был освобождён от </a:t>
            </a:r>
            <a:r>
              <a:rPr lang="ru-RU" sz="1400" dirty="0" smtClean="0"/>
              <a:t>_________________ </a:t>
            </a:r>
            <a:r>
              <a:rPr lang="ru-RU" sz="1400" dirty="0"/>
              <a:t>захватчиков. Освобождали его моряки </a:t>
            </a:r>
            <a:r>
              <a:rPr lang="ru-RU" sz="1400" dirty="0" smtClean="0"/>
              <a:t>___________________________________________________________ </a:t>
            </a:r>
            <a:r>
              <a:rPr lang="ru-RU" sz="1400" dirty="0"/>
              <a:t>и воины 368-й _______ </a:t>
            </a:r>
            <a:r>
              <a:rPr lang="ru-RU" sz="1400" dirty="0" smtClean="0"/>
              <a:t>___________________________ </a:t>
            </a:r>
            <a:r>
              <a:rPr lang="ru-RU" sz="1400" dirty="0"/>
              <a:t>в ходе </a:t>
            </a:r>
            <a:r>
              <a:rPr lang="ru-RU" sz="1400" dirty="0" smtClean="0"/>
              <a:t>_______________________________________________________операции</a:t>
            </a:r>
            <a:r>
              <a:rPr lang="ru-RU" sz="1400" dirty="0"/>
              <a:t>.</a:t>
            </a:r>
          </a:p>
          <a:p>
            <a:endParaRPr lang="ru-RU" dirty="0"/>
          </a:p>
        </p:txBody>
      </p:sp>
      <p:pic>
        <p:nvPicPr>
          <p:cNvPr id="4" name="Picture 2" descr="https://pp.userapi.com/pJWRyYWakNJ8A6t14B2mguDj6sWI_7oyu1uKoA/-xwMx-aoF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631" y="563886"/>
            <a:ext cx="2440741" cy="166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pp.userapi.com/Jk_VB1w5HdEK_1oCuIi_ZpVuL9ci-tOjIIFHoQ/2QKVGiCkz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290" y="563886"/>
            <a:ext cx="2436029" cy="169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6716" y="4183870"/>
            <a:ext cx="1943401" cy="21226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631" y="4335490"/>
            <a:ext cx="2828402" cy="181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95025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Интеграл">
  <a:themeElements>
    <a:clrScheme name="Интеграл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4825F1AF-8DBC-4E3D-9F3D-688338DA83FC}"/>
    </a:ext>
  </a:extLst>
</a:theme>
</file>

<file path=ppt/theme/theme3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1815</TotalTime>
  <Words>426</Words>
  <Application>Microsoft Office PowerPoint</Application>
  <PresentationFormat>Лист A4 (210x297 мм)</PresentationFormat>
  <Paragraphs>76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11</vt:i4>
      </vt:variant>
    </vt:vector>
  </HeadingPairs>
  <TitlesOfParts>
    <vt:vector size="24" baseType="lpstr">
      <vt:lpstr>Arial</vt:lpstr>
      <vt:lpstr>Calibri</vt:lpstr>
      <vt:lpstr>Calibri Light</vt:lpstr>
      <vt:lpstr>Tw Cen MT</vt:lpstr>
      <vt:lpstr>Tw Cen MT Condensed</vt:lpstr>
      <vt:lpstr>Wingdings</vt:lpstr>
      <vt:lpstr>Wingdings 2</vt:lpstr>
      <vt:lpstr>Wingdings 3</vt:lpstr>
      <vt:lpstr>HDOfficeLightV0</vt:lpstr>
      <vt:lpstr>Интеграл</vt:lpstr>
      <vt:lpstr>Тема Office</vt:lpstr>
      <vt:lpstr>1_Тема Office</vt:lpstr>
      <vt:lpstr>2_Тема Office</vt:lpstr>
      <vt:lpstr>Рабочая тетрадь как средство изучения истории вознесенского поселения.</vt:lpstr>
      <vt:lpstr>Актуальность.</vt:lpstr>
      <vt:lpstr>Цель:</vt:lpstr>
      <vt:lpstr>Гипотеза.</vt:lpstr>
      <vt:lpstr>Презентация PowerPoint</vt:lpstr>
      <vt:lpstr>Методы исследования.</vt:lpstr>
      <vt:lpstr>Презентация PowerPoint</vt:lpstr>
      <vt:lpstr>Презентация PowerPoint</vt:lpstr>
      <vt:lpstr>Презентация PowerPoint</vt:lpstr>
      <vt:lpstr>36.Каково название и назначение представленной на фотографиях  домашней утвари</vt:lpstr>
      <vt:lpstr>Справочные материалы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Вознесенское поселение.</dc:title>
  <dc:creator>Алёна</dc:creator>
  <cp:lastModifiedBy>Алёна</cp:lastModifiedBy>
  <cp:revision>172</cp:revision>
  <dcterms:created xsi:type="dcterms:W3CDTF">2018-09-25T17:38:30Z</dcterms:created>
  <dcterms:modified xsi:type="dcterms:W3CDTF">2020-04-27T14:07:06Z</dcterms:modified>
</cp:coreProperties>
</file>