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3" r:id="rId2"/>
    <p:sldId id="284" r:id="rId3"/>
    <p:sldId id="290" r:id="rId4"/>
    <p:sldId id="285" r:id="rId5"/>
    <p:sldId id="276" r:id="rId6"/>
    <p:sldId id="279" r:id="rId7"/>
    <p:sldId id="286" r:id="rId8"/>
    <p:sldId id="278" r:id="rId9"/>
    <p:sldId id="281" r:id="rId10"/>
    <p:sldId id="266" r:id="rId11"/>
    <p:sldId id="292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D97"/>
    <a:srgbClr val="660066"/>
    <a:srgbClr val="9810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DABF7F-4E9F-4DFB-8D4B-E380FA44E9C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D75D2C-1A9D-4769-A411-6B0BC98B9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Константин Георгиевич Паустовский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Любовь Дмитриевна\Downloads\портре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36448" y="1645920"/>
            <a:ext cx="3499104" cy="448056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8107E"/>
                </a:solidFill>
                <a:latin typeface="Comic Sans MS" pitchFamily="66" charset="0"/>
                <a:ea typeface="Batang" pitchFamily="18" charset="-127"/>
              </a:rPr>
              <a:t>Многие русские слова сами по себе излучают поэзию, подобно тому, как драгоценные камни излучают таинственный блеск</a:t>
            </a:r>
            <a:endParaRPr lang="ru-RU" sz="2800" b="1" dirty="0">
              <a:solidFill>
                <a:srgbClr val="98107E"/>
              </a:solidFill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77e/00071fe5-d6255126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60" y="357165"/>
            <a:ext cx="8286744" cy="6215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412D97"/>
                </a:solidFill>
              </a:rPr>
              <a:t>Словарная статья</a:t>
            </a:r>
            <a:br>
              <a:rPr lang="ru-RU" b="1" dirty="0" smtClean="0">
                <a:solidFill>
                  <a:srgbClr val="412D97"/>
                </a:solidFill>
              </a:rPr>
            </a:br>
            <a:endParaRPr lang="ru-RU" b="1" dirty="0">
              <a:solidFill>
                <a:srgbClr val="412D9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Исследователь, </a:t>
            </a:r>
            <a:r>
              <a:rPr lang="ru-RU" b="1" dirty="0" smtClean="0"/>
              <a:t>- я, м. Человек, занимающийся научными исследованиями. Пытливый и.//ж. исследовательница, - </a:t>
            </a:r>
            <a:r>
              <a:rPr lang="ru-RU" b="1" dirty="0" err="1" smtClean="0"/>
              <a:t>ы</a:t>
            </a:r>
            <a:r>
              <a:rPr lang="ru-RU" b="1" dirty="0" smtClean="0"/>
              <a:t>.// прил. Исследовательский, - </a:t>
            </a:r>
            <a:r>
              <a:rPr lang="ru-RU" b="1" dirty="0" err="1" smtClean="0"/>
              <a:t>ая</a:t>
            </a:r>
            <a:r>
              <a:rPr lang="ru-RU" b="1" dirty="0" smtClean="0"/>
              <a:t>, - </a:t>
            </a:r>
            <a:r>
              <a:rPr lang="ru-RU" b="1" dirty="0" err="1" smtClean="0"/>
              <a:t>ое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 descr="C:\Users\Любовь Дмитриевна\Downloads\ур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14" y="4357694"/>
            <a:ext cx="2925677" cy="1650382"/>
          </a:xfrm>
          <a:prstGeom prst="rect">
            <a:avLst/>
          </a:prstGeom>
          <a:noFill/>
        </p:spPr>
      </p:pic>
      <p:pic>
        <p:nvPicPr>
          <p:cNvPr id="4" name="Picture 2" descr="C:\Users\Любовь Дмитриевна\Downloads\ур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72008"/>
            <a:ext cx="2428892" cy="165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   </a:t>
            </a:r>
            <a:r>
              <a:rPr lang="ru-RU" sz="3200" b="1" dirty="0" smtClean="0">
                <a:solidFill>
                  <a:srgbClr val="412D97"/>
                </a:solidFill>
                <a:latin typeface="Comic Sans MS" pitchFamily="66" charset="0"/>
              </a:rPr>
              <a:t>Изобразительно-выразительная </a:t>
            </a:r>
            <a:br>
              <a:rPr lang="ru-RU" sz="3200" b="1" dirty="0" smtClean="0">
                <a:solidFill>
                  <a:srgbClr val="412D97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412D97"/>
                </a:solidFill>
                <a:latin typeface="Comic Sans MS" pitchFamily="66" charset="0"/>
              </a:rPr>
              <a:t>          роль причастий</a:t>
            </a:r>
            <a:endParaRPr lang="ru-RU" sz="3200" b="1" dirty="0">
              <a:solidFill>
                <a:srgbClr val="412D97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Любовь Дмитриевна\Downloads\дал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02493" y="1600200"/>
            <a:ext cx="2967014" cy="4572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«Часть речи, причастная к глаголу в образе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прилагательного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«</a:t>
            </a:r>
          </a:p>
          <a:p>
            <a:r>
              <a:rPr lang="ru-RU" sz="2000" b="1" dirty="0" smtClean="0">
                <a:latin typeface="Comic Sans MS" pitchFamily="66" charset="0"/>
              </a:rPr>
              <a:t>          В. И. Даль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Comic Sans MS" pitchFamily="66" charset="0"/>
              </a:rPr>
              <a:t>          Толковый словарь</a:t>
            </a:r>
            <a:endParaRPr lang="ru-RU" sz="3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Любовь Дмитриевна\Downloads\ожег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42952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                        </a:t>
            </a:r>
            <a:r>
              <a:rPr lang="ru-RU" sz="3600" b="1" dirty="0" smtClean="0">
                <a:solidFill>
                  <a:srgbClr val="412D97"/>
                </a:solidFill>
                <a:latin typeface="Comic Sans MS" pitchFamily="66" charset="0"/>
              </a:rPr>
              <a:t>Тема урока</a:t>
            </a:r>
            <a:endParaRPr lang="ru-RU" sz="3600" b="1" dirty="0">
              <a:solidFill>
                <a:srgbClr val="412D97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>
                <a:latin typeface="Comic Sans MS" pitchFamily="66" charset="0"/>
              </a:rPr>
              <a:t>     </a:t>
            </a:r>
            <a:r>
              <a:rPr lang="ru-RU" sz="4000" b="1" dirty="0" smtClean="0">
                <a:solidFill>
                  <a:srgbClr val="660066"/>
                </a:solidFill>
                <a:latin typeface="Comic Sans MS" pitchFamily="66" charset="0"/>
              </a:rPr>
              <a:t>Изобразительно-</a:t>
            </a:r>
          </a:p>
          <a:p>
            <a:r>
              <a:rPr lang="ru-RU" sz="4000" b="1" dirty="0" smtClean="0">
                <a:solidFill>
                  <a:srgbClr val="660066"/>
                </a:solidFill>
                <a:latin typeface="Comic Sans MS" pitchFamily="66" charset="0"/>
              </a:rPr>
              <a:t>      выразительная </a:t>
            </a:r>
          </a:p>
          <a:p>
            <a:r>
              <a:rPr lang="ru-RU" sz="4000" b="1" dirty="0" smtClean="0">
                <a:solidFill>
                  <a:srgbClr val="660066"/>
                </a:solidFill>
                <a:latin typeface="Comic Sans MS" pitchFamily="66" charset="0"/>
              </a:rPr>
              <a:t>     роль причастий</a:t>
            </a:r>
            <a:endParaRPr lang="ru-RU" sz="40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               </a:t>
            </a:r>
            <a:r>
              <a:rPr lang="ru-RU" sz="3600" b="1" dirty="0" smtClean="0">
                <a:solidFill>
                  <a:srgbClr val="660066"/>
                </a:solidFill>
                <a:latin typeface="Comic Sans MS" pitchFamily="66" charset="0"/>
              </a:rPr>
              <a:t>Автобиография</a:t>
            </a:r>
            <a:endParaRPr lang="ru-RU" sz="3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Любовь Дмитриевна\Downloads\авт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1678"/>
            <a:ext cx="3686172" cy="318612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Слово сложное, имеет 3 греческих корня: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“авто”-</a:t>
            </a:r>
            <a:r>
              <a:rPr lang="ru-RU" b="1" dirty="0" smtClean="0">
                <a:latin typeface="Comic Sans MS" pitchFamily="66" charset="0"/>
              </a:rPr>
              <a:t>сам,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“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био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”-</a:t>
            </a:r>
            <a:r>
              <a:rPr lang="ru-RU" b="1" dirty="0" smtClean="0">
                <a:latin typeface="Comic Sans MS" pitchFamily="66" charset="0"/>
              </a:rPr>
              <a:t>жизнь,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“графо</a:t>
            </a:r>
            <a:r>
              <a:rPr lang="ru-RU" b="1" dirty="0" smtClean="0">
                <a:latin typeface="Comic Sans MS" pitchFamily="66" charset="0"/>
              </a:rPr>
              <a:t>”- пишу. Не употребляется с местоимениями своя и моя. Тавтология (излишнее).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овь Дмитриевна\Downloads\д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286643" cy="557214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Словарная статья.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412D97"/>
                </a:solidFill>
              </a:rPr>
              <a:t>Словарная статья</a:t>
            </a:r>
            <a:br>
              <a:rPr lang="ru-RU" b="1" dirty="0" smtClean="0">
                <a:solidFill>
                  <a:srgbClr val="412D97"/>
                </a:solidFill>
              </a:rPr>
            </a:br>
            <a:endParaRPr lang="ru-RU" b="1" dirty="0">
              <a:solidFill>
                <a:srgbClr val="412D9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Исследователь, </a:t>
            </a:r>
            <a:r>
              <a:rPr lang="ru-RU" b="1" dirty="0" smtClean="0"/>
              <a:t>- я, м. Человек, занимающийся научными исследованиями. Пытливый и.//ж. исследовательница, - </a:t>
            </a:r>
            <a:r>
              <a:rPr lang="ru-RU" b="1" dirty="0" err="1" smtClean="0"/>
              <a:t>ы</a:t>
            </a:r>
            <a:r>
              <a:rPr lang="ru-RU" b="1" dirty="0" smtClean="0"/>
              <a:t>.// прил. Исследовательский, - </a:t>
            </a:r>
            <a:r>
              <a:rPr lang="ru-RU" b="1" dirty="0" err="1" smtClean="0"/>
              <a:t>ая</a:t>
            </a:r>
            <a:r>
              <a:rPr lang="ru-RU" b="1" dirty="0" smtClean="0"/>
              <a:t>, - </a:t>
            </a:r>
            <a:r>
              <a:rPr lang="ru-RU" b="1" dirty="0" err="1" smtClean="0"/>
              <a:t>ое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 descr="C:\Users\Любовь Дмитриевна\Downloads\ур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14" y="4357694"/>
            <a:ext cx="2925677" cy="1650382"/>
          </a:xfrm>
          <a:prstGeom prst="rect">
            <a:avLst/>
          </a:prstGeom>
          <a:noFill/>
        </p:spPr>
      </p:pic>
      <p:pic>
        <p:nvPicPr>
          <p:cNvPr id="4" name="Picture 2" descr="C:\Users\Любовь Дмитриевна\Downloads\ур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72008"/>
            <a:ext cx="2428892" cy="165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12D97"/>
                </a:solidFill>
              </a:rPr>
              <a:t>          Автобиография причастия</a:t>
            </a:r>
            <a:endParaRPr lang="ru-RU" b="1" dirty="0">
              <a:solidFill>
                <a:srgbClr val="412D9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Я, причастие _____________,</a:t>
            </a:r>
          </a:p>
          <a:p>
            <a:r>
              <a:rPr lang="ru-RU" dirty="0" smtClean="0"/>
              <a:t>обозначаю ________________, происхожу из семьи частей </a:t>
            </a:r>
            <a:r>
              <a:rPr lang="ru-RU" dirty="0" err="1" smtClean="0"/>
              <a:t>речи:__________</a:t>
            </a:r>
            <a:r>
              <a:rPr lang="ru-RU" dirty="0" smtClean="0"/>
              <a:t> и _______.</a:t>
            </a:r>
          </a:p>
          <a:p>
            <a:r>
              <a:rPr lang="ru-RU" dirty="0" smtClean="0"/>
              <a:t>Мой отец, глагол, оставил мне в наследство свои </a:t>
            </a:r>
            <a:r>
              <a:rPr lang="ru-RU" dirty="0" err="1" smtClean="0"/>
              <a:t>признаки:____________</a:t>
            </a:r>
            <a:r>
              <a:rPr lang="ru-RU" dirty="0" smtClean="0"/>
              <a:t> _______.</a:t>
            </a:r>
          </a:p>
          <a:p>
            <a:r>
              <a:rPr lang="ru-RU" dirty="0" smtClean="0"/>
              <a:t>Я причастие _____________, ________________ времени , </a:t>
            </a:r>
            <a:r>
              <a:rPr lang="ru-RU" dirty="0" err="1" smtClean="0"/>
              <a:t>_____________вида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Мать, прилагательное, подарила мне </a:t>
            </a:r>
            <a:r>
              <a:rPr lang="ru-RU" dirty="0" err="1" smtClean="0"/>
              <a:t>вопрос________________</a:t>
            </a:r>
            <a:r>
              <a:rPr lang="ru-RU" dirty="0" smtClean="0"/>
              <a:t>, свою синтаксическую роль ________________, научила изменяться по родам, числам и падежам.</a:t>
            </a:r>
          </a:p>
          <a:p>
            <a:r>
              <a:rPr lang="ru-RU" dirty="0" smtClean="0"/>
              <a:t>Вот сейчас я стою в </a:t>
            </a:r>
            <a:r>
              <a:rPr lang="ru-RU" dirty="0" err="1" smtClean="0"/>
              <a:t>форме____________</a:t>
            </a:r>
            <a:r>
              <a:rPr lang="ru-RU" dirty="0" smtClean="0"/>
              <a:t> рода, </a:t>
            </a:r>
            <a:r>
              <a:rPr lang="ru-RU" dirty="0" err="1" smtClean="0"/>
              <a:t>___________падежа</a:t>
            </a:r>
            <a:r>
              <a:rPr lang="ru-RU" dirty="0" smtClean="0"/>
              <a:t>, </a:t>
            </a:r>
            <a:r>
              <a:rPr lang="ru-RU" dirty="0" err="1" smtClean="0"/>
              <a:t>_____________числа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предложении выполняю </a:t>
            </a:r>
            <a:r>
              <a:rPr lang="ru-RU" dirty="0" err="1" smtClean="0"/>
              <a:t>роль__________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               </a:t>
            </a:r>
            <a:r>
              <a:rPr lang="ru-RU" sz="3600" b="1" dirty="0" smtClean="0">
                <a:solidFill>
                  <a:srgbClr val="660066"/>
                </a:solidFill>
                <a:latin typeface="Comic Sans MS" pitchFamily="66" charset="0"/>
              </a:rPr>
              <a:t>Автобиография</a:t>
            </a:r>
            <a:endParaRPr lang="ru-RU" sz="3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Любовь Дмитриевна\Downloads\авт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1678"/>
            <a:ext cx="3686172" cy="318612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Слово сложное, имеет 3 греческих корня: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“авто”-</a:t>
            </a:r>
            <a:r>
              <a:rPr lang="ru-RU" b="1" dirty="0" smtClean="0">
                <a:latin typeface="Comic Sans MS" pitchFamily="66" charset="0"/>
              </a:rPr>
              <a:t>сам,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“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био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”-</a:t>
            </a:r>
            <a:r>
              <a:rPr lang="ru-RU" b="1" dirty="0" smtClean="0">
                <a:latin typeface="Comic Sans MS" pitchFamily="66" charset="0"/>
              </a:rPr>
              <a:t>жизнь,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“графо</a:t>
            </a:r>
            <a:r>
              <a:rPr lang="ru-RU" b="1" dirty="0" smtClean="0">
                <a:latin typeface="Comic Sans MS" pitchFamily="66" charset="0"/>
              </a:rPr>
              <a:t>”- пишу. Не употребляется с местоимениями своя и моя. Тавтология (излишнее).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412D97"/>
                </a:solidFill>
                <a:latin typeface="Comic Sans MS" pitchFamily="66" charset="0"/>
              </a:rPr>
              <a:t>     Виктор </a:t>
            </a:r>
            <a:r>
              <a:rPr lang="ru-RU" sz="2400" b="1" dirty="0" err="1" smtClean="0">
                <a:solidFill>
                  <a:srgbClr val="412D97"/>
                </a:solidFill>
                <a:latin typeface="Comic Sans MS" pitchFamily="66" charset="0"/>
              </a:rPr>
              <a:t>Краско</a:t>
            </a:r>
            <a:r>
              <a:rPr lang="ru-RU" sz="2400" b="1" dirty="0" smtClean="0">
                <a:solidFill>
                  <a:srgbClr val="412D97"/>
                </a:solidFill>
                <a:latin typeface="Comic Sans MS" pitchFamily="66" charset="0"/>
              </a:rPr>
              <a:t>  «Дума о русском языке»</a:t>
            </a:r>
            <a:endParaRPr lang="ru-RU" sz="2400" b="1" dirty="0">
              <a:solidFill>
                <a:srgbClr val="412D97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b="1" dirty="0" smtClean="0"/>
              <a:t>Дерево,  шелестящее тысячами ветвей,</a:t>
            </a:r>
          </a:p>
          <a:p>
            <a:r>
              <a:rPr lang="ru-RU" sz="2000" b="1" dirty="0" smtClean="0"/>
              <a:t>Корни, уходящие в глубь полей,</a:t>
            </a:r>
          </a:p>
          <a:p>
            <a:r>
              <a:rPr lang="ru-RU" sz="2000" b="1" dirty="0" smtClean="0"/>
              <a:t>Лист, звенящий и танцующий в тишине веков</a:t>
            </a:r>
          </a:p>
          <a:p>
            <a:r>
              <a:rPr lang="ru-RU" sz="2000" b="1" dirty="0" smtClean="0"/>
              <a:t>Цветок, благоухающий сотнями лепестков.</a:t>
            </a:r>
          </a:p>
          <a:p>
            <a:r>
              <a:rPr lang="ru-RU" sz="2000" b="1" smtClean="0"/>
              <a:t>Чудо - </a:t>
            </a:r>
            <a:r>
              <a:rPr lang="ru-RU" sz="2000" b="1" dirty="0" smtClean="0"/>
              <a:t>великое  русский язык.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290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Константин Георгиевич Паустовский</vt:lpstr>
      <vt:lpstr>          Толковый словарь</vt:lpstr>
      <vt:lpstr>                        Тема урока</vt:lpstr>
      <vt:lpstr>               Автобиография</vt:lpstr>
      <vt:lpstr>Слайд 5</vt:lpstr>
      <vt:lpstr>                  Словарная статья </vt:lpstr>
      <vt:lpstr>          Автобиография причастия</vt:lpstr>
      <vt:lpstr>               Автобиография</vt:lpstr>
      <vt:lpstr>     Виктор Краско  «Дума о русском языке»</vt:lpstr>
      <vt:lpstr>Слайд 10</vt:lpstr>
      <vt:lpstr>                  Словарная статья </vt:lpstr>
      <vt:lpstr>   Изобразительно-выразительная            роль причастий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Изобразительно-выразительная            роль причастий</dc:title>
  <dc:creator>Любовь Дмитриевна</dc:creator>
  <cp:lastModifiedBy>Любовь Дмитриевна</cp:lastModifiedBy>
  <cp:revision>35</cp:revision>
  <dcterms:created xsi:type="dcterms:W3CDTF">2020-02-07T09:14:02Z</dcterms:created>
  <dcterms:modified xsi:type="dcterms:W3CDTF">2020-03-11T12:32:47Z</dcterms:modified>
</cp:coreProperties>
</file>