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6" r:id="rId2"/>
    <p:sldId id="268" r:id="rId3"/>
    <p:sldId id="259" r:id="rId4"/>
    <p:sldId id="261" r:id="rId5"/>
    <p:sldId id="273" r:id="rId6"/>
    <p:sldId id="277" r:id="rId7"/>
    <p:sldId id="278" r:id="rId8"/>
    <p:sldId id="322" r:id="rId9"/>
    <p:sldId id="280" r:id="rId10"/>
    <p:sldId id="283" r:id="rId11"/>
    <p:sldId id="282" r:id="rId12"/>
    <p:sldId id="284" r:id="rId13"/>
    <p:sldId id="288" r:id="rId14"/>
    <p:sldId id="291" r:id="rId15"/>
    <p:sldId id="294" r:id="rId16"/>
    <p:sldId id="286" r:id="rId17"/>
    <p:sldId id="287" r:id="rId18"/>
    <p:sldId id="263" r:id="rId19"/>
    <p:sldId id="317" r:id="rId20"/>
    <p:sldId id="270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A400"/>
    <a:srgbClr val="007400"/>
    <a:srgbClr val="008000"/>
    <a:srgbClr val="00CC00"/>
    <a:srgbClr val="946230"/>
    <a:srgbClr val="C4884C"/>
    <a:srgbClr val="5BC6DF"/>
    <a:srgbClr val="8A21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7F7DA-DB8A-48ED-9319-180257A536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8EA52-102F-4C15-BBFF-E8B0C4F3AB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499F85-40E7-4D5C-B5C7-3CBB6F54F702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6688F-4DE9-445E-92C6-54F6505715F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6688F-4DE9-445E-92C6-54F6505715F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4.wav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audio" Target="../media/audio1.wav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19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audio" Target="../media/audio3.wav"/><Relationship Id="rId21" Type="http://schemas.openxmlformats.org/officeDocument/2006/relationships/image" Target="../media/image123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8.pn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audio" Target="../media/audio4.wav"/><Relationship Id="rId9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2.png"/><Relationship Id="rId2" Type="http://schemas.openxmlformats.org/officeDocument/2006/relationships/audio" Target="../media/audio4.wav"/><Relationship Id="rId1" Type="http://schemas.openxmlformats.org/officeDocument/2006/relationships/audio" Target="../media/audio1.wav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134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8;&#1075;&#1088;&#1099;%20&#1076;&#1086;&#1084;&#1072;\855558.wma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3212976"/>
            <a:ext cx="6044208" cy="1181993"/>
          </a:xfrm>
        </p:spPr>
        <p:txBody>
          <a:bodyPr>
            <a:normAutofit/>
          </a:bodyPr>
          <a:lstStyle/>
          <a:p>
            <a:pPr algn="just"/>
            <a:r>
              <a:rPr lang="ru-RU" sz="1600" b="1" i="1" dirty="0" smtClean="0">
                <a:solidFill>
                  <a:srgbClr val="0033CC"/>
                </a:solidFill>
                <a:latin typeface="Bookman Old Style" pitchFamily="18" charset="0"/>
              </a:rPr>
              <a:t/>
            </a:r>
            <a:br>
              <a:rPr lang="ru-RU" sz="1600" b="1" i="1" dirty="0" smtClean="0">
                <a:solidFill>
                  <a:srgbClr val="0033CC"/>
                </a:solidFill>
                <a:latin typeface="Bookman Old Style" pitchFamily="18" charset="0"/>
              </a:rPr>
            </a:br>
            <a:r>
              <a:rPr lang="ru-RU" sz="1600" b="1" i="1" dirty="0" smtClean="0">
                <a:latin typeface="Bookman Old Style" pitchFamily="18" charset="0"/>
              </a:rPr>
              <a:t>Эти  игры помогут сформировать и развить познавательные процессы</a:t>
            </a:r>
            <a:r>
              <a:rPr lang="ru-RU" sz="1600" i="1" dirty="0" smtClean="0"/>
              <a:t> </a:t>
            </a:r>
            <a:r>
              <a:rPr lang="ru-RU" sz="1600" b="1" i="1" dirty="0" smtClean="0">
                <a:latin typeface="Bookman Old Style" pitchFamily="18" charset="0"/>
              </a:rPr>
              <a:t>у вашего ребенка.</a:t>
            </a:r>
            <a:endParaRPr lang="ru-RU" sz="16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5373216"/>
            <a:ext cx="4640560" cy="841648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Подготовила:</a:t>
            </a:r>
          </a:p>
          <a:p>
            <a:pPr algn="r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педагог-психолог</a:t>
            </a:r>
          </a:p>
          <a:p>
            <a:pPr algn="r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Комарова Валентина Леонидовна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 descr="аааа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3527" y="3140968"/>
            <a:ext cx="2896219" cy="2744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764704"/>
            <a:ext cx="6840760" cy="14401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itchFamily="18" charset="0"/>
              </a:rPr>
              <a:t>Играем  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itchFamily="18" charset="0"/>
              </a:rPr>
              <a:t>дома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357188" y="1357313"/>
            <a:ext cx="3857625" cy="2571750"/>
            <a:chOff x="785786" y="1214422"/>
            <a:chExt cx="4108144" cy="2428892"/>
          </a:xfrm>
        </p:grpSpPr>
        <p:pic>
          <p:nvPicPr>
            <p:cNvPr id="718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5786" y="2000240"/>
              <a:ext cx="1928826" cy="1397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1" name="Рисунок 5" descr="кофта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t="3847" r="55449" b="32051"/>
            <a:stretch>
              <a:fillRect/>
            </a:stretch>
          </p:blipFill>
          <p:spPr bwMode="auto">
            <a:xfrm>
              <a:off x="2643174" y="1214422"/>
              <a:ext cx="225075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1643063"/>
            <a:ext cx="26606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 rot="5400000">
            <a:off x="2965451" y="2463800"/>
            <a:ext cx="3071812" cy="158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0" y="4000500"/>
            <a:ext cx="8215313" cy="15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714625" y="285750"/>
            <a:ext cx="39084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cap="all" dirty="0">
                <a:solidFill>
                  <a:srgbClr val="C00000"/>
                </a:solidFill>
                <a:latin typeface="Arial Black" pitchFamily="34" charset="0"/>
              </a:rPr>
              <a:t>Найди логическую  пару</a:t>
            </a:r>
          </a:p>
        </p:txBody>
      </p:sp>
      <p:pic>
        <p:nvPicPr>
          <p:cNvPr id="13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" y="4286250"/>
            <a:ext cx="17145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13" y="4357688"/>
            <a:ext cx="205105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хорошо.wav">
            <a:hlinkClick r:id="" action="ppaction://media"/>
          </p:cNvPr>
          <p:cNvPicPr>
            <a:picLocks noRot="1" noChangeAspect="1"/>
          </p:cNvPicPr>
          <p:nvPr>
            <a:wavAudioFile r:embed="rId2" name="хорошо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4421188"/>
            <a:ext cx="258127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4875E-6 L 0.11094 -0.351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-17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хорош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7C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429125"/>
            <a:ext cx="17748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8" descr="дерево кл.png"/>
          <p:cNvPicPr>
            <a:picLocks noChangeAspect="1"/>
          </p:cNvPicPr>
          <p:nvPr/>
        </p:nvPicPr>
        <p:blipFill>
          <a:blip r:embed="rId5" cstate="print"/>
          <a:srcRect t="2113"/>
          <a:stretch>
            <a:fillRect/>
          </a:stretch>
        </p:blipFill>
        <p:spPr bwMode="auto">
          <a:xfrm>
            <a:off x="5000625" y="928688"/>
            <a:ext cx="196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3036094" y="2393156"/>
            <a:ext cx="3143250" cy="71438"/>
          </a:xfrm>
          <a:prstGeom prst="line">
            <a:avLst/>
          </a:prstGeom>
          <a:ln w="88900">
            <a:solidFill>
              <a:srgbClr val="FF7C8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28625" y="4000500"/>
            <a:ext cx="8286750" cy="1588"/>
          </a:xfrm>
          <a:prstGeom prst="line">
            <a:avLst/>
          </a:prstGeom>
          <a:ln w="76200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Рисунок 20" descr="учо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1643063"/>
            <a:ext cx="8397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7" cstate="print"/>
          <a:srcRect l="11780" t="19626" r="9685" b="17609"/>
          <a:stretch>
            <a:fillRect/>
          </a:stretch>
        </p:blipFill>
        <p:spPr bwMode="auto">
          <a:xfrm>
            <a:off x="571500" y="1000125"/>
            <a:ext cx="20716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143000" y="285750"/>
            <a:ext cx="6215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>
                <a:solidFill>
                  <a:srgbClr val="FF7C80"/>
                </a:solidFill>
                <a:latin typeface="Arial Black" pitchFamily="34" charset="0"/>
              </a:rPr>
              <a:t>Найди  логическую  пару</a:t>
            </a:r>
          </a:p>
        </p:txBody>
      </p:sp>
      <p:pic>
        <p:nvPicPr>
          <p:cNvPr id="13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0" y="4572000"/>
            <a:ext cx="28225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38" y="4286250"/>
            <a:ext cx="20002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37 C 0.03525 -0.06915 0.07084 -0.1346 0.125 -0.14639 C 0.17917 -0.15819 0.27292 -0.08441 0.325 -0.07516 C 0.37691 -0.06568 0.38976 -0.09829 0.43698 -0.0895 C 0.48386 -0.08071 0.56094 0.01341 0.60764 -0.0229 C 0.65417 -0.05897 0.69879 -0.24098 0.71632 -0.3062 C 0.73386 -0.37141 0.7132 -0.39408 0.71337 -0.41327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0" y="-19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хорош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3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 cstate="print"/>
          <a:srcRect l="8669" t="18968" r="7106" b="37740"/>
          <a:stretch>
            <a:fillRect/>
          </a:stretch>
        </p:blipFill>
        <p:spPr bwMode="auto">
          <a:xfrm>
            <a:off x="3786188" y="15573375"/>
            <a:ext cx="7524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C:\Documents and Settings\Admin\Рабочий стол\Картинки по контуру\шк принадлежност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4429125"/>
            <a:ext cx="221456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 descr="C:\Documents and Settings\Admin\Рабочий стол\Картинки по контуру\доктор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143000"/>
            <a:ext cx="200025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C:\Documents and Settings\Admin\Рабочий стол\Картинки по контуру\мед принадл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1628775"/>
            <a:ext cx="2484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2964656" y="2393157"/>
            <a:ext cx="3286125" cy="71438"/>
          </a:xfrm>
          <a:prstGeom prst="line">
            <a:avLst/>
          </a:prstGeom>
          <a:ln w="762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0063" y="4071938"/>
            <a:ext cx="8001000" cy="1587"/>
          </a:xfrm>
          <a:prstGeom prst="line">
            <a:avLst/>
          </a:prstGeom>
          <a:ln w="762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00188" y="285750"/>
            <a:ext cx="6224587" cy="409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>
                <a:solidFill>
                  <a:srgbClr val="003366"/>
                </a:solidFill>
                <a:latin typeface="Arial Black" pitchFamily="34" charset="0"/>
              </a:rPr>
              <a:t>Найди логическую  пару</a:t>
            </a:r>
          </a:p>
        </p:txBody>
      </p:sp>
      <p:pic>
        <p:nvPicPr>
          <p:cNvPr id="14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75" y="4286250"/>
            <a:ext cx="22145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13" y="4429125"/>
            <a:ext cx="21431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учитель.png"/>
          <p:cNvPicPr>
            <a:picLocks noChangeAspect="1"/>
          </p:cNvPicPr>
          <p:nvPr/>
        </p:nvPicPr>
        <p:blipFill>
          <a:blip r:embed="rId10" cstate="print"/>
          <a:srcRect r="42913"/>
          <a:stretch>
            <a:fillRect/>
          </a:stretch>
        </p:blipFill>
        <p:spPr>
          <a:xfrm>
            <a:off x="4716016" y="1268760"/>
            <a:ext cx="1978277" cy="25611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0.00092 C 0.125 -0.07933 0.25712 -0.15958 0.34393 -0.17739 C 0.43091 -0.19566 0.46164 -0.07147 0.51476 -0.10754 C 0.56754 -0.14362 0.63542 -0.34436 0.66146 -0.39362 C 0.68803 -0.44265 0.67084 -0.40102 0.6724 -0.4033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0" y="-22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18"/>
          <p:cNvSpPr>
            <a:spLocks noChangeArrowheads="1"/>
          </p:cNvSpPr>
          <p:nvPr/>
        </p:nvSpPr>
        <p:spPr bwMode="auto">
          <a:xfrm>
            <a:off x="250825" y="2276475"/>
            <a:ext cx="4321175" cy="43926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3200">
              <a:latin typeface="Bodoni MT Black" pitchFamily="18" charset="0"/>
            </a:endParaRPr>
          </a:p>
        </p:txBody>
      </p:sp>
      <p:sp>
        <p:nvSpPr>
          <p:cNvPr id="3075" name="Oval 20"/>
          <p:cNvSpPr>
            <a:spLocks noChangeArrowheads="1"/>
          </p:cNvSpPr>
          <p:nvPr/>
        </p:nvSpPr>
        <p:spPr bwMode="auto">
          <a:xfrm>
            <a:off x="4643438" y="2133600"/>
            <a:ext cx="4356100" cy="43926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3200">
              <a:latin typeface="Bodoni MT Black" pitchFamily="18" charset="0"/>
            </a:endParaRPr>
          </a:p>
        </p:txBody>
      </p:sp>
      <p:sp>
        <p:nvSpPr>
          <p:cNvPr id="3076" name="WordArt 21"/>
          <p:cNvSpPr>
            <a:spLocks noChangeArrowheads="1" noChangeShapeType="1" noTextEdit="1"/>
          </p:cNvSpPr>
          <p:nvPr/>
        </p:nvSpPr>
        <p:spPr bwMode="auto">
          <a:xfrm>
            <a:off x="179388" y="2133600"/>
            <a:ext cx="7191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Р</a:t>
            </a:r>
          </a:p>
        </p:txBody>
      </p:sp>
      <p:sp>
        <p:nvSpPr>
          <p:cNvPr id="3077" name="WordArt 22"/>
          <p:cNvSpPr>
            <a:spLocks noChangeArrowheads="1" noChangeShapeType="1" noTextEdit="1"/>
          </p:cNvSpPr>
          <p:nvPr/>
        </p:nvSpPr>
        <p:spPr bwMode="auto">
          <a:xfrm>
            <a:off x="8215313" y="2000250"/>
            <a:ext cx="719137" cy="636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П</a:t>
            </a:r>
          </a:p>
        </p:txBody>
      </p:sp>
      <p:pic>
        <p:nvPicPr>
          <p:cNvPr id="6167" name="Picture 6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1196975"/>
            <a:ext cx="7429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333375"/>
            <a:ext cx="1584325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163" y="279400"/>
            <a:ext cx="151288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484313"/>
            <a:ext cx="1173162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00" y="1412875"/>
            <a:ext cx="9239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975" y="333375"/>
            <a:ext cx="80803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0" name="Picture 3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1725" y="908050"/>
            <a:ext cx="14398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950" y="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9" descr="бож кор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1268413"/>
            <a:ext cx="114617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кот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500" y="0"/>
            <a:ext cx="1011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0.06983 L 0.04722 0.06983 L 0.04722 0.10729 L 0.14167 0.10729 L 0.14167 0.14474 L 0.23611 0.14474 L 0.23611 0.1822 L 0.33073 0.1822 L 0.33073 0.21966 L 0.42517 0.21966 L 0.42517 0.25711 L 0.51962 0.25711 L 0.51962 0.29457 L 0.61424 0.29457 L 0.61424 0.33203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13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 0.08092 L -0.2 0.584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33526E-6 L -0.29931 0.346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7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0.09274 C 0.06562 0.08118 0.01615 0.06961 -0.00087 0.06961 C -0.11007 0.06961 -0.22205 0.25324 -0.22205 0.43687 C -0.22205 0.34413 -0.27813 0.25324 -0.33125 0.25324 C -0.38733 0.25324 -0.44028 0.34552 -0.44028 0.43687 C -0.44028 0.39107 -0.46823 0.34413 -0.49635 0.34413 C -0.52431 0.34413 -0.55243 0.38969 -0.55243 0.43687 C -0.55243 0.41328 -0.56649 0.39107 -0.58038 0.39107 C -0.59445 0.39107 -0.60851 0.4142 -0.60851 0.43687 C -0.60851 0.42484 -0.6158 0.41328 -0.62257 0.41328 C -0.62622 0.41328 -0.63646 0.42484 -0.63646 0.43687 C -0.63646 0.43085 -0.6401 0.42484 -0.64375 0.42484 C -0.64375 0.42345 -0.65122 0.43085 -0.65122 0.43687 C -0.65122 0.43363 -0.65122 0.43085 -0.65486 0.43085 C -0.65486 0.43247 -0.65851 0.43386 -0.65851 0.43687 C -0.65851 0.43502 -0.65851 0.43363 -0.65851 0.43247 C -0.66215 0.43247 -0.66215 0.43386 -0.66215 0.43548 C -0.6658 0.43548 -0.6658 0.43386 -0.6658 0.43247 C -0.66927 0.43247 -0.66927 0.43386 -0.66927 0.43548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00" y="16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0.06521 L 0.0066 0.31145 C 0.0066 0.42197 0.14271 0.55815 0.25451 0.55815 L 0.50278 0.55815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4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0.05665 C -0.04288 0.11284 -0.0743 0.16995 -0.09062 0.25249 C -0.10677 0.33503 -0.10277 0.50197 -0.10937 0.55168 C -0.11579 0.60208 -0.12621 0.5496 -0.12934 0.5496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27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0259 L 0.00799 0.0259 L 0.00799 0.07422 L 0.01007 0.07422 L 0.01007 0.12277 L 0.01215 0.12277 L 0.01215 0.17156 L 0.01406 0.17156 L 0.01406 0.22012 L 0.01615 0.22012 L 0.01615 0.2689 L 0.01823 0.2689 L 0.01823 0.31746 L 0.02031 0.31746 L 0.02031 0.36624 " pathEditMode="relative" rAng="0" ptsTypes="FFFFFFFFFFFFFFF">
                                      <p:cBhvr>
                                        <p:cTn id="36" dur="2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7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0405E-6 C -0.01042 0.02543 -0.00591 0.03976 -0.00712 0.07815 C -0.00868 0.12323 -0.00157 0.1126 -0.01407 0.12555 C -0.02292 0.16739 -0.0658 0.15537 -0.08264 0.1563 C -0.09341 0.1741 -0.08959 0.20924 -0.09132 0.23167 C -0.09184 0.23838 -0.09479 0.24508 -0.09844 0.24832 C -0.10174 0.25109 -0.10903 0.25387 -0.10903 0.2541 C -0.11893 0.25294 -0.129 0.25318 -0.13872 0.25109 C -0.14236 0.2504 -0.14931 0.24555 -0.14931 0.24601 C -0.15608 0.24901 -0.16372 0.24739 -0.17049 0.25109 C -0.17448 0.25318 -0.17761 0.25872 -0.18108 0.26242 C -0.18403 0.26566 -0.1882 0.26612 -0.19167 0.26797 C -0.19323 0.2689 -0.1967 0.27075 -0.1967 0.27098 C -0.20261 0.27699 -0.20764 0.27861 -0.21424 0.28185 C -0.22917 0.28046 -0.2382 0.28115 -0.25122 0.27352 C -0.27049 0.27491 -0.29097 0.26913 -0.3092 0.2793 C -0.31268 0.28115 -0.31476 0.28716 -0.31806 0.29017 C -0.31945 0.29179 -0.32136 0.29202 -0.32309 0.29294 C -0.32761 0.29988 -0.33386 0.31028 -0.33907 0.3156 C -0.34184 0.31838 -0.34479 0.31953 -0.34775 0.32092 C -0.35122 0.32323 -0.35521 0.32346 -0.35834 0.32647 C -0.37014 0.33803 -0.36372 0.3341 -0.37778 0.3378 C -0.39445 0.34635 -0.38455 0.34265 -0.40747 0.34612 C -0.43559 0.36069 -0.40608 0.34358 -0.42327 0.35745 C -0.42709 0.36046 -0.43386 0.36138 -0.4375 0.36277 C -0.44097 0.36439 -0.44775 0.36832 -0.44775 0.36855 C -0.45226 0.37526 -0.45591 0.37942 -0.46198 0.38242 C -0.49323 0.41526 -0.47726 0.40439 -0.53386 0.40739 C -0.56927 0.41364 -0.58316 0.41664 -0.62188 0.41872 C -0.63299 0.42335 -0.64375 0.42335 -0.65504 0.42705 C -0.65556 0.42728 -0.65504 0.4289 -0.65504 0.42982 " pathEditMode="relative" rAng="0" ptsTypes="ffffffffffffffffffffffffffffffA">
                                      <p:cBhvr>
                                        <p:cTn id="41" dur="2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00" y="21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96115E-6 C 0.03315 0.05782 0.06649 0.11564 0.06197 0.14246 C 0.05746 0.16929 -0.00799 0.14593 -0.02674 0.1612 C -0.04549 0.17646 -0.04671 0.21601 -0.0507 0.23451 C -0.05469 0.25301 -0.04063 0.26388 -0.0507 0.27197 C -0.06077 0.28007 -0.09983 0.27799 -0.11129 0.2833 C -0.12275 0.28862 -0.12292 0.29695 -0.11962 0.30389 C -0.11632 0.31083 -0.10157 0.321 -0.0915 0.32447 C -0.08143 0.32794 -0.07119 0.32378 -0.05903 0.32447 C -0.04688 0.32516 -0.02778 0.32817 -0.01823 0.32817 C -0.00869 0.32817 -0.01025 0.3291 -0.00139 0.32447 C 0.00746 0.31984 0.02656 0.30458 0.03524 0.30019 C 0.04392 0.29579 0.04843 0.29279 0.05069 0.29834 C 0.05295 0.30389 0.05 0.31938 0.0493 0.33395 C 0.04861 0.34852 0.04166 0.37766 0.04652 0.38645 C 0.05138 0.39524 0.06684 0.38668 0.07899 0.38645 C 0.09114 0.38622 0.10972 0.39269 0.11979 0.3846 C 0.12986 0.37651 0.13541 0.35662 0.1394 0.33765 C 0.1434 0.31869 0.1434 0.28169 0.14375 0.27012 " pathEditMode="relative" ptsTypes="aaaaaaaaaaaaaaaaaaA">
                                      <p:cBhvr>
                                        <p:cTn id="46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9112 C 0.00486 0.12789 -0.00174 0.16489 -0.00695 0.19056 C -0.01215 0.21623 -0.01754 0.22641 -0.01962 0.24514 C -0.0217 0.26387 -0.02413 0.28515 -0.01962 0.30319 C -0.01511 0.32123 -0.00104 0.34065 0.00712 0.35384 C 0.01528 0.36702 0.0184 0.37234 0.02969 0.38205 C 0.04097 0.39176 0.05903 0.40564 0.07482 0.41211 C 0.09062 0.41859 0.11076 0.41327 0.12413 0.42137 C 0.1375 0.42946 0.14653 0.44588 0.15503 0.46091 C 0.16354 0.47594 0.16024 0.49098 0.17482 0.51156 C 0.18941 0.53214 0.22361 0.57146 0.24236 0.58464 C 0.26111 0.59782 0.26944 0.5784 0.2875 0.59019 C 0.30555 0.60199 0.33767 0.64107 0.35087 0.65587 C 0.36406 0.67067 0.35694 0.67252 0.36632 0.67853 C 0.37569 0.68455 0.40382 0.6894 0.40712 0.69149 C 0.41042 0.69357 0.38889 0.69264 0.38611 0.69149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30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214313" y="571500"/>
            <a:ext cx="8643937" cy="2786063"/>
          </a:xfrm>
          <a:prstGeom prst="round2SameRect">
            <a:avLst/>
          </a:prstGeom>
          <a:solidFill>
            <a:schemeClr val="bg1"/>
          </a:solidFill>
          <a:ln w="38100">
            <a:solidFill>
              <a:srgbClr val="5C3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5C3F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63" y="5268913"/>
            <a:ext cx="10001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5" y="5500688"/>
            <a:ext cx="1166813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5" y="5695950"/>
            <a:ext cx="1733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8" y="3143250"/>
            <a:ext cx="19716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214313" y="428625"/>
            <a:ext cx="785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8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163" y="3860800"/>
            <a:ext cx="132238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2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2EEE2"/>
              </a:clrFrom>
              <a:clrTo>
                <a:srgbClr val="F2EEE2">
                  <a:alpha val="0"/>
                </a:srgbClr>
              </a:clrTo>
            </a:clrChange>
          </a:blip>
          <a:srcRect l="14308" t="9415" r="11165" b="6758"/>
          <a:stretch>
            <a:fillRect/>
          </a:stretch>
        </p:blipFill>
        <p:spPr bwMode="auto">
          <a:xfrm>
            <a:off x="7643813" y="3571875"/>
            <a:ext cx="108743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24" descr="makar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3286125"/>
            <a:ext cx="957263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25" descr="масло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4857750"/>
            <a:ext cx="61753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26" descr="мед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63" y="3286125"/>
            <a:ext cx="141605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28" descr="мармелад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0" y="4357688"/>
            <a:ext cx="1512888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714500" y="0"/>
            <a:ext cx="6215063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Найди продукты со звуком «М»</a:t>
            </a:r>
          </a:p>
        </p:txBody>
      </p:sp>
      <p:pic>
        <p:nvPicPr>
          <p:cNvPr id="23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15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35696" y="4653136"/>
            <a:ext cx="821147" cy="91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16" cstate="print"/>
          <a:stretch>
            <a:fillRect/>
          </a:stretch>
        </p:blipFill>
        <p:spPr>
          <a:xfrm>
            <a:off x="2627784" y="4653136"/>
            <a:ext cx="1446457" cy="968985"/>
          </a:xfrm>
          <a:prstGeom prst="rect">
            <a:avLst/>
          </a:prstGeom>
        </p:spPr>
      </p:pic>
      <p:pic>
        <p:nvPicPr>
          <p:cNvPr id="25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17" cstate="print"/>
          <a:stretch>
            <a:fillRect/>
          </a:stretch>
        </p:blipFill>
        <p:spPr>
          <a:xfrm>
            <a:off x="1403648" y="5589240"/>
            <a:ext cx="1088504" cy="903018"/>
          </a:xfrm>
          <a:prstGeom prst="rect">
            <a:avLst/>
          </a:prstGeom>
        </p:spPr>
      </p:pic>
      <p:pic>
        <p:nvPicPr>
          <p:cNvPr id="26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18" cstate="print"/>
          <a:stretch>
            <a:fillRect/>
          </a:stretch>
        </p:blipFill>
        <p:spPr>
          <a:xfrm>
            <a:off x="6660232" y="4869160"/>
            <a:ext cx="1101688" cy="845620"/>
          </a:xfrm>
          <a:prstGeom prst="rect">
            <a:avLst/>
          </a:prstGeom>
        </p:spPr>
      </p:pic>
      <p:pic>
        <p:nvPicPr>
          <p:cNvPr id="27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19" cstate="print"/>
          <a:stretch>
            <a:fillRect/>
          </a:stretch>
        </p:blipFill>
        <p:spPr>
          <a:xfrm>
            <a:off x="6516216" y="3501008"/>
            <a:ext cx="1224136" cy="1158674"/>
          </a:xfrm>
          <a:prstGeom prst="rect">
            <a:avLst/>
          </a:prstGeom>
        </p:spPr>
      </p:pic>
      <p:pic>
        <p:nvPicPr>
          <p:cNvPr id="28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20" cstate="print"/>
          <a:stretch>
            <a:fillRect/>
          </a:stretch>
        </p:blipFill>
        <p:spPr>
          <a:xfrm>
            <a:off x="2915816" y="5744412"/>
            <a:ext cx="1296144" cy="11135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7 -0.01434 C 0.02708 0.00786 0.07986 0.03053 0.10659 -0.06152 C 0.13316 -0.15356 0.12951 -0.48219 0.1342 -0.56568 " pathEditMode="relative" rAng="442943" ptsTypes="aaA">
                                      <p:cBhvr>
                                        <p:cTn id="6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25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4875E-6 C -0.09062 -0.05897 -0.18125 -0.11748 -0.25035 -0.14639 C -0.31962 -0.1753 -0.38837 -0.16928 -0.41493 -0.17414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-8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4.44033E-6 C -0.01197 -0.08696 -0.02951 -0.17345 0.00591 -0.21878 C 0.04184 -0.26411 0.18334 -0.22734 0.22066 -0.27174 C 0.25851 -0.31615 0.22865 -0.45005 0.23073 -0.48497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-24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784 C -0.0184 -0.25347 -0.03524 -0.42762 -0.00399 -0.49653 C 0.0276 -0.56499 0.15573 -0.49376 0.18819 -0.49307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24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1573E-6 L -0.15348 -0.302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15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-0.07401 L -0.20399 -0.692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-3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028E-7 L 0.23542 -0.382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-19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2 0.01249 L 0.19618 -0.344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1.08233E-6 C 0.01614 -0.0777 0.03142 -0.15518 0.00868 -0.20536 C -0.01372 -0.25578 -0.11059 -0.25509 -0.13368 -0.3025 C -0.1566 -0.34968 -0.13091 -0.45768 -0.12986 -0.48844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0" y="-2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1087 C -0.00764 -0.07377 -0.0151 -0.15796 -0.01736 -0.19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-1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6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500063" y="5786438"/>
            <a:ext cx="2357437" cy="771525"/>
            <a:chOff x="3714744" y="2428868"/>
            <a:chExt cx="2771788" cy="9144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644273" y="2428868"/>
              <a:ext cx="912730" cy="9144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" name="Группа 7"/>
            <p:cNvGrpSpPr>
              <a:grpSpLocks/>
            </p:cNvGrpSpPr>
            <p:nvPr/>
          </p:nvGrpSpPr>
          <p:grpSpPr bwMode="auto">
            <a:xfrm>
              <a:off x="3714744" y="2428868"/>
              <a:ext cx="2771788" cy="914400"/>
              <a:chOff x="3714744" y="2428868"/>
              <a:chExt cx="2771788" cy="914400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571935" y="2428868"/>
                <a:ext cx="914597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3714744" y="2428868"/>
                <a:ext cx="914597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6" name="Группа 24"/>
          <p:cNvGrpSpPr>
            <a:grpSpLocks/>
          </p:cNvGrpSpPr>
          <p:nvPr/>
        </p:nvGrpSpPr>
        <p:grpSpPr bwMode="auto">
          <a:xfrm>
            <a:off x="5357813" y="5786438"/>
            <a:ext cx="3429000" cy="785812"/>
            <a:chOff x="5143504" y="5357826"/>
            <a:chExt cx="3429024" cy="785818"/>
          </a:xfrm>
        </p:grpSpPr>
        <p:grpSp>
          <p:nvGrpSpPr>
            <p:cNvPr id="8" name="Группа 18"/>
            <p:cNvGrpSpPr>
              <a:grpSpLocks/>
            </p:cNvGrpSpPr>
            <p:nvPr/>
          </p:nvGrpSpPr>
          <p:grpSpPr bwMode="auto">
            <a:xfrm>
              <a:off x="5143504" y="5357826"/>
              <a:ext cx="2643206" cy="785818"/>
              <a:chOff x="3714744" y="2428868"/>
              <a:chExt cx="2848782" cy="931341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643806" y="2428868"/>
                <a:ext cx="918797" cy="93134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dirty="0"/>
                  <a:t>         </a:t>
                </a:r>
              </a:p>
            </p:txBody>
          </p:sp>
          <p:grpSp>
            <p:nvGrpSpPr>
              <p:cNvPr id="9" name="Группа 7"/>
              <p:cNvGrpSpPr>
                <a:grpSpLocks/>
              </p:cNvGrpSpPr>
              <p:nvPr/>
            </p:nvGrpSpPr>
            <p:grpSpPr bwMode="auto">
              <a:xfrm>
                <a:off x="3714744" y="2428868"/>
                <a:ext cx="2848782" cy="931341"/>
                <a:chOff x="3714744" y="2428868"/>
                <a:chExt cx="2848782" cy="931341"/>
              </a:xfrm>
            </p:grpSpPr>
            <p:sp>
              <p:nvSpPr>
                <p:cNvPr id="22" name="Прямоугольник 4"/>
                <p:cNvSpPr/>
                <p:nvPr/>
              </p:nvSpPr>
              <p:spPr>
                <a:xfrm>
                  <a:off x="5572868" y="2428868"/>
                  <a:ext cx="990657" cy="931341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ru-RU" dirty="0"/>
                    <a:t>                   </a:t>
                  </a:r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3714744" y="2428868"/>
                  <a:ext cx="923929" cy="931341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ru-RU" dirty="0"/>
                    <a:t>            </a:t>
                  </a:r>
                </a:p>
              </p:txBody>
            </p:sp>
          </p:grpSp>
        </p:grpSp>
        <p:sp>
          <p:nvSpPr>
            <p:cNvPr id="24" name="Прямоугольник 23"/>
            <p:cNvSpPr/>
            <p:nvPr/>
          </p:nvSpPr>
          <p:spPr>
            <a:xfrm>
              <a:off x="7715272" y="5357826"/>
              <a:ext cx="857256" cy="7858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                       </a:t>
              </a:r>
            </a:p>
          </p:txBody>
        </p:sp>
      </p:grpSp>
      <p:pic>
        <p:nvPicPr>
          <p:cNvPr id="26" name="Picture 4" descr="мак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75" y="928688"/>
            <a:ext cx="889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дом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97" r="27419" b="7964"/>
          <a:stretch>
            <a:fillRect/>
          </a:stretch>
        </p:blipFill>
        <p:spPr bwMode="auto">
          <a:xfrm>
            <a:off x="285750" y="285750"/>
            <a:ext cx="18049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ваз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0" y="2071688"/>
            <a:ext cx="1147763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2143125"/>
            <a:ext cx="2071688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0" y="2857500"/>
            <a:ext cx="1514475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99"/>
          <a:stretch>
            <a:fillRect/>
          </a:stretch>
        </p:blipFill>
        <p:spPr bwMode="auto">
          <a:xfrm>
            <a:off x="7000875" y="1000125"/>
            <a:ext cx="10715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642938"/>
            <a:ext cx="1979613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547664" y="188640"/>
            <a:ext cx="6264696" cy="4616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Соедини схему слова с картинкой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1 0.03561 C 0.01615 0.07192 -0.02205 0.10869 -0.04132 0.13251 C -0.06059 0.1561 -0.05556 0.1598 -0.06094 0.17761 C -0.06632 0.19542 -0.07049 0.21993 -0.07361 0.23959 C -0.07674 0.25902 -0.07778 0.2752 -0.07934 0.29486 C -0.0809 0.31429 -0.08351 0.34135 -0.08351 0.35661 C -0.08351 0.37187 -0.08542 0.37673 -0.07934 0.38668 C -0.07326 0.39685 -0.05347 0.40726 -0.04688 0.41697 C -0.04028 0.42669 -0.04392 0.43501 -0.03976 0.44542 C -0.03559 0.45559 -0.02483 0.46739 -0.02153 0.47872 C -0.01823 0.49005 -0.02708 0.50393 -0.02014 0.5141 C -0.01319 0.52405 0.00365 0.53168 0.02066 0.53931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26 0.0104 C 0.06823 0.03075 0.15938 0.05157 0.16024 0.13991 C 0.16059 0.22849 0.01111 0.47155 -0.01996 0.54 C -0.05087 0.60892 -0.03906 0.58001 -0.02691 0.55134 " pathEditMode="relative" rAng="-1115333" ptsTypes="aa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1.70213E-6 C 0.00226 0.04672 0.00538 0.0939 -0.00538 0.11749 C -0.0158 0.14084 -0.04166 0.13414 -0.06354 0.14038 C -0.08559 0.14593 -0.10573 0.14778 -0.1375 0.15241 C -0.16944 0.15634 -0.20729 0.15934 -0.25399 0.16582 C -0.30069 0.17253 -0.36771 0.18317 -0.41736 0.19311 C -0.46753 0.20282 -0.52344 0.21231 -0.55312 0.22479 C -0.58264 0.23728 -0.58455 0.25786 -0.59531 0.26827 C -0.60642 0.27937 -0.6092 0.28423 -0.6191 0.28955 C -0.62899 0.29533 -0.64896 0.29926 -0.65486 0.30204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388 C -0.01979 0.07146 -0.03941 0.12905 -0.05278 0.14477 C -0.06614 0.16073 -0.06927 0.12396 -0.07986 0.10939 C -0.09062 0.09459 -0.10903 0.0488 -0.11701 0.05574 C -0.12517 0.06267 -0.12552 0.12581 -0.12847 0.15102 C -0.13142 0.17646 -0.1283 0.21647 -0.13559 0.20745 C -0.14271 0.19866 -0.16371 0.1272 -0.17118 0.09759 C -0.17882 0.06776 -0.17673 0.0488 -0.18125 0.02891 C -0.18576 0.00925 -0.19166 -0.01896 -0.19826 -0.02151 C -0.20503 -0.02405 -0.21632 -0.00555 -0.22118 0.01388 C -0.22587 0.0333 -0.22587 0.07077 -0.22673 0.09459 C -0.2276 0.11841 -0.22621 0.13275 -0.22673 0.15703 C -0.22725 0.18108 -0.22708 0.21994 -0.22968 0.24029 C -0.23246 0.26041 -0.23455 0.28723 -0.24253 0.27868 C -0.25069 0.27035 -0.271 0.21647 -0.2783 0.18964 C -0.28576 0.16281 -0.27847 0.13344 -0.2868 0.11818 C -0.29496 0.10268 -0.31771 0.09204 -0.32812 0.09759 C -0.33854 0.10315 -0.34548 0.1339 -0.34948 0.15102 C -0.35364 0.16836 -0.35069 0.18895 -0.35243 0.20167 C -0.35399 0.21462 -0.35746 0.22109 -0.35955 0.22849 C -0.36163 0.23589 -0.36389 0.24191 -0.3651 0.24607 " pathEditMode="relative" rAng="0" ptsTypes="aaaaaaaaaaaaaaaaaaaaA">
                                      <p:cBhvr>
                                        <p:cTn id="21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7086E-6 L 0.51858 0.299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42276E-6 L -0.09723 0.390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66 -0.01942 C 0.11372 -0.05666 0.13212 -0.09389 0.1658 -0.09551 C 0.19948 -0.09713 0.26702 -0.02683 0.29757 -0.02914 C 0.32796 -0.03122 0.32153 -0.0969 0.34862 -0.10823 C 0.3757 -0.11933 0.44306 -0.11078 0.46042 -0.09713 C 0.47778 -0.08349 0.46129 -0.04255 0.4533 -0.0259 C 0.44514 -0.00948 0.39983 -0.01202 0.41164 0.00255 C 0.42344 0.01688 0.50382 0.05065 0.52466 0.06106 C 0.54532 0.07169 0.52553 0.06268 0.53646 0.06568 C 0.54723 0.06892 0.58021 0.06892 0.58994 0.08002 C 0.59966 0.09112 0.59341 0.11517 0.59462 0.13229 C 0.59584 0.1494 0.59636 0.17206 0.59705 0.1827 C 0.59775 0.19311 0.59862 0.19404 0.59948 0.19542 " pathEditMode="relative" rAng="0" ptsTypes="aaaaaaaaaaaaA">
                                      <p:cBhvr>
                                        <p:cTn id="36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341438"/>
            <a:ext cx="1524000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88" y="1500188"/>
            <a:ext cx="157162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5" descr="77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4797425"/>
            <a:ext cx="12192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6" descr="Рисунок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313" y="5000625"/>
            <a:ext cx="12620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350" y="4500563"/>
            <a:ext cx="215265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5"/>
          <p:cNvSpPr txBox="1">
            <a:spLocks noChangeArrowheads="1"/>
          </p:cNvSpPr>
          <p:nvPr/>
        </p:nvSpPr>
        <p:spPr bwMode="auto">
          <a:xfrm>
            <a:off x="1476375" y="260350"/>
            <a:ext cx="6934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3600" b="1">
              <a:solidFill>
                <a:srgbClr val="6600FF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0"/>
            <a:ext cx="810466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Ладушки-складушки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16" name="Рисунок 15" descr="домик.jpe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000125"/>
            <a:ext cx="22145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7" descr="Рисунок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5143500"/>
            <a:ext cx="26098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береза1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61" r="63571" b="1923"/>
          <a:stretch>
            <a:fillRect/>
          </a:stretch>
        </p:blipFill>
        <p:spPr bwMode="auto">
          <a:xfrm>
            <a:off x="7500938" y="428625"/>
            <a:ext cx="1227137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sndAc>
      <p:stSnd>
        <p:snd r:embed="rId2" name="хорошо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7 -0.04233 L -0.21684 -0.420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-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0.07308 L -0.00885 0.419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2886E-6 L 0.25521 0.381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17299E-6 L 0.76007 -0.382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-0.03122 L -0.45608 -0.4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-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1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4875E-6 L -0.71806 0.494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00" y="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9.80574E-7 L 0.32274 0.35662 " pathEditMode="relative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мак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33375"/>
            <a:ext cx="11620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рак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8" y="2986088"/>
            <a:ext cx="2000250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корона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768850"/>
            <a:ext cx="18732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 descr="павлин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EFF6"/>
              </a:clrFrom>
              <a:clrTo>
                <a:srgbClr val="F2E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25" y="2928938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 descr="бана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5357813"/>
            <a:ext cx="164306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4" descr="барабан еще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1214438"/>
            <a:ext cx="1649412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6" descr="пушка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25" y="785813"/>
            <a:ext cx="20161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7" descr="сушка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0" y="5329238"/>
            <a:ext cx="1714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ворона 1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25" y="2214563"/>
            <a:ext cx="24288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дельфин1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428625"/>
            <a:ext cx="27701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3" name="TextBox 15"/>
          <p:cNvSpPr txBox="1">
            <a:spLocks noChangeArrowheads="1"/>
          </p:cNvSpPr>
          <p:nvPr/>
        </p:nvSpPr>
        <p:spPr bwMode="auto">
          <a:xfrm>
            <a:off x="2071688" y="142875"/>
            <a:ext cx="5143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C00FF"/>
                </a:solidFill>
                <a:latin typeface="Bookman Old Style" pitchFamily="18" charset="0"/>
              </a:rPr>
              <a:t>«Ладушки-складушки</a:t>
            </a:r>
            <a:r>
              <a:rPr lang="ru-RU" sz="2800">
                <a:solidFill>
                  <a:srgbClr val="CC00FF"/>
                </a:solidFill>
                <a:latin typeface="Bookman Old Style" pitchFamily="18" charset="0"/>
              </a:rPr>
              <a:t>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8668E-6 L -0.07951 -0.5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-2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06914 L -0.46389 -0.153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1665E-6 L 0.18107 0.524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2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19241E-6 L 0.70868 -0.457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57262E-6 L -0.48298 0.45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0.02244 L 0.06163 0.640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88 -0.02244 L -0.6349 0.3445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67438E-6 L -0.21406 -0.634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-3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7 0.01133 L 0.5007 -0.3341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1573E-6 L 0.40937 0.27266 " pathEditMode="relative" ptsTypes="AA">
                                      <p:cBhvr>
                                        <p:cTn id="51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644008" y="0"/>
            <a:ext cx="4499992" cy="55446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4499992" cy="55446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5292080" y="400506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1" name="Рисунок 30" descr="Рисунок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80358">
            <a:off x="2211534" y="2814365"/>
            <a:ext cx="415090" cy="359607"/>
          </a:xfrm>
          <a:prstGeom prst="rect">
            <a:avLst/>
          </a:prstGeom>
        </p:spPr>
      </p:pic>
      <p:pic>
        <p:nvPicPr>
          <p:cNvPr id="41" name="Рисунок 40" descr="7fab13060234.jpg"/>
          <p:cNvPicPr>
            <a:picLocks noChangeAspect="1"/>
          </p:cNvPicPr>
          <p:nvPr/>
        </p:nvPicPr>
        <p:blipFill>
          <a:blip r:embed="rId5" cstate="print"/>
          <a:srcRect l="35183" r="6197"/>
          <a:stretch>
            <a:fillRect/>
          </a:stretch>
        </p:blipFill>
        <p:spPr>
          <a:xfrm>
            <a:off x="0" y="0"/>
            <a:ext cx="4499992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 descr="вяям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124"/>
          <a:stretch>
            <a:fillRect/>
          </a:stretch>
        </p:blipFill>
        <p:spPr>
          <a:xfrm>
            <a:off x="755576" y="0"/>
            <a:ext cx="1685199" cy="1656184"/>
          </a:xfrm>
          <a:prstGeom prst="rect">
            <a:avLst/>
          </a:prstGeom>
        </p:spPr>
      </p:pic>
      <p:pic>
        <p:nvPicPr>
          <p:cNvPr id="22" name="Рисунок 21" descr="588dbe8c64fbfea045724d29ed33fc43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22400">
            <a:off x="1702848" y="4168928"/>
            <a:ext cx="625863" cy="365738"/>
          </a:xfrm>
          <a:prstGeom prst="rect">
            <a:avLst/>
          </a:prstGeom>
        </p:spPr>
      </p:pic>
      <p:pic>
        <p:nvPicPr>
          <p:cNvPr id="20" name="Рисунок 19" descr="f8e26240aa40dd78a0aba6eb7b6fa08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4365104"/>
            <a:ext cx="542264" cy="354280"/>
          </a:xfrm>
          <a:prstGeom prst="rect">
            <a:avLst/>
          </a:prstGeom>
        </p:spPr>
      </p:pic>
      <p:pic>
        <p:nvPicPr>
          <p:cNvPr id="34" name="Рисунок 33" descr="роо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404664"/>
            <a:ext cx="864096" cy="781203"/>
          </a:xfrm>
          <a:prstGeom prst="rect">
            <a:avLst/>
          </a:prstGeom>
        </p:spPr>
      </p:pic>
      <p:pic>
        <p:nvPicPr>
          <p:cNvPr id="42" name="Рисунок 41" descr="7fab13060234.jpg"/>
          <p:cNvPicPr>
            <a:picLocks noChangeAspect="1"/>
          </p:cNvPicPr>
          <p:nvPr/>
        </p:nvPicPr>
        <p:blipFill>
          <a:blip r:embed="rId5" cstate="print"/>
          <a:srcRect l="35183" r="6197"/>
          <a:stretch>
            <a:fillRect/>
          </a:stretch>
        </p:blipFill>
        <p:spPr>
          <a:xfrm>
            <a:off x="4644008" y="0"/>
            <a:ext cx="4499992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 descr="вяям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124"/>
          <a:stretch>
            <a:fillRect/>
          </a:stretch>
        </p:blipFill>
        <p:spPr>
          <a:xfrm>
            <a:off x="5364088" y="0"/>
            <a:ext cx="1685199" cy="1656184"/>
          </a:xfrm>
          <a:prstGeom prst="rect">
            <a:avLst/>
          </a:prstGeom>
        </p:spPr>
      </p:pic>
      <p:pic>
        <p:nvPicPr>
          <p:cNvPr id="15" name="Рисунок 14" descr="орриьо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2924944"/>
            <a:ext cx="866772" cy="2178857"/>
          </a:xfrm>
          <a:prstGeom prst="rect">
            <a:avLst/>
          </a:prstGeom>
        </p:spPr>
      </p:pic>
      <p:pic>
        <p:nvPicPr>
          <p:cNvPr id="19" name="Рисунок 18" descr="mashinka-metallicheskaya-bmx-x5-1 24-5965-B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500" r="-399" b="23540"/>
          <a:stretch>
            <a:fillRect/>
          </a:stretch>
        </p:blipFill>
        <p:spPr>
          <a:xfrm>
            <a:off x="6876256" y="4581128"/>
            <a:ext cx="572525" cy="330511"/>
          </a:xfrm>
          <a:prstGeom prst="rect">
            <a:avLst/>
          </a:prstGeom>
        </p:spPr>
      </p:pic>
      <p:pic>
        <p:nvPicPr>
          <p:cNvPr id="5" name="Рисунок 4" descr="pesochnitsa-raduga-s-gribkom_src_1.jpg"/>
          <p:cNvPicPr>
            <a:picLocks noChangeAspect="1"/>
          </p:cNvPicPr>
          <p:nvPr/>
        </p:nvPicPr>
        <p:blipFill>
          <a:blip r:embed="rId12" cstate="print"/>
          <a:srcRect l="34812" t="78408" r="56982" b="10652"/>
          <a:stretch>
            <a:fillRect/>
          </a:stretch>
        </p:blipFill>
        <p:spPr>
          <a:xfrm flipH="1">
            <a:off x="7236296" y="4869160"/>
            <a:ext cx="360040" cy="360040"/>
          </a:xfrm>
          <a:prstGeom prst="rect">
            <a:avLst/>
          </a:prstGeom>
        </p:spPr>
      </p:pic>
      <p:pic>
        <p:nvPicPr>
          <p:cNvPr id="21" name="Рисунок 20" descr="588dbe8c64fbfea045724d29ed33fc43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22400">
            <a:off x="6959431" y="4240936"/>
            <a:ext cx="625863" cy="365738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5868144" y="476672"/>
            <a:ext cx="720080" cy="626368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 descr="ваи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237"/>
          <a:stretch>
            <a:fillRect/>
          </a:stretch>
        </p:blipFill>
        <p:spPr>
          <a:xfrm>
            <a:off x="683568" y="2420888"/>
            <a:ext cx="2880320" cy="3829585"/>
          </a:xfrm>
          <a:prstGeom prst="rect">
            <a:avLst/>
          </a:prstGeom>
        </p:spPr>
      </p:pic>
      <p:pic>
        <p:nvPicPr>
          <p:cNvPr id="49" name="Рисунок 48" descr="ваи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237"/>
          <a:stretch>
            <a:fillRect/>
          </a:stretch>
        </p:blipFill>
        <p:spPr>
          <a:xfrm>
            <a:off x="5364088" y="2348880"/>
            <a:ext cx="2880320" cy="3829585"/>
          </a:xfrm>
          <a:prstGeom prst="rect">
            <a:avLst/>
          </a:prstGeom>
        </p:spPr>
      </p:pic>
      <p:pic>
        <p:nvPicPr>
          <p:cNvPr id="43" name="Рисунок 42" descr="Рисунок2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80358">
            <a:off x="1851494" y="2727413"/>
            <a:ext cx="415090" cy="359607"/>
          </a:xfrm>
          <a:prstGeom prst="rect">
            <a:avLst/>
          </a:prstGeom>
        </p:spPr>
      </p:pic>
      <p:pic>
        <p:nvPicPr>
          <p:cNvPr id="50" name="Рисунок 49" descr="с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011" b="50000"/>
          <a:stretch>
            <a:fillRect/>
          </a:stretch>
        </p:blipFill>
        <p:spPr>
          <a:xfrm>
            <a:off x="7732987" y="3717032"/>
            <a:ext cx="1411013" cy="1914793"/>
          </a:xfrm>
          <a:prstGeom prst="rect">
            <a:avLst/>
          </a:prstGeom>
        </p:spPr>
      </p:pic>
      <p:pic>
        <p:nvPicPr>
          <p:cNvPr id="51" name="Рисунок 50" descr="тми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8" t="27485" r="93810" b="67216"/>
          <a:stretch>
            <a:fillRect/>
          </a:stretch>
        </p:blipFill>
        <p:spPr>
          <a:xfrm>
            <a:off x="7884368" y="4797152"/>
            <a:ext cx="360040" cy="229116"/>
          </a:xfrm>
          <a:prstGeom prst="rect">
            <a:avLst/>
          </a:prstGeom>
        </p:spPr>
      </p:pic>
      <p:pic>
        <p:nvPicPr>
          <p:cNvPr id="44" name="Рисунок 43" descr="Безымянныйи т.pn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4" t="6753" r="50969" b="4873"/>
          <a:stretch>
            <a:fillRect/>
          </a:stretch>
        </p:blipFill>
        <p:spPr>
          <a:xfrm>
            <a:off x="683568" y="5013176"/>
            <a:ext cx="432048" cy="432048"/>
          </a:xfrm>
          <a:prstGeom prst="rect">
            <a:avLst/>
          </a:prstGeom>
        </p:spPr>
      </p:pic>
      <p:sp>
        <p:nvSpPr>
          <p:cNvPr id="71" name="5-конечная звезда 70"/>
          <p:cNvSpPr/>
          <p:nvPr/>
        </p:nvSpPr>
        <p:spPr>
          <a:xfrm>
            <a:off x="5148064" y="3933056"/>
            <a:ext cx="144016" cy="13389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 descr="роо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04664"/>
            <a:ext cx="864096" cy="781203"/>
          </a:xfrm>
          <a:prstGeom prst="rect">
            <a:avLst/>
          </a:prstGeom>
        </p:spPr>
      </p:pic>
      <p:sp>
        <p:nvSpPr>
          <p:cNvPr id="73" name="5-конечная звезда 72"/>
          <p:cNvSpPr/>
          <p:nvPr/>
        </p:nvSpPr>
        <p:spPr>
          <a:xfrm>
            <a:off x="251520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Рисунок2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80358">
            <a:off x="6460005" y="2727413"/>
            <a:ext cx="415090" cy="359607"/>
          </a:xfrm>
          <a:prstGeom prst="rect">
            <a:avLst/>
          </a:prstGeom>
        </p:spPr>
      </p:pic>
      <p:sp>
        <p:nvSpPr>
          <p:cNvPr id="75" name="5-конечная звезда 74"/>
          <p:cNvSpPr/>
          <p:nvPr/>
        </p:nvSpPr>
        <p:spPr>
          <a:xfrm>
            <a:off x="1043608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6" name="Рисунок 75" descr="Безымянныйи т.pn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4" t="6753" r="50969" b="4873"/>
          <a:stretch>
            <a:fillRect/>
          </a:stretch>
        </p:blipFill>
        <p:spPr>
          <a:xfrm>
            <a:off x="5364088" y="4941168"/>
            <a:ext cx="432048" cy="432048"/>
          </a:xfrm>
          <a:prstGeom prst="rect">
            <a:avLst/>
          </a:prstGeom>
        </p:spPr>
      </p:pic>
      <p:pic>
        <p:nvPicPr>
          <p:cNvPr id="77" name="Рисунок 76" descr="орриьо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924944"/>
            <a:ext cx="866772" cy="2178857"/>
          </a:xfrm>
          <a:prstGeom prst="rect">
            <a:avLst/>
          </a:prstGeom>
        </p:spPr>
      </p:pic>
      <p:sp>
        <p:nvSpPr>
          <p:cNvPr id="79" name="5-конечная звезда 78"/>
          <p:cNvSpPr/>
          <p:nvPr/>
        </p:nvSpPr>
        <p:spPr>
          <a:xfrm>
            <a:off x="467545" y="393305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5-конечная звезда 79"/>
          <p:cNvSpPr/>
          <p:nvPr/>
        </p:nvSpPr>
        <p:spPr>
          <a:xfrm>
            <a:off x="1907704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 descr="с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011" b="50000"/>
          <a:stretch>
            <a:fillRect/>
          </a:stretch>
        </p:blipFill>
        <p:spPr>
          <a:xfrm>
            <a:off x="3203848" y="3717032"/>
            <a:ext cx="1411013" cy="1914793"/>
          </a:xfrm>
          <a:prstGeom prst="rect">
            <a:avLst/>
          </a:prstGeom>
        </p:spPr>
      </p:pic>
      <p:pic>
        <p:nvPicPr>
          <p:cNvPr id="82" name="Рисунок 81" descr="тми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8" t="27485" r="93810" b="67216"/>
          <a:stretch>
            <a:fillRect/>
          </a:stretch>
        </p:blipFill>
        <p:spPr>
          <a:xfrm>
            <a:off x="3347864" y="4725144"/>
            <a:ext cx="360040" cy="229116"/>
          </a:xfrm>
          <a:prstGeom prst="rect">
            <a:avLst/>
          </a:prstGeom>
        </p:spPr>
      </p:pic>
      <p:sp>
        <p:nvSpPr>
          <p:cNvPr id="83" name="5-конечная звезда 82"/>
          <p:cNvSpPr/>
          <p:nvPr/>
        </p:nvSpPr>
        <p:spPr>
          <a:xfrm>
            <a:off x="2843808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5-конечная звезда 83"/>
          <p:cNvSpPr/>
          <p:nvPr/>
        </p:nvSpPr>
        <p:spPr>
          <a:xfrm>
            <a:off x="3707904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 descr="f8e26240aa40dd78a0aba6eb7b6fa08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4437112"/>
            <a:ext cx="432048" cy="282272"/>
          </a:xfrm>
          <a:prstGeom prst="rect">
            <a:avLst/>
          </a:prstGeom>
        </p:spPr>
      </p:pic>
      <p:pic>
        <p:nvPicPr>
          <p:cNvPr id="86" name="Рисунок 85" descr="mashinka-metallicheskaya-bmx-x5-1 24-5965-B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500" r="-399" b="23540"/>
          <a:stretch>
            <a:fillRect/>
          </a:stretch>
        </p:blipFill>
        <p:spPr>
          <a:xfrm>
            <a:off x="1979712" y="4581128"/>
            <a:ext cx="504056" cy="290985"/>
          </a:xfrm>
          <a:prstGeom prst="rect">
            <a:avLst/>
          </a:prstGeom>
        </p:spPr>
      </p:pic>
      <p:pic>
        <p:nvPicPr>
          <p:cNvPr id="87" name="Рисунок 86" descr="mashinka-metallicheskaya-bmx-x5-1 24-5965-B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500" r="-399" b="23540"/>
          <a:stretch>
            <a:fillRect/>
          </a:stretch>
        </p:blipFill>
        <p:spPr>
          <a:xfrm>
            <a:off x="6732240" y="4437112"/>
            <a:ext cx="504056" cy="290985"/>
          </a:xfrm>
          <a:prstGeom prst="rect">
            <a:avLst/>
          </a:prstGeom>
        </p:spPr>
      </p:pic>
      <p:sp>
        <p:nvSpPr>
          <p:cNvPr id="89" name="5-конечная звезда 88"/>
          <p:cNvSpPr/>
          <p:nvPr/>
        </p:nvSpPr>
        <p:spPr>
          <a:xfrm>
            <a:off x="4644008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5-конечная звезда 89"/>
          <p:cNvSpPr/>
          <p:nvPr/>
        </p:nvSpPr>
        <p:spPr>
          <a:xfrm>
            <a:off x="5508104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Рисунок 90" descr="a8456a711e4f.png"/>
          <p:cNvPicPr>
            <a:picLocks noChangeAspect="1"/>
          </p:cNvPicPr>
          <p:nvPr/>
        </p:nvPicPr>
        <p:blipFill>
          <a:blip r:embed="rId18" cstate="print"/>
          <a:srcRect l="36614" b="41673"/>
          <a:stretch>
            <a:fillRect/>
          </a:stretch>
        </p:blipFill>
        <p:spPr>
          <a:xfrm>
            <a:off x="3059832" y="188640"/>
            <a:ext cx="1224136" cy="504056"/>
          </a:xfrm>
          <a:prstGeom prst="rect">
            <a:avLst/>
          </a:prstGeom>
        </p:spPr>
      </p:pic>
      <p:pic>
        <p:nvPicPr>
          <p:cNvPr id="92" name="Рисунок 91" descr="a8456a711e4f.png"/>
          <p:cNvPicPr>
            <a:picLocks noChangeAspect="1"/>
          </p:cNvPicPr>
          <p:nvPr/>
        </p:nvPicPr>
        <p:blipFill>
          <a:blip r:embed="rId18" cstate="print"/>
          <a:srcRect l="36614" b="41673"/>
          <a:stretch>
            <a:fillRect/>
          </a:stretch>
        </p:blipFill>
        <p:spPr>
          <a:xfrm>
            <a:off x="7668344" y="188640"/>
            <a:ext cx="1224136" cy="504056"/>
          </a:xfrm>
          <a:prstGeom prst="rect">
            <a:avLst/>
          </a:prstGeom>
        </p:spPr>
      </p:pic>
      <p:pic>
        <p:nvPicPr>
          <p:cNvPr id="93" name="Рисунок 92" descr="Безымянныйячс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6" t="15856" r="88763" b="77080"/>
          <a:stretch>
            <a:fillRect/>
          </a:stretch>
        </p:blipFill>
        <p:spPr>
          <a:xfrm>
            <a:off x="6804248" y="3501008"/>
            <a:ext cx="720080" cy="432048"/>
          </a:xfrm>
          <a:prstGeom prst="rect">
            <a:avLst/>
          </a:prstGeom>
        </p:spPr>
      </p:pic>
      <p:pic>
        <p:nvPicPr>
          <p:cNvPr id="6" name="Рисунок 5" descr="Безымянныйячс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6" t="15856" r="88763" b="77080"/>
          <a:stretch>
            <a:fillRect/>
          </a:stretch>
        </p:blipFill>
        <p:spPr>
          <a:xfrm>
            <a:off x="2195736" y="3573016"/>
            <a:ext cx="720080" cy="432048"/>
          </a:xfrm>
          <a:prstGeom prst="rect">
            <a:avLst/>
          </a:prstGeom>
        </p:spPr>
      </p:pic>
      <p:sp>
        <p:nvSpPr>
          <p:cNvPr id="94" name="5-конечная звезда 93"/>
          <p:cNvSpPr/>
          <p:nvPr/>
        </p:nvSpPr>
        <p:spPr>
          <a:xfrm>
            <a:off x="6372200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 descr="6d4c04ccbead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200" r="9293" b="26739"/>
          <a:stretch>
            <a:fillRect/>
          </a:stretch>
        </p:blipFill>
        <p:spPr>
          <a:xfrm>
            <a:off x="3131840" y="3356992"/>
            <a:ext cx="181063" cy="121885"/>
          </a:xfrm>
          <a:prstGeom prst="rect">
            <a:avLst/>
          </a:prstGeom>
        </p:spPr>
      </p:pic>
      <p:pic>
        <p:nvPicPr>
          <p:cNvPr id="96" name="Рисунок 95" descr="6d4c04ccbead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200" r="9293" b="26739"/>
          <a:stretch>
            <a:fillRect/>
          </a:stretch>
        </p:blipFill>
        <p:spPr>
          <a:xfrm>
            <a:off x="7812360" y="3333458"/>
            <a:ext cx="216024" cy="145419"/>
          </a:xfrm>
          <a:prstGeom prst="rect">
            <a:avLst/>
          </a:prstGeom>
        </p:spPr>
      </p:pic>
      <p:sp>
        <p:nvSpPr>
          <p:cNvPr id="97" name="5-конечная звезда 96"/>
          <p:cNvSpPr/>
          <p:nvPr/>
        </p:nvSpPr>
        <p:spPr>
          <a:xfrm>
            <a:off x="7308304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 descr="588dbe8c64fbfea045724d29ed33fc43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18580661">
            <a:off x="1368352" y="4416246"/>
            <a:ext cx="609697" cy="356291"/>
          </a:xfrm>
          <a:prstGeom prst="rect">
            <a:avLst/>
          </a:prstGeom>
        </p:spPr>
      </p:pic>
      <p:pic>
        <p:nvPicPr>
          <p:cNvPr id="53" name="Рисунок 52" descr="588dbe8c64fbfea045724d29ed33fc43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18580661">
            <a:off x="5823033" y="4319301"/>
            <a:ext cx="609697" cy="356291"/>
          </a:xfrm>
          <a:prstGeom prst="rect">
            <a:avLst/>
          </a:prstGeom>
        </p:spPr>
      </p:pic>
      <p:sp>
        <p:nvSpPr>
          <p:cNvPr id="54" name="5-конечная звезда 53"/>
          <p:cNvSpPr/>
          <p:nvPr/>
        </p:nvSpPr>
        <p:spPr>
          <a:xfrm>
            <a:off x="8172400" y="5949280"/>
            <a:ext cx="720080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noFill/>
          <a:ln w="762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5" grpId="0" animBg="1"/>
      <p:bldP spid="80" grpId="0" animBg="1"/>
      <p:bldP spid="83" grpId="0" animBg="1"/>
      <p:bldP spid="84" grpId="0" animBg="1"/>
      <p:bldP spid="89" grpId="0" animBg="1"/>
      <p:bldP spid="90" grpId="0" animBg="1"/>
      <p:bldP spid="94" grpId="0" animBg="1"/>
      <p:bldP spid="97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/>
          <a:stretch>
            <a:fillRect/>
          </a:stretch>
        </p:blipFill>
        <p:spPr>
          <a:xfrm>
            <a:off x="3491880" y="3933056"/>
            <a:ext cx="1872208" cy="1137626"/>
          </a:xfrm>
          <a:prstGeom prst="rect">
            <a:avLst/>
          </a:prstGeom>
        </p:spPr>
      </p:pic>
      <p:pic>
        <p:nvPicPr>
          <p:cNvPr id="14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/>
          <a:stretch>
            <a:fillRect/>
          </a:stretch>
        </p:blipFill>
        <p:spPr>
          <a:xfrm>
            <a:off x="827584" y="3992312"/>
            <a:ext cx="1800200" cy="1093870"/>
          </a:xfrm>
          <a:prstGeom prst="rect">
            <a:avLst/>
          </a:prstGeom>
        </p:spPr>
      </p:pic>
      <p:pic>
        <p:nvPicPr>
          <p:cNvPr id="17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/>
          <a:stretch>
            <a:fillRect/>
          </a:stretch>
        </p:blipFill>
        <p:spPr>
          <a:xfrm>
            <a:off x="3635896" y="5373216"/>
            <a:ext cx="1779215" cy="1081119"/>
          </a:xfrm>
          <a:prstGeom prst="rect">
            <a:avLst/>
          </a:prstGeom>
        </p:spPr>
      </p:pic>
      <p:pic>
        <p:nvPicPr>
          <p:cNvPr id="18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8" cstate="print"/>
          <a:stretch>
            <a:fillRect/>
          </a:stretch>
        </p:blipFill>
        <p:spPr>
          <a:xfrm>
            <a:off x="6372200" y="5445224"/>
            <a:ext cx="1800200" cy="1093871"/>
          </a:xfrm>
          <a:prstGeom prst="rect">
            <a:avLst/>
          </a:prstGeom>
        </p:spPr>
      </p:pic>
      <p:sp>
        <p:nvSpPr>
          <p:cNvPr id="2" name="Rectangle 2" descr="Ромбики"/>
          <p:cNvSpPr>
            <a:spLocks noChangeArrowheads="1"/>
          </p:cNvSpPr>
          <p:nvPr/>
        </p:nvSpPr>
        <p:spPr bwMode="auto">
          <a:xfrm>
            <a:off x="2699792" y="404664"/>
            <a:ext cx="3419475" cy="3287712"/>
          </a:xfrm>
          <a:prstGeom prst="rect">
            <a:avLst/>
          </a:prstGeom>
          <a:pattFill prst="solidDmnd">
            <a:fgClr>
              <a:srgbClr val="1F497D"/>
            </a:fgClr>
            <a:bgClr>
              <a:srgbClr val="DBE5F1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3995936" y="1988840"/>
            <a:ext cx="1733550" cy="10382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AutoShape 3" descr="Ромбики"/>
          <p:cNvSpPr>
            <a:spLocks noChangeArrowheads="1"/>
          </p:cNvSpPr>
          <p:nvPr/>
        </p:nvSpPr>
        <p:spPr bwMode="auto">
          <a:xfrm>
            <a:off x="899592" y="5445224"/>
            <a:ext cx="1728192" cy="1080120"/>
          </a:xfrm>
          <a:prstGeom prst="roundRect">
            <a:avLst>
              <a:gd name="adj" fmla="val 16667"/>
            </a:avLst>
          </a:prstGeom>
          <a:pattFill prst="solidDmnd">
            <a:fgClr>
              <a:srgbClr val="1F497D"/>
            </a:fgClr>
            <a:bgClr>
              <a:srgbClr val="DBE5F1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7544" y="429309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itchFamily="18" charset="0"/>
              </a:rPr>
              <a:t>1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1840" y="429309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itchFamily="18" charset="0"/>
              </a:rPr>
              <a:t>2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0152" y="429309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</a:t>
            </a:r>
            <a:endParaRPr lang="ru-RU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9552" y="573325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itchFamily="18" charset="0"/>
              </a:rPr>
              <a:t>4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5856" y="573325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itchFamily="18" charset="0"/>
              </a:rPr>
              <a:t>5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12160" y="573325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itchFamily="18" charset="0"/>
              </a:rPr>
              <a:t>6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27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9" cstate="print"/>
          <a:stretch>
            <a:fillRect/>
          </a:stretch>
        </p:blipFill>
        <p:spPr>
          <a:xfrm>
            <a:off x="6300192" y="3933056"/>
            <a:ext cx="1872208" cy="11766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3528" y="692696"/>
            <a:ext cx="2232248" cy="1296144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000" b="1" cap="all" dirty="0">
                <a:solidFill>
                  <a:srgbClr val="B81E12"/>
                </a:solidFill>
                <a:latin typeface="Arial Black" pitchFamily="34" charset="0"/>
              </a:rPr>
              <a:t>Найди </a:t>
            </a:r>
            <a:r>
              <a:rPr lang="ru-RU" sz="2000" b="1" cap="all" dirty="0" smtClean="0">
                <a:solidFill>
                  <a:srgbClr val="B81E12"/>
                </a:solidFill>
                <a:latin typeface="Arial Black" pitchFamily="34" charset="0"/>
              </a:rPr>
              <a:t>заплатку</a:t>
            </a:r>
            <a:endParaRPr lang="ru-RU" sz="2000" b="1" cap="all" dirty="0">
              <a:solidFill>
                <a:srgbClr val="B81E1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2.10916E-6 C -0.00173 -0.01873 0.00365 -0.03724 -0.01041 -0.07146 C -0.02465 -0.10546 -0.071 -0.17392 -0.09201 -0.20583 C -0.11285 -0.23728 -0.12916 -0.24121 -0.13576 -0.26203 C -0.14166 -0.28261 -0.13455 -0.31383 -0.13142 -0.33048 C -0.12882 -0.34713 -0.13125 -0.35176 -0.11771 -0.3624 C -0.10416 -0.37257 -0.07257 -0.3883 -0.05017 -0.39385 C -0.02812 -0.39986 -0.01354 -0.39478 0.01528 -0.39663 C 0.0441 -0.39801 0.09948 -0.40056 0.1224 -0.40403 C 0.14531 -0.4075 0.1408 -0.40911 0.15434 -0.41836 C 0.16754 -0.42785 0.18143 -0.4482 0.20382 -0.45999 C 0.22587 -0.47179 0.26806 -0.48289 0.28715 -0.4896 C 0.30643 -0.49607 0.31059 -0.49584 0.31875 -0.49931 C 0.32709 -0.50255 0.33177 -0.50578 0.33715 -0.50879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25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10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ааа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5" t="2992" r="12206" b="42479"/>
          <a:stretch>
            <a:fillRect/>
          </a:stretch>
        </p:blipFill>
        <p:spPr>
          <a:xfrm>
            <a:off x="3059832" y="548680"/>
            <a:ext cx="3096344" cy="37124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87624" y="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CC00"/>
                </a:solidFill>
                <a:latin typeface="Bookman Old Style" pitchFamily="18" charset="0"/>
              </a:rPr>
              <a:t>Где правильная тень?</a:t>
            </a:r>
            <a:endParaRPr lang="ru-RU" sz="3600" dirty="0">
              <a:solidFill>
                <a:srgbClr val="00CC00"/>
              </a:solidFill>
              <a:latin typeface="Bookman Old Style" pitchFamily="18" charset="0"/>
            </a:endParaRPr>
          </a:p>
        </p:txBody>
      </p:sp>
      <p:pic>
        <p:nvPicPr>
          <p:cNvPr id="15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/>
          <a:stretch>
            <a:fillRect/>
          </a:stretch>
        </p:blipFill>
        <p:spPr>
          <a:xfrm>
            <a:off x="5765623" y="620688"/>
            <a:ext cx="3378377" cy="3384376"/>
          </a:xfrm>
          <a:prstGeom prst="rect">
            <a:avLst/>
          </a:prstGeom>
        </p:spPr>
      </p:pic>
      <p:pic>
        <p:nvPicPr>
          <p:cNvPr id="16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/>
          <a:stretch>
            <a:fillRect/>
          </a:stretch>
        </p:blipFill>
        <p:spPr>
          <a:xfrm>
            <a:off x="4427984" y="3645024"/>
            <a:ext cx="3711078" cy="3456384"/>
          </a:xfrm>
          <a:prstGeom prst="rect">
            <a:avLst/>
          </a:prstGeom>
        </p:spPr>
      </p:pic>
      <p:pic>
        <p:nvPicPr>
          <p:cNvPr id="17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/>
          <a:stretch>
            <a:fillRect/>
          </a:stretch>
        </p:blipFill>
        <p:spPr>
          <a:xfrm>
            <a:off x="1547664" y="3627375"/>
            <a:ext cx="2823642" cy="3230625"/>
          </a:xfrm>
          <a:prstGeom prst="rect">
            <a:avLst/>
          </a:prstGeom>
        </p:spPr>
      </p:pic>
      <p:pic>
        <p:nvPicPr>
          <p:cNvPr id="20" name="Рисунок 19" descr="Рисунок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6672"/>
            <a:ext cx="3800987" cy="4128929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21554E-7 L 0.28819 0.045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хорош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5"/>
          <p:cNvGrpSpPr/>
          <p:nvPr/>
        </p:nvGrpSpPr>
        <p:grpSpPr>
          <a:xfrm>
            <a:off x="1979712" y="332656"/>
            <a:ext cx="5112568" cy="3240360"/>
            <a:chOff x="1547664" y="548680"/>
            <a:chExt cx="5112568" cy="3240360"/>
          </a:xfrm>
        </p:grpSpPr>
        <p:pic>
          <p:nvPicPr>
            <p:cNvPr id="42" name="Рисунок 41" descr="вфыв.png"/>
            <p:cNvPicPr>
              <a:picLocks noChangeAspect="1"/>
            </p:cNvPicPr>
            <p:nvPr/>
          </p:nvPicPr>
          <p:blipFill>
            <a:blip r:embed="rId4" cstate="print"/>
            <a:srcRect l="11052" t="18432" r="8167" b="18432"/>
            <a:stretch>
              <a:fillRect/>
            </a:stretch>
          </p:blipFill>
          <p:spPr>
            <a:xfrm>
              <a:off x="1547664" y="548680"/>
              <a:ext cx="5112568" cy="32403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45" name="Прямоугольник 44"/>
            <p:cNvSpPr/>
            <p:nvPr/>
          </p:nvSpPr>
          <p:spPr>
            <a:xfrm>
              <a:off x="2915816" y="1412776"/>
              <a:ext cx="2520280" cy="12961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043608" y="422108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51" name="TextBox 50"/>
          <p:cNvSpPr txBox="1"/>
          <p:nvPr/>
        </p:nvSpPr>
        <p:spPr>
          <a:xfrm>
            <a:off x="4283968" y="414908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</a:t>
            </a:r>
            <a:endParaRPr lang="ru-RU" sz="3200" dirty="0"/>
          </a:p>
        </p:txBody>
      </p:sp>
      <p:sp>
        <p:nvSpPr>
          <p:cNvPr id="52" name="TextBox 51"/>
          <p:cNvSpPr txBox="1"/>
          <p:nvPr/>
        </p:nvSpPr>
        <p:spPr>
          <a:xfrm>
            <a:off x="1043608" y="566124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</a:t>
            </a:r>
            <a:endParaRPr lang="ru-RU" sz="3200" dirty="0"/>
          </a:p>
        </p:txBody>
      </p:sp>
      <p:sp>
        <p:nvSpPr>
          <p:cNvPr id="53" name="TextBox 52"/>
          <p:cNvSpPr txBox="1"/>
          <p:nvPr/>
        </p:nvSpPr>
        <p:spPr>
          <a:xfrm>
            <a:off x="4283968" y="573325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</a:t>
            </a:r>
            <a:endParaRPr lang="ru-RU" sz="3200" dirty="0"/>
          </a:p>
        </p:txBody>
      </p:sp>
      <p:pic>
        <p:nvPicPr>
          <p:cNvPr id="54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/>
          <a:stretch>
            <a:fillRect/>
          </a:stretch>
        </p:blipFill>
        <p:spPr>
          <a:xfrm>
            <a:off x="1475656" y="3861048"/>
            <a:ext cx="2592288" cy="1314145"/>
          </a:xfrm>
          <a:prstGeom prst="rect">
            <a:avLst/>
          </a:prstGeom>
        </p:spPr>
      </p:pic>
      <p:pic>
        <p:nvPicPr>
          <p:cNvPr id="55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/>
          <a:stretch>
            <a:fillRect/>
          </a:stretch>
        </p:blipFill>
        <p:spPr>
          <a:xfrm>
            <a:off x="4716016" y="3861048"/>
            <a:ext cx="2592288" cy="1311179"/>
          </a:xfrm>
          <a:prstGeom prst="rect">
            <a:avLst/>
          </a:prstGeom>
        </p:spPr>
      </p:pic>
      <p:pic>
        <p:nvPicPr>
          <p:cNvPr id="56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/>
          <a:stretch>
            <a:fillRect/>
          </a:stretch>
        </p:blipFill>
        <p:spPr>
          <a:xfrm>
            <a:off x="1475656" y="5373216"/>
            <a:ext cx="2592288" cy="1296144"/>
          </a:xfrm>
          <a:prstGeom prst="rect">
            <a:avLst/>
          </a:prstGeom>
        </p:spPr>
      </p:pic>
      <p:pic>
        <p:nvPicPr>
          <p:cNvPr id="57" name="молодец!.wav">
            <a:hlinkClick r:id="" action="ppaction://media"/>
          </p:cNvPr>
          <p:cNvPicPr>
            <a:picLocks noRot="1" noChangeAspect="1"/>
          </p:cNvPicPr>
          <p:nvPr>
            <a:wavAudioFile r:embed="rId2" name="молодец!.wav"/>
          </p:nvPr>
        </p:nvPicPr>
        <p:blipFill>
          <a:blip r:embed="rId8" cstate="print"/>
          <a:stretch>
            <a:fillRect/>
          </a:stretch>
        </p:blipFill>
        <p:spPr>
          <a:xfrm>
            <a:off x="4716016" y="5373216"/>
            <a:ext cx="2592288" cy="13111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15747 -0.610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-30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 descr="а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2267744" cy="2355813"/>
          </a:xfrm>
          <a:prstGeom prst="rect">
            <a:avLst/>
          </a:prstGeom>
        </p:spPr>
      </p:pic>
      <p:pic>
        <p:nvPicPr>
          <p:cNvPr id="9" name="Рисунок 8" descr="бб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760" y="620688"/>
            <a:ext cx="1512168" cy="1795700"/>
          </a:xfrm>
          <a:prstGeom prst="rect">
            <a:avLst/>
          </a:prstGeom>
        </p:spPr>
      </p:pic>
      <p:pic>
        <p:nvPicPr>
          <p:cNvPr id="11" name="Рисунок 10" descr="ввв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692696"/>
            <a:ext cx="1872208" cy="1878041"/>
          </a:xfrm>
          <a:prstGeom prst="rect">
            <a:avLst/>
          </a:prstGeom>
        </p:spPr>
      </p:pic>
      <p:pic>
        <p:nvPicPr>
          <p:cNvPr id="13" name="Рисунок 12" descr="б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1" r="58013" b="21924"/>
          <a:stretch>
            <a:fillRect/>
          </a:stretch>
        </p:blipFill>
        <p:spPr>
          <a:xfrm>
            <a:off x="5436096" y="692696"/>
            <a:ext cx="1440160" cy="1768509"/>
          </a:xfrm>
          <a:prstGeom prst="rect">
            <a:avLst/>
          </a:prstGeom>
        </p:spPr>
      </p:pic>
      <p:pic>
        <p:nvPicPr>
          <p:cNvPr id="15" name="Рисунок 14" descr="я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4" t="2487" r="52671" b="21924"/>
          <a:stretch>
            <a:fillRect/>
          </a:stretch>
        </p:blipFill>
        <p:spPr>
          <a:xfrm>
            <a:off x="6876256" y="548680"/>
            <a:ext cx="1777568" cy="1944216"/>
          </a:xfrm>
          <a:prstGeom prst="rect">
            <a:avLst/>
          </a:prstGeom>
        </p:spPr>
      </p:pic>
      <p:pic>
        <p:nvPicPr>
          <p:cNvPr id="17" name="Рисунок 16" descr="в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3" r="8148" b="1089"/>
          <a:stretch>
            <a:fillRect/>
          </a:stretch>
        </p:blipFill>
        <p:spPr>
          <a:xfrm>
            <a:off x="2123728" y="2852936"/>
            <a:ext cx="1612277" cy="1739562"/>
          </a:xfrm>
          <a:prstGeom prst="rect">
            <a:avLst/>
          </a:prstGeom>
        </p:spPr>
      </p:pic>
      <p:pic>
        <p:nvPicPr>
          <p:cNvPr id="19" name="Рисунок 18" descr="с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2852936"/>
            <a:ext cx="1868782" cy="1689800"/>
          </a:xfrm>
          <a:prstGeom prst="rect">
            <a:avLst/>
          </a:prstGeom>
        </p:spPr>
      </p:pic>
      <p:pic>
        <p:nvPicPr>
          <p:cNvPr id="21" name="Рисунок 20" descr="ё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072" y="2780928"/>
            <a:ext cx="1800200" cy="1800200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251520" y="5013176"/>
            <a:ext cx="8523009" cy="1680885"/>
            <a:chOff x="0" y="5177115"/>
            <a:chExt cx="8523009" cy="1680885"/>
          </a:xfrm>
        </p:grpSpPr>
        <p:pic>
          <p:nvPicPr>
            <p:cNvPr id="23" name="Рисунок 22" descr="п.pn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177115"/>
              <a:ext cx="909048" cy="1228855"/>
            </a:xfrm>
            <a:prstGeom prst="rect">
              <a:avLst/>
            </a:prstGeom>
          </p:spPr>
        </p:pic>
        <p:pic>
          <p:nvPicPr>
            <p:cNvPr id="25" name="Рисунок 24" descr="о.pn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6677" b="39202"/>
            <a:stretch>
              <a:fillRect/>
            </a:stretch>
          </p:blipFill>
          <p:spPr>
            <a:xfrm>
              <a:off x="794291" y="5325525"/>
              <a:ext cx="1039533" cy="1131383"/>
            </a:xfrm>
            <a:prstGeom prst="rect">
              <a:avLst/>
            </a:prstGeom>
          </p:spPr>
        </p:pic>
        <p:pic>
          <p:nvPicPr>
            <p:cNvPr id="28" name="Рисунок 27" descr="аа.pn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55776" y="5229200"/>
              <a:ext cx="901159" cy="1174063"/>
            </a:xfrm>
            <a:prstGeom prst="rect">
              <a:avLst/>
            </a:prstGeom>
          </p:spPr>
        </p:pic>
        <p:pic>
          <p:nvPicPr>
            <p:cNvPr id="29" name="Рисунок 28" descr="лл.png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0032" b="60798"/>
            <a:stretch>
              <a:fillRect/>
            </a:stretch>
          </p:blipFill>
          <p:spPr>
            <a:xfrm>
              <a:off x="1691680" y="5373216"/>
              <a:ext cx="1009089" cy="1023703"/>
            </a:xfrm>
            <a:prstGeom prst="rect">
              <a:avLst/>
            </a:prstGeom>
          </p:spPr>
        </p:pic>
        <p:pic>
          <p:nvPicPr>
            <p:cNvPr id="31" name="Рисунок 30" descr="ч.pn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5856" y="5373216"/>
              <a:ext cx="845271" cy="1103013"/>
            </a:xfrm>
            <a:prstGeom prst="rect">
              <a:avLst/>
            </a:prstGeom>
          </p:spPr>
        </p:pic>
        <p:pic>
          <p:nvPicPr>
            <p:cNvPr id="33" name="Рисунок 32" descr="и.pn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1920" y="5301208"/>
              <a:ext cx="1185231" cy="1289050"/>
            </a:xfrm>
            <a:prstGeom prst="rect">
              <a:avLst/>
            </a:prstGeom>
          </p:spPr>
        </p:pic>
        <p:pic>
          <p:nvPicPr>
            <p:cNvPr id="34" name="Рисунок 33" descr="лл.png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0032" b="60798"/>
            <a:stretch>
              <a:fillRect/>
            </a:stretch>
          </p:blipFill>
          <p:spPr>
            <a:xfrm>
              <a:off x="4860032" y="5445224"/>
              <a:ext cx="1108856" cy="1124915"/>
            </a:xfrm>
            <a:prstGeom prst="rect">
              <a:avLst/>
            </a:prstGeom>
          </p:spPr>
        </p:pic>
        <p:pic>
          <p:nvPicPr>
            <p:cNvPr id="35" name="Рисунок 34" descr="о.pn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6677" b="39202"/>
            <a:stretch>
              <a:fillRect/>
            </a:stretch>
          </p:blipFill>
          <p:spPr>
            <a:xfrm>
              <a:off x="5724128" y="5229200"/>
              <a:ext cx="1233331" cy="1342305"/>
            </a:xfrm>
            <a:prstGeom prst="rect">
              <a:avLst/>
            </a:prstGeom>
          </p:spPr>
        </p:pic>
        <p:pic>
          <p:nvPicPr>
            <p:cNvPr id="38" name="Рисунок 37" descr="с.png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60232" y="5229200"/>
              <a:ext cx="1149636" cy="1303705"/>
            </a:xfrm>
            <a:prstGeom prst="rect">
              <a:avLst/>
            </a:prstGeom>
          </p:spPr>
        </p:pic>
        <p:pic>
          <p:nvPicPr>
            <p:cNvPr id="39" name="Рисунок 38" descr="ь.pn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7394" b="73756"/>
            <a:stretch>
              <a:fillRect/>
            </a:stretch>
          </p:blipFill>
          <p:spPr>
            <a:xfrm>
              <a:off x="7596336" y="5361931"/>
              <a:ext cx="926673" cy="14960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езымянныйЧЧЧ.png"/>
          <p:cNvPicPr>
            <a:picLocks noChangeAspect="1"/>
          </p:cNvPicPr>
          <p:nvPr/>
        </p:nvPicPr>
        <p:blipFill>
          <a:blip r:embed="rId4" cstate="print"/>
          <a:srcRect r="33203" b="3419"/>
          <a:stretch>
            <a:fillRect/>
          </a:stretch>
        </p:blipFill>
        <p:spPr>
          <a:xfrm>
            <a:off x="3203848" y="404664"/>
            <a:ext cx="2737953" cy="3140610"/>
          </a:xfrm>
          <a:prstGeom prst="rect">
            <a:avLst/>
          </a:prstGeom>
        </p:spPr>
      </p:pic>
      <p:pic>
        <p:nvPicPr>
          <p:cNvPr id="12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214" r="21007" b="27797"/>
          <a:stretch>
            <a:fillRect/>
          </a:stretch>
        </p:blipFill>
        <p:spPr>
          <a:xfrm>
            <a:off x="323528" y="247556"/>
            <a:ext cx="2952328" cy="3489115"/>
          </a:xfrm>
          <a:prstGeom prst="rect">
            <a:avLst/>
          </a:prstGeom>
        </p:spPr>
      </p:pic>
      <p:pic>
        <p:nvPicPr>
          <p:cNvPr id="13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12" t="6706" r="17069" b="19533"/>
          <a:stretch>
            <a:fillRect/>
          </a:stretch>
        </p:blipFill>
        <p:spPr>
          <a:xfrm>
            <a:off x="251520" y="3356992"/>
            <a:ext cx="3024336" cy="3696412"/>
          </a:xfrm>
          <a:prstGeom prst="rect">
            <a:avLst/>
          </a:prstGeom>
        </p:spPr>
      </p:pic>
      <p:pic>
        <p:nvPicPr>
          <p:cNvPr id="14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59" r="14586" b="31857"/>
          <a:stretch>
            <a:fillRect/>
          </a:stretch>
        </p:blipFill>
        <p:spPr>
          <a:xfrm>
            <a:off x="2987824" y="3368886"/>
            <a:ext cx="2952328" cy="3489114"/>
          </a:xfrm>
          <a:prstGeom prst="rect">
            <a:avLst/>
          </a:prstGeom>
        </p:spPr>
      </p:pic>
      <p:pic>
        <p:nvPicPr>
          <p:cNvPr id="15" name="хорошо.wav">
            <a:hlinkClick r:id="" action="ppaction://media"/>
          </p:cNvPr>
          <p:cNvPicPr>
            <a:picLocks noRot="1" noChangeAspect="1"/>
          </p:cNvPicPr>
          <p:nvPr>
            <a:wavAudioFile r:embed="rId2" name="хорошо.wav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260648"/>
            <a:ext cx="2808312" cy="3350958"/>
          </a:xfrm>
          <a:prstGeom prst="rect">
            <a:avLst/>
          </a:prstGeom>
        </p:spPr>
      </p:pic>
      <p:pic>
        <p:nvPicPr>
          <p:cNvPr id="16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627" t="3243" r="23282" b="33373"/>
          <a:stretch>
            <a:fillRect/>
          </a:stretch>
        </p:blipFill>
        <p:spPr>
          <a:xfrm>
            <a:off x="6012160" y="3429000"/>
            <a:ext cx="2658001" cy="324636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9362E-6 L -0.31094 0.0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хорош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865460004c2643cce821f990e13b3d7545b577cd.jpg"/>
          <p:cNvPicPr>
            <a:picLocks noChangeAspect="1"/>
          </p:cNvPicPr>
          <p:nvPr/>
        </p:nvPicPr>
        <p:blipFill>
          <a:blip r:embed="rId4" cstate="print"/>
          <a:srcRect t="5770" r="1088" b="13033"/>
          <a:stretch>
            <a:fillRect/>
          </a:stretch>
        </p:blipFill>
        <p:spPr>
          <a:xfrm>
            <a:off x="539552" y="116631"/>
            <a:ext cx="7920880" cy="6060721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15816" y="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8000"/>
                </a:solidFill>
              </a:rPr>
              <a:t>1</a:t>
            </a:r>
            <a:endParaRPr lang="ru-RU" sz="4800" dirty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4437112"/>
            <a:ext cx="425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864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n w="18415" cmpd="sng">
                  <a:noFill/>
                  <a:prstDash val="solid"/>
                </a:ln>
                <a:solidFill>
                  <a:srgbClr val="573A1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800" dirty="0">
              <a:ln w="18415" cmpd="sng">
                <a:noFill/>
                <a:prstDash val="solid"/>
              </a:ln>
              <a:solidFill>
                <a:srgbClr val="573A1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72514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132DE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800" dirty="0">
              <a:ln w="18415" cmpd="sng">
                <a:solidFill>
                  <a:schemeClr val="tx2"/>
                </a:solidFill>
                <a:prstDash val="solid"/>
              </a:ln>
              <a:solidFill>
                <a:srgbClr val="132DEB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509120"/>
            <a:ext cx="425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007400"/>
                </a:solidFill>
              </a:rPr>
              <a:t>5</a:t>
            </a:r>
            <a:endParaRPr lang="ru-RU" sz="4800" dirty="0">
              <a:solidFill>
                <a:srgbClr val="0074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119675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n w="18415" cmpd="sng">
                  <a:noFill/>
                  <a:prstDash val="solid"/>
                </a:ln>
                <a:solidFill>
                  <a:srgbClr val="BB580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ru-RU" sz="4800" dirty="0">
              <a:ln w="18415" cmpd="sng">
                <a:noFill/>
                <a:prstDash val="solid"/>
              </a:ln>
              <a:solidFill>
                <a:srgbClr val="BB580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306896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n w="18415" cmpd="sng">
                  <a:solidFill>
                    <a:srgbClr val="573A1D"/>
                  </a:solidFill>
                  <a:prstDash val="solid"/>
                </a:ln>
                <a:solidFill>
                  <a:srgbClr val="573A1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4800" dirty="0">
              <a:ln w="18415" cmpd="sng">
                <a:solidFill>
                  <a:srgbClr val="573A1D"/>
                </a:solidFill>
                <a:prstDash val="solid"/>
              </a:ln>
              <a:solidFill>
                <a:srgbClr val="573A1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116632"/>
            <a:ext cx="497252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8</a:t>
            </a:r>
            <a:endParaRPr lang="ru-RU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134076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9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96336" y="2564904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n w="18415" cmpd="sng">
                  <a:noFill/>
                  <a:prstDash val="solid"/>
                </a:ln>
                <a:solidFill>
                  <a:srgbClr val="008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ru-RU" sz="4800" dirty="0">
              <a:ln w="18415" cmpd="sng">
                <a:noFill/>
                <a:prstDash val="solid"/>
              </a:ln>
              <a:solidFill>
                <a:srgbClr val="008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1880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976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0152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4248" y="5934670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4328" y="5934670"/>
            <a:ext cx="89960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" name="85555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1"/>
      <p:bldP spid="16" grpId="1"/>
      <p:bldP spid="17" grpId="2"/>
      <p:bldP spid="18" grpId="1"/>
      <p:bldP spid="19" grpId="0"/>
      <p:bldP spid="20" grpId="0"/>
      <p:bldP spid="21" grpId="1"/>
      <p:bldP spid="22" grpId="0"/>
      <p:bldP spid="23" grpId="1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WordArt 16">
            <a:hlinkClick r:id="" action="ppaction://hlinkshowjump?jump=nextslide"/>
          </p:cNvPr>
          <p:cNvSpPr>
            <a:spLocks noChangeArrowheads="1" noChangeShapeType="1" noTextEdit="1"/>
          </p:cNvSpPr>
          <p:nvPr/>
        </p:nvSpPr>
        <p:spPr bwMode="auto">
          <a:xfrm>
            <a:off x="1116013" y="5084763"/>
            <a:ext cx="1876425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ХОРОШО!</a:t>
            </a:r>
          </a:p>
        </p:txBody>
      </p:sp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644900"/>
            <a:ext cx="26797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10"/>
          <p:cNvSpPr>
            <a:spLocks noChangeArrowheads="1" noChangeShapeType="1" noTextEdit="1"/>
          </p:cNvSpPr>
          <p:nvPr/>
        </p:nvSpPr>
        <p:spPr bwMode="auto">
          <a:xfrm>
            <a:off x="1258888" y="260350"/>
            <a:ext cx="64198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КАКАЯ КАРТИНКА ЛИШНЯЯ?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764704"/>
            <a:ext cx="3528392" cy="3041136"/>
          </a:xfrm>
          <a:prstGeom prst="rect">
            <a:avLst/>
          </a:prstGeom>
        </p:spPr>
      </p:pic>
      <p:pic>
        <p:nvPicPr>
          <p:cNvPr id="11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088" y="908720"/>
            <a:ext cx="3104728" cy="3084610"/>
          </a:xfrm>
          <a:prstGeom prst="rect">
            <a:avLst/>
          </a:prstGeom>
        </p:spPr>
      </p:pic>
      <p:pic>
        <p:nvPicPr>
          <p:cNvPr id="12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6208" y="3717032"/>
            <a:ext cx="4261867" cy="26642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хорош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4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33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3200">
              <a:latin typeface="Bodoni MT Black" pitchFamily="18" charset="0"/>
            </a:endParaRPr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1331913" y="260350"/>
            <a:ext cx="64198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КАКАЯ КАРТИНКА ЛИШНЯЯ?</a:t>
            </a:r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4" cstate="print"/>
          <a:srcRect l="19740" r="28612" b="-96"/>
          <a:stretch>
            <a:fillRect/>
          </a:stretch>
        </p:blipFill>
        <p:spPr bwMode="auto">
          <a:xfrm>
            <a:off x="2124075" y="981075"/>
            <a:ext cx="24066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6096" y="1268760"/>
            <a:ext cx="3168352" cy="2776019"/>
          </a:xfrm>
          <a:prstGeom prst="rect">
            <a:avLst/>
          </a:prstGeom>
        </p:spPr>
      </p:pic>
      <p:pic>
        <p:nvPicPr>
          <p:cNvPr id="11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4077072"/>
            <a:ext cx="3456384" cy="2574846"/>
          </a:xfrm>
          <a:prstGeom prst="rect">
            <a:avLst/>
          </a:prstGeom>
        </p:spPr>
      </p:pic>
      <p:pic>
        <p:nvPicPr>
          <p:cNvPr id="13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852936"/>
            <a:ext cx="2187388" cy="35834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хорош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9704" grpId="0" animBg="1"/>
      <p:bldP spid="2970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3200">
              <a:latin typeface="Bodoni MT Black" pitchFamily="18" charset="0"/>
            </a:endParaRPr>
          </a:p>
        </p:txBody>
      </p:sp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1331913" y="260350"/>
            <a:ext cx="64198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КАКАЯ КАРТИНКА ЛИШНЯЯ?</a:t>
            </a:r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r="2698" b="19823"/>
          <a:stretch>
            <a:fillRect/>
          </a:stretch>
        </p:blipFill>
        <p:spPr bwMode="auto">
          <a:xfrm>
            <a:off x="4499992" y="4581128"/>
            <a:ext cx="4392612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5" cstate="print"/>
          <a:stretch>
            <a:fillRect/>
          </a:stretch>
        </p:blipFill>
        <p:spPr>
          <a:xfrm>
            <a:off x="6156176" y="2060848"/>
            <a:ext cx="1995045" cy="2261053"/>
          </a:xfrm>
          <a:prstGeom prst="rect">
            <a:avLst/>
          </a:prstGeom>
        </p:spPr>
      </p:pic>
      <p:pic>
        <p:nvPicPr>
          <p:cNvPr id="10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6" cstate="print"/>
          <a:stretch>
            <a:fillRect/>
          </a:stretch>
        </p:blipFill>
        <p:spPr>
          <a:xfrm>
            <a:off x="179512" y="2564904"/>
            <a:ext cx="2376264" cy="4163633"/>
          </a:xfrm>
          <a:prstGeom prst="rect">
            <a:avLst/>
          </a:prstGeom>
        </p:spPr>
      </p:pic>
      <p:pic>
        <p:nvPicPr>
          <p:cNvPr id="11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7" cstate="print"/>
          <a:stretch>
            <a:fillRect/>
          </a:stretch>
        </p:blipFill>
        <p:spPr>
          <a:xfrm>
            <a:off x="2843808" y="2348880"/>
            <a:ext cx="2493613" cy="30510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1748" grpId="0" animBg="1"/>
      <p:bldP spid="317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flipH="1">
            <a:off x="4644008" y="908720"/>
            <a:ext cx="2" cy="5616624"/>
          </a:xfrm>
          <a:prstGeom prst="line">
            <a:avLst/>
          </a:prstGeom>
          <a:ln w="762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57188" y="3786188"/>
            <a:ext cx="8072437" cy="1587"/>
          </a:xfrm>
          <a:prstGeom prst="line">
            <a:avLst/>
          </a:prstGeom>
          <a:ln w="762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nazhmite-na-kartinku-s-sobakami-chtoby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692696"/>
            <a:ext cx="4192764" cy="2976152"/>
          </a:xfrm>
          <a:prstGeom prst="rect">
            <a:avLst/>
          </a:prstGeom>
        </p:spPr>
      </p:pic>
      <p:pic>
        <p:nvPicPr>
          <p:cNvPr id="43010" name="Picture 2" descr="http://s003.radikal.ru/i204/1307/09/45697fea80e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35659">
            <a:off x="5240131" y="2094356"/>
            <a:ext cx="2579668" cy="79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188640"/>
            <a:ext cx="6215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>
                <a:solidFill>
                  <a:srgbClr val="00B0F0"/>
                </a:solidFill>
                <a:latin typeface="Arial Black" pitchFamily="34" charset="0"/>
              </a:rPr>
              <a:t>Найди логическую  пару</a:t>
            </a:r>
          </a:p>
        </p:txBody>
      </p:sp>
      <p:pic>
        <p:nvPicPr>
          <p:cNvPr id="43012" name="Picture 4" descr="http://wallpaperscraft.ru/image/belka_belyy_fon_zverek_78117_2560x16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3933056"/>
            <a:ext cx="3521699" cy="2448272"/>
          </a:xfrm>
          <a:prstGeom prst="rect">
            <a:avLst/>
          </a:prstGeom>
          <a:noFill/>
        </p:spPr>
      </p:pic>
      <p:pic>
        <p:nvPicPr>
          <p:cNvPr id="43014" name="Picture 6" descr="https://love-organic.ru/wa-data/public/shop/products/50/62/6250/images/9706/9706.750x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4365104"/>
            <a:ext cx="1277341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615734">
            <a:off x="2220913" y="1300163"/>
            <a:ext cx="18335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29074">
            <a:off x="4279106" y="1351757"/>
            <a:ext cx="30305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77" r="51613"/>
          <a:stretch>
            <a:fillRect/>
          </a:stretch>
        </p:blipFill>
        <p:spPr bwMode="auto">
          <a:xfrm>
            <a:off x="3643313" y="3786188"/>
            <a:ext cx="107156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92163" y="785813"/>
            <a:ext cx="2609850" cy="1919287"/>
            <a:chOff x="792405" y="785794"/>
            <a:chExt cx="2608920" cy="1919028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 rot="14235608">
              <a:off x="805889" y="2645307"/>
              <a:ext cx="46031" cy="72999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109" name="Рисунок 8" descr="карандаш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7224" y="785794"/>
              <a:ext cx="2544101" cy="1905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Прямая соединительная линия 13"/>
          <p:cNvCxnSpPr/>
          <p:nvPr/>
        </p:nvCxnSpPr>
        <p:spPr>
          <a:xfrm rot="5400000">
            <a:off x="3108325" y="2249488"/>
            <a:ext cx="2928937" cy="1588"/>
          </a:xfrm>
          <a:prstGeom prst="line">
            <a:avLst/>
          </a:prstGeom>
          <a:ln w="762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28625" y="3643313"/>
            <a:ext cx="8143875" cy="71437"/>
          </a:xfrm>
          <a:prstGeom prst="line">
            <a:avLst/>
          </a:prstGeom>
          <a:ln w="762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85875" y="214313"/>
            <a:ext cx="6215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>
                <a:solidFill>
                  <a:srgbClr val="00B0F0"/>
                </a:solidFill>
                <a:latin typeface="Arial Black" pitchFamily="34" charset="0"/>
              </a:rPr>
              <a:t>Найди логическую  пару</a:t>
            </a:r>
          </a:p>
        </p:txBody>
      </p:sp>
      <p:pic>
        <p:nvPicPr>
          <p:cNvPr id="19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0" y="4000500"/>
            <a:ext cx="22145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Error.wav">
            <a:hlinkClick r:id="" action="ppaction://media"/>
          </p:cNvPr>
          <p:cNvPicPr>
            <a:picLocks noRot="1" noChangeAspect="1"/>
          </p:cNvPicPr>
          <p:nvPr>
            <a:wavAudioFile r:embed="rId1" name="Error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4000500"/>
            <a:ext cx="31845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5 -0.08372 L 0.4283 -0.442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17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114</Words>
  <Application>Microsoft Office PowerPoint</Application>
  <PresentationFormat>Экран (4:3)</PresentationFormat>
  <Paragraphs>60</Paragraphs>
  <Slides>21</Slides>
  <Notes>3</Notes>
  <HiddenSlides>0</HiddenSlides>
  <MMClips>42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Bodoni MT Black</vt:lpstr>
      <vt:lpstr>Book Antiqua</vt:lpstr>
      <vt:lpstr>Bookman Old Style</vt:lpstr>
      <vt:lpstr>Calibri</vt:lpstr>
      <vt:lpstr>Impact</vt:lpstr>
      <vt:lpstr>Times New Roman</vt:lpstr>
      <vt:lpstr>Тема Office</vt:lpstr>
      <vt:lpstr> Эти  игры помогут сформировать и развить познавательные процессы у вашего ребенка.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Роман</dc:creator>
  <cp:lastModifiedBy>1</cp:lastModifiedBy>
  <cp:revision>110</cp:revision>
  <dcterms:created xsi:type="dcterms:W3CDTF">2011-11-06T07:29:59Z</dcterms:created>
  <dcterms:modified xsi:type="dcterms:W3CDTF">2020-10-29T07:13:20Z</dcterms:modified>
</cp:coreProperties>
</file>