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74" d="100"/>
          <a:sy n="74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5000">
    <p:sndAc>
      <p:stSnd loop="1">
        <p:snd r:embed="rId1" name="Ð·Ð²Ð¾Ð½Ð¾Ðº. WAV (online-audio-converter.com)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 loop="1">
        <p:snd r:embed="rId1" name="Ð·Ð²Ð¾Ð½Ð¾Ðº. WAV (online-audio-converter.com)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 loop="1">
        <p:snd r:embed="rId1" name="Ð·Ð²Ð¾Ð½Ð¾Ðº. WAV (online-audio-converter.com)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5000">
    <p:sndAc>
      <p:stSnd loop="1">
        <p:snd r:embed="rId1" name="Ð·Ð²Ð¾Ð½Ð¾Ðº. WAV (online-audio-converter.com)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>
    <p:sndAc>
      <p:stSnd loop="1">
        <p:snd r:embed="rId1" name="Ð·Ð²Ð¾Ð½Ð¾Ðº. WAV (online-audio-converter.com)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5000">
    <p:sndAc>
      <p:stSnd loop="1">
        <p:snd r:embed="rId1" name="Ð·Ð²Ð¾Ð½Ð¾Ðº. WAV (online-audio-converter.com)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>
    <p:sndAc>
      <p:stSnd loop="1">
        <p:snd r:embed="rId1" name="Ð·Ð²Ð¾Ð½Ð¾Ðº. WAV (online-audio-converter.com)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5000">
    <p:sndAc>
      <p:stSnd loop="1">
        <p:snd r:embed="rId1" name="Ð·Ð²Ð¾Ð½Ð¾Ðº. WAV (online-audio-converter.com)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ndAc>
      <p:stSnd loop="1">
        <p:snd r:embed="rId1" name="Ð·Ð²Ð¾Ð½Ð¾Ðº. WAV (online-audio-converter.com)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5000">
    <p:sndAc>
      <p:stSnd loop="1">
        <p:snd r:embed="rId1" name="Ð·Ð²Ð¾Ð½Ð¾Ðº. WAV (online-audio-converter.com)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5000">
    <p:sndAc>
      <p:stSnd loop="1">
        <p:snd r:embed="rId1" name="Ð·Ð²Ð¾Ð½Ð¾Ðº. WAV (online-audio-converter.com)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sndAc>
      <p:stSnd loop="1">
        <p:snd r:embed="rId13" name="Ð·Ð²Ð¾Ð½Ð¾Ðº. WAV (online-audio-converter.com)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28926" y="273050"/>
            <a:ext cx="5757874" cy="5853113"/>
          </a:xfrm>
        </p:spPr>
        <p:txBody>
          <a:bodyPr>
            <a:normAutofit/>
          </a:bodyPr>
          <a:lstStyle/>
          <a:p>
            <a:pPr algn="ctr"/>
            <a:endParaRPr lang="ru-RU" sz="6600" dirty="0"/>
          </a:p>
          <a:p>
            <a:pPr algn="ctr"/>
            <a:r>
              <a:rPr lang="ru-RU" sz="6600" dirty="0">
                <a:latin typeface="Gabriola" pitchFamily="82" charset="0"/>
              </a:rPr>
              <a:t>Составное именное сказуемое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42852"/>
            <a:ext cx="2328850" cy="4691063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  <a:p>
            <a:pPr algn="ctr"/>
            <a:r>
              <a:rPr lang="ru-RU" sz="4000" dirty="0">
                <a:latin typeface="Gabriola" pitchFamily="82" charset="0"/>
              </a:rPr>
              <a:t>Русский язык</a:t>
            </a:r>
          </a:p>
          <a:p>
            <a:pPr algn="ctr"/>
            <a:r>
              <a:rPr lang="ru-RU" sz="4000" dirty="0">
                <a:latin typeface="Gabriola" pitchFamily="82" charset="0"/>
              </a:rPr>
              <a:t>7 класс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5286388"/>
            <a:ext cx="4071966" cy="11620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Gabriola" pitchFamily="82" charset="0"/>
              </a:rPr>
              <a:t>Учитель русского языка и литературы МАОУ СОШ №33 </a:t>
            </a:r>
            <a:br>
              <a:rPr lang="ru-RU" sz="2400" dirty="0">
                <a:latin typeface="Gabriola" pitchFamily="82" charset="0"/>
              </a:rPr>
            </a:br>
            <a:r>
              <a:rPr lang="ru-RU" sz="2400" dirty="0">
                <a:latin typeface="Gabriola" pitchFamily="82" charset="0"/>
              </a:rPr>
              <a:t>Сотникова Евгения Владимировна</a:t>
            </a:r>
          </a:p>
        </p:txBody>
      </p:sp>
    </p:spTree>
  </p:cSld>
  <p:clrMapOvr>
    <a:masterClrMapping/>
  </p:clrMapOvr>
  <p:transition spd="med" advClick="0" advTm="5000">
    <p:pull dir="d"/>
    <p:sndAc>
      <p:stSnd loop="1">
        <p:snd r:embed="rId2" name="Ð·Ð²Ð¾Ð½Ð¾Ðº. WAV (online-audio-converter.com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85728"/>
            <a:ext cx="87868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 именного сказуемого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643174" y="2071678"/>
            <a:ext cx="171451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29190" y="2071678"/>
            <a:ext cx="171451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28662" y="3857628"/>
            <a:ext cx="2537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Связка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64221" y="3857628"/>
            <a:ext cx="5279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Именная часть</a:t>
            </a: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42852"/>
            <a:ext cx="5572164" cy="857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Грамматическая связка – глагол быть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214414" y="1000108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107389" y="1393017"/>
            <a:ext cx="164307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000496" y="2143116"/>
            <a:ext cx="257176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214942" y="1214422"/>
            <a:ext cx="135732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00760" y="1071546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428860" y="2285992"/>
            <a:ext cx="278608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  <a:endCxn id="28" idx="0"/>
          </p:cNvCxnSpPr>
          <p:nvPr/>
        </p:nvCxnSpPr>
        <p:spPr>
          <a:xfrm rot="5400000">
            <a:off x="2678893" y="2821777"/>
            <a:ext cx="37862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14282" y="1142984"/>
            <a:ext cx="2286016" cy="1357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Существительное или личные местоимения  в И. или Т.п</a:t>
            </a:r>
            <a:r>
              <a:rPr lang="ru-RU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7224" y="2571744"/>
            <a:ext cx="2714644" cy="164307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Прилагательное в полной форме И. или Т.п., в краткой форме или в степени сравнения, краткое страдательное причастие.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3643314"/>
            <a:ext cx="2428892" cy="1143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Другие разряды местоимений, числительное в И. или Т.п.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4786322"/>
            <a:ext cx="3571900" cy="150019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Существительные в предложно-падежных формах.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Примечание!Только</a:t>
            </a:r>
            <a:r>
              <a:rPr lang="ru-RU" dirty="0">
                <a:solidFill>
                  <a:schemeClr val="bg1"/>
                </a:solidFill>
              </a:rPr>
              <a:t> в сочетании с предлогом 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43438" y="3571876"/>
            <a:ext cx="2000264" cy="10001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Наречие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14942" y="2285992"/>
            <a:ext cx="3000396" cy="135732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Нечленимые</a:t>
            </a:r>
            <a:r>
              <a:rPr lang="ru-RU" dirty="0">
                <a:solidFill>
                  <a:schemeClr val="bg1"/>
                </a:solidFill>
              </a:rPr>
              <a:t> словосочетания.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Примечание! Только с глаголом в личной форме.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57950" y="928670"/>
            <a:ext cx="2643206" cy="14287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Союзы КАК, БУДТО, СЛОВНО, ТОЧНО в сочетании с существительными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1071546"/>
            <a:ext cx="478634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Иван Петрович-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врач</a:t>
            </a:r>
            <a:r>
              <a:rPr lang="ru-RU" sz="2800" dirty="0">
                <a:solidFill>
                  <a:schemeClr val="bg1"/>
                </a:solidFill>
              </a:rPr>
              <a:t>. Иван Петрович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был врачом.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2214554"/>
            <a:ext cx="421484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Маша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была высокая</a:t>
            </a:r>
            <a:r>
              <a:rPr lang="ru-RU" sz="2800" dirty="0">
                <a:solidFill>
                  <a:schemeClr val="bg1"/>
                </a:solidFill>
              </a:rPr>
              <a:t>. Маша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выше </a:t>
            </a:r>
            <a:r>
              <a:rPr lang="ru-RU" sz="2800" dirty="0">
                <a:solidFill>
                  <a:schemeClr val="bg1"/>
                </a:solidFill>
              </a:rPr>
              <a:t>брата.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5786" y="3286124"/>
            <a:ext cx="3929090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Эта книга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моя. </a:t>
            </a:r>
            <a:r>
              <a:rPr lang="ru-RU" sz="2800" dirty="0">
                <a:solidFill>
                  <a:schemeClr val="bg1"/>
                </a:solidFill>
              </a:rPr>
              <a:t>Шестью девять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будет пятьдесят четыре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4857760"/>
            <a:ext cx="385765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Платье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было в горошек.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500562" y="3571876"/>
            <a:ext cx="342902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 горах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было темно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286380" y="2285992"/>
            <a:ext cx="300036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Иванов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был себе на уме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786446" y="928670"/>
            <a:ext cx="3143272" cy="1485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Лес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словно терем</a:t>
            </a:r>
            <a:r>
              <a:rPr lang="ru-RU" sz="2800" dirty="0">
                <a:solidFill>
                  <a:schemeClr val="bg1"/>
                </a:solidFill>
              </a:rPr>
              <a:t> расписной.</a:t>
            </a: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8" grpId="0" animBg="1"/>
      <p:bldP spid="4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358114" cy="121444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Полузнаменательная связка - неполнозначные глаголы (стать, становиться, являться, бывать, оказаться, делаться, считаться, называться)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571604" y="1571612"/>
            <a:ext cx="857256" cy="7858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42844" y="2428868"/>
            <a:ext cx="2571768" cy="121444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Существительное или личное местоимение в И.или Т.п.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500306"/>
            <a:ext cx="3857652" cy="1000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Он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казался силачом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250265" y="2678901"/>
            <a:ext cx="2286016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00231" y="3929066"/>
            <a:ext cx="2643206" cy="135732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Полное прилагательное в И.или Т.п., прил. в краткой форме или в степени сравнения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4071942"/>
            <a:ext cx="3786214" cy="928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Зал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станет красивым.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4893471" y="2393149"/>
            <a:ext cx="2000264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57818" y="3571876"/>
            <a:ext cx="2500330" cy="10001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Краткие прилагательные и причастия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3643314"/>
            <a:ext cx="3357586" cy="928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Проблема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оказалась решена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572264" y="1571612"/>
            <a:ext cx="857256" cy="5000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786578" y="2357430"/>
            <a:ext cx="2071702" cy="78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Наречие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2285992"/>
            <a:ext cx="3929058" cy="928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 горах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становилось темно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52"/>
            <a:ext cx="6786610" cy="150019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80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Знаменательная связка - полнозначные глаголы движения, пребывания (прийти, приехать, вернуться, сидеть, стоять, лежать и т.д.)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214810" y="2357430"/>
            <a:ext cx="114300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821637" y="2469102"/>
            <a:ext cx="5500726" cy="164307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Причастия ,прилагательные, числительные, существительные, наречия. Примечание! В этом случае связку можно заменить на глагол БЫТЬ или сделать ее нулевой.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071810"/>
            <a:ext cx="4786314" cy="12858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Маша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пришла радостная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86256"/>
            <a:ext cx="4500594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Маша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была радостная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Маша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радостная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286256"/>
            <a:ext cx="3857652" cy="1428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Маша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пришла</a:t>
            </a:r>
            <a:r>
              <a:rPr lang="ru-RU" sz="2800" dirty="0">
                <a:solidFill>
                  <a:schemeClr val="bg1"/>
                </a:solidFill>
              </a:rPr>
              <a:t> в магазин.</a:t>
            </a: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929618" cy="78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Врач пришел вовремя.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14744" y="1214422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14744" y="1285860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394199" y="1677975"/>
            <a:ext cx="50006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28662" y="1928802"/>
            <a:ext cx="73581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Простое глагольное сказуемое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428868"/>
            <a:ext cx="8215370" cy="64294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Пациент пришел на прием встревоженным.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71736" y="2857496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71736" y="2928934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00694" y="2857496"/>
            <a:ext cx="26432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0694" y="2928934"/>
            <a:ext cx="26432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536281" y="3321843"/>
            <a:ext cx="3571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85720" y="3500438"/>
            <a:ext cx="857256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Составное именное сказуемое.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Пациент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был встревожен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Пациент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встревожен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7786742" cy="50006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</a:rPr>
              <a:t>1.Восп..</a:t>
            </a:r>
            <a:r>
              <a:rPr lang="ru-RU" sz="2400" dirty="0" err="1">
                <a:solidFill>
                  <a:schemeClr val="bg1"/>
                </a:solidFill>
              </a:rPr>
              <a:t>тательница</a:t>
            </a:r>
            <a:r>
              <a:rPr lang="ru-RU" sz="2400" dirty="0">
                <a:solidFill>
                  <a:schemeClr val="bg1"/>
                </a:solidFill>
              </a:rPr>
              <a:t> в..</a:t>
            </a:r>
            <a:r>
              <a:rPr lang="ru-RU" sz="2400" dirty="0" err="1">
                <a:solidFill>
                  <a:schemeClr val="bg1"/>
                </a:solidFill>
              </a:rPr>
              <a:t>рнулась</a:t>
            </a:r>
            <a:r>
              <a:rPr lang="ru-RU" sz="2400" dirty="0">
                <a:solidFill>
                  <a:schemeClr val="bg1"/>
                </a:solidFill>
              </a:rPr>
              <a:t> с </a:t>
            </a:r>
            <a:r>
              <a:rPr lang="ru-RU" sz="2400" dirty="0" err="1">
                <a:solidFill>
                  <a:schemeClr val="bg1"/>
                </a:solidFill>
              </a:rPr>
              <a:t>с</a:t>
            </a:r>
            <a:r>
              <a:rPr lang="ru-RU" sz="2400" dirty="0">
                <a:solidFill>
                  <a:schemeClr val="bg1"/>
                </a:solidFill>
              </a:rPr>
              <a:t>..</a:t>
            </a:r>
            <a:r>
              <a:rPr lang="ru-RU" sz="2400" dirty="0" err="1">
                <a:solidFill>
                  <a:schemeClr val="bg1"/>
                </a:solidFill>
              </a:rPr>
              <a:t>брания</a:t>
            </a:r>
            <a:r>
              <a:rPr lang="ru-RU" sz="2400" dirty="0">
                <a:solidFill>
                  <a:schemeClr val="bg1"/>
                </a:solidFill>
              </a:rPr>
              <a:t> очень д..вольная.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2.Уставшая спор..</a:t>
            </a:r>
            <a:r>
              <a:rPr lang="ru-RU" sz="2400" dirty="0" err="1">
                <a:solidFill>
                  <a:schemeClr val="bg1"/>
                </a:solidFill>
              </a:rPr>
              <a:t>сменка</a:t>
            </a:r>
            <a:r>
              <a:rPr lang="ru-RU" sz="2400" dirty="0">
                <a:solidFill>
                  <a:schemeClr val="bg1"/>
                </a:solidFill>
              </a:rPr>
              <a:t> в..</a:t>
            </a:r>
            <a:r>
              <a:rPr lang="ru-RU" sz="2400" dirty="0" err="1">
                <a:solidFill>
                  <a:schemeClr val="bg1"/>
                </a:solidFill>
              </a:rPr>
              <a:t>рнулась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ru-RU" sz="2400" dirty="0">
                <a:solidFill>
                  <a:schemeClr val="bg1"/>
                </a:solidFill>
              </a:rPr>
              <a:t> тр..н..</a:t>
            </a:r>
            <a:r>
              <a:rPr lang="ru-RU" sz="2400" dirty="0" err="1">
                <a:solidFill>
                  <a:schemeClr val="bg1"/>
                </a:solidFill>
              </a:rPr>
              <a:t>ровки</a:t>
            </a:r>
            <a:r>
              <a:rPr lang="ru-RU" sz="2400" dirty="0">
                <a:solidFill>
                  <a:schemeClr val="bg1"/>
                </a:solidFill>
              </a:rPr>
              <a:t> поз..но.</a:t>
            </a:r>
          </a:p>
          <a:p>
            <a:r>
              <a:rPr lang="ru-RU" sz="2400" dirty="0">
                <a:solidFill>
                  <a:schemeClr val="bg1"/>
                </a:solidFill>
              </a:rPr>
              <a:t>3.Юн..ша </a:t>
            </a:r>
            <a:r>
              <a:rPr lang="ru-RU" sz="2400" dirty="0" err="1">
                <a:solidFill>
                  <a:schemeClr val="bg1"/>
                </a:solidFill>
              </a:rPr>
              <a:t>выгл</a:t>
            </a:r>
            <a:r>
              <a:rPr lang="ru-RU" sz="2400" dirty="0">
                <a:solidFill>
                  <a:schemeClr val="bg1"/>
                </a:solidFill>
              </a:rPr>
              <a:t>..дел п..</a:t>
            </a:r>
            <a:r>
              <a:rPr lang="ru-RU" sz="2400" dirty="0" err="1">
                <a:solidFill>
                  <a:schemeClr val="bg1"/>
                </a:solidFill>
              </a:rPr>
              <a:t>чальным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4.Тетушка вовсе (не) </a:t>
            </a:r>
            <a:r>
              <a:rPr lang="ru-RU" sz="2400" dirty="0" err="1">
                <a:solidFill>
                  <a:schemeClr val="bg1"/>
                </a:solidFill>
              </a:rPr>
              <a:t>каж</a:t>
            </a:r>
            <a:r>
              <a:rPr lang="ru-RU" sz="2400" dirty="0">
                <a:solidFill>
                  <a:schemeClr val="bg1"/>
                </a:solidFill>
              </a:rPr>
              <a:t>..</a:t>
            </a:r>
            <a:r>
              <a:rPr lang="ru-RU" sz="2400" dirty="0" err="1">
                <a:solidFill>
                  <a:schemeClr val="bg1"/>
                </a:solidFill>
              </a:rPr>
              <a:t>тся</a:t>
            </a:r>
            <a:r>
              <a:rPr lang="ru-RU" sz="2400" dirty="0">
                <a:solidFill>
                  <a:schemeClr val="bg1"/>
                </a:solidFill>
              </a:rPr>
              <a:t> больной.</a:t>
            </a:r>
          </a:p>
          <a:p>
            <a:r>
              <a:rPr lang="ru-RU" sz="2400" dirty="0">
                <a:solidFill>
                  <a:schemeClr val="bg1"/>
                </a:solidFill>
              </a:rPr>
              <a:t>5.Пор..</a:t>
            </a:r>
            <a:r>
              <a:rPr lang="ru-RU" sz="2400" dirty="0" err="1">
                <a:solidFill>
                  <a:schemeClr val="bg1"/>
                </a:solidFill>
              </a:rPr>
              <a:t>жение</a:t>
            </a:r>
            <a:r>
              <a:rPr lang="ru-RU" sz="2400" dirty="0">
                <a:solidFill>
                  <a:schemeClr val="bg1"/>
                </a:solidFill>
              </a:rPr>
              <a:t> к..</a:t>
            </a:r>
            <a:r>
              <a:rPr lang="ru-RU" sz="2400" dirty="0" err="1">
                <a:solidFill>
                  <a:schemeClr val="bg1"/>
                </a:solidFill>
              </a:rPr>
              <a:t>манды</a:t>
            </a:r>
            <a:r>
              <a:rPr lang="ru-RU" sz="2400" dirty="0">
                <a:solidFill>
                  <a:schemeClr val="bg1"/>
                </a:solidFill>
              </a:rPr>
              <a:t> к финишу казал..</a:t>
            </a:r>
            <a:r>
              <a:rPr lang="ru-RU" sz="2400" dirty="0" err="1">
                <a:solidFill>
                  <a:schemeClr val="bg1"/>
                </a:solidFill>
              </a:rPr>
              <a:t>сь</a:t>
            </a:r>
            <a:r>
              <a:rPr lang="ru-RU" sz="2400" dirty="0">
                <a:solidFill>
                  <a:schemeClr val="bg1"/>
                </a:solidFill>
              </a:rPr>
              <a:t> всё более </a:t>
            </a:r>
            <a:r>
              <a:rPr lang="ru-RU" sz="2400" dirty="0" err="1">
                <a:solidFill>
                  <a:schemeClr val="bg1"/>
                </a:solidFill>
              </a:rPr>
              <a:t>оч</a:t>
            </a:r>
            <a:r>
              <a:rPr lang="ru-RU" sz="2400" dirty="0">
                <a:solidFill>
                  <a:schemeClr val="bg1"/>
                </a:solidFill>
              </a:rPr>
              <a:t>..видным.</a:t>
            </a:r>
          </a:p>
          <a:p>
            <a:r>
              <a:rPr lang="ru-RU" sz="2400" dirty="0">
                <a:solidFill>
                  <a:schemeClr val="bg1"/>
                </a:solidFill>
              </a:rPr>
              <a:t>6.Ответ на письмо был (не) </a:t>
            </a:r>
            <a:r>
              <a:rPr lang="ru-RU" sz="2400" dirty="0" err="1">
                <a:solidFill>
                  <a:schemeClr val="bg1"/>
                </a:solidFill>
              </a:rPr>
              <a:t>ожида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н</a:t>
            </a:r>
            <a:r>
              <a:rPr lang="ru-RU" sz="2400" dirty="0">
                <a:solidFill>
                  <a:schemeClr val="bg1"/>
                </a:solidFill>
              </a:rPr>
              <a:t>/</a:t>
            </a:r>
            <a:r>
              <a:rPr lang="ru-RU" sz="2400" dirty="0" err="1">
                <a:solidFill>
                  <a:schemeClr val="bg1"/>
                </a:solidFill>
              </a:rPr>
              <a:t>нн</a:t>
            </a:r>
            <a:r>
              <a:rPr lang="ru-RU" sz="2400" dirty="0">
                <a:solidFill>
                  <a:schemeClr val="bg1"/>
                </a:solidFill>
              </a:rPr>
              <a:t>)о резок.</a:t>
            </a:r>
          </a:p>
          <a:p>
            <a:r>
              <a:rPr lang="ru-RU" sz="2400" dirty="0">
                <a:solidFill>
                  <a:schemeClr val="bg1"/>
                </a:solidFill>
              </a:rPr>
              <a:t>7.Спорщики становились всё </a:t>
            </a:r>
            <a:r>
              <a:rPr lang="ru-RU" sz="2400" dirty="0" err="1">
                <a:solidFill>
                  <a:schemeClr val="bg1"/>
                </a:solidFill>
              </a:rPr>
              <a:t>раздр</a:t>
            </a:r>
            <a:r>
              <a:rPr lang="ru-RU" sz="2400" dirty="0">
                <a:solidFill>
                  <a:schemeClr val="bg1"/>
                </a:solidFill>
              </a:rPr>
              <a:t>..же(</a:t>
            </a:r>
            <a:r>
              <a:rPr lang="ru-RU" sz="2400" dirty="0" err="1">
                <a:solidFill>
                  <a:schemeClr val="bg1"/>
                </a:solidFill>
              </a:rPr>
              <a:t>н</a:t>
            </a:r>
            <a:r>
              <a:rPr lang="ru-RU" sz="2400" dirty="0">
                <a:solidFill>
                  <a:schemeClr val="bg1"/>
                </a:solidFill>
              </a:rPr>
              <a:t>/</a:t>
            </a:r>
            <a:r>
              <a:rPr lang="ru-RU" sz="2400" dirty="0" err="1">
                <a:solidFill>
                  <a:schemeClr val="bg1"/>
                </a:solidFill>
              </a:rPr>
              <a:t>нн</a:t>
            </a:r>
            <a:r>
              <a:rPr lang="ru-RU" sz="2400" dirty="0">
                <a:solidFill>
                  <a:schemeClr val="bg1"/>
                </a:solidFill>
              </a:rPr>
              <a:t>)ее.</a:t>
            </a:r>
          </a:p>
          <a:p>
            <a:r>
              <a:rPr lang="ru-RU" sz="2400" dirty="0">
                <a:solidFill>
                  <a:schemeClr val="bg1"/>
                </a:solidFill>
              </a:rPr>
              <a:t>8.(Не)погода нынче в моде.</a:t>
            </a:r>
          </a:p>
          <a:p>
            <a:r>
              <a:rPr lang="ru-RU" sz="2400" dirty="0">
                <a:solidFill>
                  <a:schemeClr val="bg1"/>
                </a:solidFill>
              </a:rPr>
              <a:t>9.Это было (бы) печально.</a:t>
            </a:r>
          </a:p>
          <a:p>
            <a:r>
              <a:rPr lang="ru-RU" sz="2400" dirty="0">
                <a:solidFill>
                  <a:schemeClr val="bg1"/>
                </a:solidFill>
              </a:rPr>
              <a:t>10.Мальчик рос шалуном.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500042"/>
            <a:ext cx="7429552" cy="10001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Спиши предложения, вставляя пропущенные буквы и раскрывая скобки. Подчеркни сказуемые, определи их тип: простое глагольное или составное именное.</a:t>
            </a: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8143932" cy="8572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1.Воспитательница 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в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е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рнулась </a:t>
            </a:r>
            <a:r>
              <a:rPr lang="ru-RU" sz="2800" dirty="0">
                <a:solidFill>
                  <a:schemeClr val="bg1"/>
                </a:solidFill>
              </a:rPr>
              <a:t>с с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>
                <a:solidFill>
                  <a:schemeClr val="bg1"/>
                </a:solidFill>
              </a:rPr>
              <a:t>брания очень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д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о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вольная</a:t>
            </a:r>
            <a:r>
              <a:rPr lang="ru-RU" sz="2800" dirty="0">
                <a:solidFill>
                  <a:schemeClr val="bg1"/>
                </a:solidFill>
              </a:rPr>
              <a:t>.(Составное именное сказуемое).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8072494" cy="1143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2.Уставшая спор</a:t>
            </a:r>
            <a:r>
              <a:rPr lang="ru-RU" sz="2800" dirty="0">
                <a:solidFill>
                  <a:srgbClr val="FF0000"/>
                </a:solidFill>
              </a:rPr>
              <a:t>т</a:t>
            </a:r>
            <a:r>
              <a:rPr lang="ru-RU" sz="2800" dirty="0">
                <a:solidFill>
                  <a:schemeClr val="bg1"/>
                </a:solidFill>
              </a:rPr>
              <a:t>сменка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в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е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рнулась</a:t>
            </a:r>
            <a:r>
              <a:rPr lang="ru-RU" sz="2800" dirty="0">
                <a:solidFill>
                  <a:schemeClr val="bg1"/>
                </a:solidFill>
              </a:rPr>
              <a:t> (простое глагольное)</a:t>
            </a: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ru-RU" sz="2800" dirty="0">
                <a:solidFill>
                  <a:schemeClr val="bg1"/>
                </a:solidFill>
              </a:rPr>
              <a:t> тр</a:t>
            </a:r>
            <a:r>
              <a:rPr lang="ru-RU" sz="2800" dirty="0">
                <a:solidFill>
                  <a:srgbClr val="FF0000"/>
                </a:solidFill>
              </a:rPr>
              <a:t>е</a:t>
            </a:r>
            <a:r>
              <a:rPr lang="ru-RU" sz="2800" dirty="0">
                <a:solidFill>
                  <a:schemeClr val="bg1"/>
                </a:solidFill>
              </a:rPr>
              <a:t>н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>
                <a:solidFill>
                  <a:schemeClr val="bg1"/>
                </a:solidFill>
              </a:rPr>
              <a:t>ровки поз</a:t>
            </a:r>
            <a:r>
              <a:rPr lang="ru-RU" sz="2800" dirty="0">
                <a:solidFill>
                  <a:srgbClr val="FF0000"/>
                </a:solidFill>
              </a:rPr>
              <a:t>д</a:t>
            </a:r>
            <a:r>
              <a:rPr lang="ru-RU" sz="2800" dirty="0">
                <a:solidFill>
                  <a:schemeClr val="bg1"/>
                </a:solidFill>
              </a:rPr>
              <a:t>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85992"/>
            <a:ext cx="8072494" cy="78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3.Юн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>
                <a:solidFill>
                  <a:schemeClr val="bg1"/>
                </a:solidFill>
              </a:rPr>
              <a:t>ша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выгл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я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дел п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е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чальным (</a:t>
            </a:r>
            <a:r>
              <a:rPr lang="ru-RU" sz="28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составное именное).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786058"/>
            <a:ext cx="8072494" cy="7143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4.Тетушка вовсе 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не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 каж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е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тся больной </a:t>
            </a:r>
            <a:r>
              <a:rPr lang="ru-RU" sz="2800" dirty="0">
                <a:solidFill>
                  <a:schemeClr val="bg1"/>
                </a:solidFill>
              </a:rPr>
              <a:t>. (Составное именное сказуемое).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14290"/>
            <a:ext cx="5000660" cy="92869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ПРОВЕРЯЕМ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14686"/>
            <a:ext cx="8072494" cy="10715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5.Пор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>
                <a:solidFill>
                  <a:schemeClr val="bg1"/>
                </a:solidFill>
              </a:rPr>
              <a:t>жение к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>
                <a:solidFill>
                  <a:schemeClr val="bg1"/>
                </a:solidFill>
              </a:rPr>
              <a:t>манды к финишу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казал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о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сь</a:t>
            </a:r>
            <a:r>
              <a:rPr lang="ru-RU" sz="2800" dirty="0">
                <a:solidFill>
                  <a:schemeClr val="bg1"/>
                </a:solidFill>
              </a:rPr>
              <a:t> всё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более оч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е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видным</a:t>
            </a:r>
            <a:r>
              <a:rPr lang="ru-RU" sz="2800" dirty="0">
                <a:solidFill>
                  <a:schemeClr val="bg1"/>
                </a:solidFill>
              </a:rPr>
              <a:t>. (Составное именное сказуемое)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643314"/>
            <a:ext cx="8072494" cy="78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6.Ответ на письмо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был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не</a:t>
            </a:r>
            <a:r>
              <a:rPr lang="ru-RU" sz="2800" dirty="0">
                <a:solidFill>
                  <a:schemeClr val="bg1"/>
                </a:solidFill>
              </a:rPr>
              <a:t>ожида</a:t>
            </a:r>
            <a:r>
              <a:rPr lang="ru-RU" sz="2800" dirty="0">
                <a:solidFill>
                  <a:srgbClr val="FF0000"/>
                </a:solidFill>
              </a:rPr>
              <a:t>нн</a:t>
            </a:r>
            <a:r>
              <a:rPr lang="ru-RU" sz="2800" dirty="0">
                <a:solidFill>
                  <a:schemeClr val="bg1"/>
                </a:solidFill>
              </a:rPr>
              <a:t>о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резок</a:t>
            </a:r>
            <a:r>
              <a:rPr lang="ru-RU" sz="2800" dirty="0">
                <a:solidFill>
                  <a:schemeClr val="bg1"/>
                </a:solidFill>
              </a:rPr>
              <a:t>. (Составное именное сказуемое)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071942"/>
            <a:ext cx="8072494" cy="8572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7.Спорщики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становились</a:t>
            </a:r>
            <a:r>
              <a:rPr lang="ru-RU" sz="2800" dirty="0">
                <a:solidFill>
                  <a:schemeClr val="bg1"/>
                </a:solidFill>
              </a:rPr>
              <a:t> всё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раздр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а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же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нн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ее</a:t>
            </a:r>
            <a:r>
              <a:rPr lang="ru-RU" sz="2800" dirty="0">
                <a:solidFill>
                  <a:schemeClr val="bg1"/>
                </a:solidFill>
              </a:rPr>
              <a:t>. (Составное именное сказуемое).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572008"/>
            <a:ext cx="8072494" cy="8572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8.</a:t>
            </a:r>
            <a:r>
              <a:rPr lang="ru-RU" sz="2800" dirty="0">
                <a:solidFill>
                  <a:srgbClr val="FF0000"/>
                </a:solidFill>
              </a:rPr>
              <a:t>Не</a:t>
            </a:r>
            <a:r>
              <a:rPr lang="ru-RU" sz="2800" dirty="0">
                <a:solidFill>
                  <a:schemeClr val="bg1"/>
                </a:solidFill>
              </a:rPr>
              <a:t>погода нынче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в моде</a:t>
            </a:r>
            <a:r>
              <a:rPr lang="ru-RU" sz="2800" dirty="0">
                <a:solidFill>
                  <a:schemeClr val="bg1"/>
                </a:solidFill>
              </a:rPr>
              <a:t>. (Составное именное сказуемое).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143512"/>
            <a:ext cx="8072494" cy="78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9.Это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было </a:t>
            </a:r>
            <a:r>
              <a:rPr lang="ru-RU" sz="2800" u="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бы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 печально</a:t>
            </a:r>
            <a:r>
              <a:rPr lang="ru-RU" sz="2800" dirty="0">
                <a:solidFill>
                  <a:schemeClr val="bg1"/>
                </a:solidFill>
              </a:rPr>
              <a:t>. (Составное именное сказуемое).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643578"/>
            <a:ext cx="8072494" cy="7858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10.Мальчик </a:t>
            </a:r>
            <a:r>
              <a:rPr lang="ru-RU" sz="2800" u="dbl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рос шалуном</a:t>
            </a:r>
            <a:r>
              <a:rPr lang="ru-RU" sz="2800" dirty="0">
                <a:solidFill>
                  <a:schemeClr val="bg1"/>
                </a:solidFill>
              </a:rPr>
              <a:t>. (Составное именное сказуемое).</a:t>
            </a: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290" y="2000240"/>
            <a:ext cx="6858048" cy="3143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8000">
                  <a:solidFill>
                    <a:schemeClr val="bg2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slow" advTm="14000">
    <p:pull dir="d"/>
    <p:sndAc>
      <p:stSnd loop="1">
        <p:snd r:embed="rId2" name="Ð·Ð²Ð¾Ð½Ð¾Ðº. WAV (online-audio-converter.com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1562</TotalTime>
  <Words>617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Constantia</vt:lpstr>
      <vt:lpstr>Gabriola</vt:lpstr>
      <vt:lpstr>Times New Roman</vt:lpstr>
      <vt:lpstr>Wingdings 2</vt:lpstr>
      <vt:lpstr>Бумажная</vt:lpstr>
      <vt:lpstr>Учитель русского языка и литературы МАОУ СОШ №33  Сотникова Евгения Владимировна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русского языка и литературы МАОУ СОШ №33  Сотникова Евгения Владимировна</dc:title>
  <dc:creator>Учитель</dc:creator>
  <cp:lastModifiedBy>XTreme.ws</cp:lastModifiedBy>
  <cp:revision>106</cp:revision>
  <dcterms:created xsi:type="dcterms:W3CDTF">2020-05-16T15:58:03Z</dcterms:created>
  <dcterms:modified xsi:type="dcterms:W3CDTF">2020-07-18T08:07:44Z</dcterms:modified>
</cp:coreProperties>
</file>