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8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theme/theme9.xml" ContentType="application/vnd.openxmlformats-officedocument.theme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heme/theme10.xml" ContentType="application/vnd.openxmlformats-officedocument.theme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11.xml" ContentType="application/vnd.openxmlformats-officedocument.theme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theme/theme12.xml" ContentType="application/vnd.openxmlformats-officedocument.theme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theme/theme13.xml" ContentType="application/vnd.openxmlformats-officedocument.theme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theme/theme14.xml" ContentType="application/vnd.openxmlformats-officedocument.theme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theme/theme15.xml" ContentType="application/vnd.openxmlformats-officedocument.theme+xml"/>
  <Override PartName="/ppt/theme/theme1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1" r:id="rId3"/>
    <p:sldMasterId id="2147483652" r:id="rId4"/>
    <p:sldMasterId id="2147483653" r:id="rId5"/>
    <p:sldMasterId id="2147483654" r:id="rId6"/>
    <p:sldMasterId id="2147483655" r:id="rId7"/>
    <p:sldMasterId id="2147483656" r:id="rId8"/>
    <p:sldMasterId id="2147483657" r:id="rId9"/>
    <p:sldMasterId id="2147483658" r:id="rId10"/>
    <p:sldMasterId id="2147483659" r:id="rId11"/>
    <p:sldMasterId id="2147483660" r:id="rId12"/>
    <p:sldMasterId id="2147483661" r:id="rId13"/>
    <p:sldMasterId id="2147483662" r:id="rId14"/>
    <p:sldMasterId id="2147483663" r:id="rId15"/>
  </p:sldMasterIdLst>
  <p:notesMasterIdLst>
    <p:notesMasterId r:id="rId39"/>
  </p:notesMasterIdLst>
  <p:sldIdLst>
    <p:sldId id="257" r:id="rId16"/>
    <p:sldId id="324" r:id="rId17"/>
    <p:sldId id="305" r:id="rId18"/>
    <p:sldId id="310" r:id="rId19"/>
    <p:sldId id="276" r:id="rId20"/>
    <p:sldId id="308" r:id="rId21"/>
    <p:sldId id="317" r:id="rId22"/>
    <p:sldId id="326" r:id="rId23"/>
    <p:sldId id="327" r:id="rId24"/>
    <p:sldId id="328" r:id="rId25"/>
    <p:sldId id="329" r:id="rId26"/>
    <p:sldId id="330" r:id="rId27"/>
    <p:sldId id="316" r:id="rId28"/>
    <p:sldId id="322" r:id="rId29"/>
    <p:sldId id="323" r:id="rId30"/>
    <p:sldId id="321" r:id="rId31"/>
    <p:sldId id="331" r:id="rId32"/>
    <p:sldId id="333" r:id="rId33"/>
    <p:sldId id="314" r:id="rId34"/>
    <p:sldId id="332" r:id="rId35"/>
    <p:sldId id="320" r:id="rId36"/>
    <p:sldId id="325" r:id="rId37"/>
    <p:sldId id="319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A0D04"/>
    <a:srgbClr val="0F033B"/>
    <a:srgbClr val="503518"/>
    <a:srgbClr val="432611"/>
    <a:srgbClr val="A47D00"/>
    <a:srgbClr val="000000"/>
    <a:srgbClr val="FF0000"/>
    <a:srgbClr val="0B5293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>
      <p:cViewPr varScale="1">
        <p:scale>
          <a:sx n="53" d="100"/>
          <a:sy n="53" d="100"/>
        </p:scale>
        <p:origin x="135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6.xml"/><Relationship Id="rId34" Type="http://schemas.openxmlformats.org/officeDocument/2006/relationships/slide" Target="slides/slide19.xml"/><Relationship Id="rId42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slide" Target="slides/slide18.xml"/><Relationship Id="rId38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slide" Target="slides/slide14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9.xml"/><Relationship Id="rId32" Type="http://schemas.openxmlformats.org/officeDocument/2006/relationships/slide" Target="slides/slide17.xml"/><Relationship Id="rId37" Type="http://schemas.openxmlformats.org/officeDocument/2006/relationships/slide" Target="slides/slide22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36" Type="http://schemas.openxmlformats.org/officeDocument/2006/relationships/slide" Target="slides/slide2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31" Type="http://schemas.openxmlformats.org/officeDocument/2006/relationships/slide" Target="slides/slide16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slide" Target="slides/slide15.xml"/><Relationship Id="rId35" Type="http://schemas.openxmlformats.org/officeDocument/2006/relationships/slide" Target="slides/slide20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94711-0303-4029-8F7D-29FA7A7E56E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3245E-797B-4DB7-A436-2586971DBD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992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0E0C3D-3728-4A05-A726-900801EEE91B}" type="slidenum">
              <a:rPr lang="ru-RU"/>
              <a:pPr eaLnBrk="1" hangingPunct="1"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A0DF4-8B45-4D2A-98A6-51DD4061B4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EE3DE-A675-4C3F-8A9D-F22441E91D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D7306-9D44-4D3E-93B0-378F304570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86F8B-49BE-4909-AE31-91D41BAF21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9839F-E81D-4FEC-8ABB-E26EE4486E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0CB75-3D5E-4C15-ACD9-4F3D27DEDC4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17F8E-6537-482F-A1D0-A53F02A698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5B666-2CE0-44BE-9AC9-E0C3A90B820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4FF51-B05D-4CB3-977E-303B1BC66C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0FB84-2BAB-4BC0-9150-49588B3A23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79C8A-38B5-411D-88CD-DCE08A9C53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3F929-5449-49D7-8E43-5FBAC8471B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F00EA-DCB3-4507-AE8D-0390230C1A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B8655-DED9-4DC8-8DA3-EE173E6569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84154-2FD8-4F17-BA26-A915072B11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FE31D-BB68-4F4B-99BA-F8EA1C1810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D429D-A91E-4490-ADF4-F23BB5D9F1B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CCCCF-2525-4CF8-B0F0-28AB3696AC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B8A75-D6C2-408C-9B19-EBAB427CC5A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3850C-F66B-43E8-98ED-A75C52E1CA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F0A64-7DD9-4940-80D0-4584CA597E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D558C-C156-4959-9F01-AB3A3E3F2E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209AC-2108-4827-88B0-794C262BD0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4038600" cy="22621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447800"/>
            <a:ext cx="4038600" cy="22621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862388"/>
            <a:ext cx="4038600" cy="22637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862388"/>
            <a:ext cx="4038600" cy="22637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>
          <a:xfrm>
            <a:off x="8410575" y="6181725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270E4-EF63-4F01-90D1-5441614187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>
          <a:xfrm>
            <a:off x="2133600" y="6203950"/>
            <a:ext cx="35814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FABDF-4769-4104-BEED-76B25AB75C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EC4B9-AD03-4BFE-B113-198D61E250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000D-38DE-40F3-B30A-5CDDA9ED4EF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9A6B9-8E73-44EA-9F8D-A30FDBEADA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F88EC-EF3F-4EF3-A2FD-A0658CF5EE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39163-5421-4507-BDB8-8BBD10566F1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E9F40-977C-42A3-B763-12166E732E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7BB02-5499-463D-8653-FE97AFD491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A371B-4B5E-4348-B92F-E62BA79231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4686F-9443-44D1-89F3-0AB19506BC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8410575" y="6181725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F360D-64D2-4292-949D-91DB2FFF83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2133600" y="6203950"/>
            <a:ext cx="35814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D31A0-77F2-4382-833E-7E35723721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66DC1-7F8A-4E6B-B185-D2750C93B6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9AD3D-5F25-4D4D-A337-280833E666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50983-2D93-46F9-85A1-B5B4DDF6E5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95650-87D1-4815-AD23-BB5D12A6292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4D9C8-CD40-42AF-AF9C-EEA7A4C0658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C6325-6A30-4622-98E6-8FF6D98E10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5F84F-F03B-45B2-9D53-0C2EA234ECB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05F64-E6F9-4B1B-9F31-3B7A127986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77CDD-E089-4BA6-BE3E-76873669D74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8410575" y="6181725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12C54-7CAE-4C71-A739-13F3D0DE2F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2133600" y="6203950"/>
            <a:ext cx="35814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40A21-DF3C-4197-AF74-DC6EEF9269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1A821-5B5C-40E0-AA20-95DD748D22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92A70-3DB9-402D-B469-3ACF60A914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8AA58-701D-4357-AE9D-7053D1AB27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4C3E4-4EE8-4B93-863C-685AE99E95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14F79-2AEC-4C56-8AEE-4C98402C572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E329C-BD7D-46FE-8B83-4127C02F09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F1068-8A70-4DE2-84C7-AE8617F8C5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3C0E6-9C69-48B0-B7A8-BFA31E7365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7CBB4-F995-4C4F-AB2A-0DC55DF529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3FE44-0D7C-4F37-A2FE-56349262C4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E224F-46CA-4FB0-9EE3-A39C1058068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2E57D-FEBE-49FF-8647-B16428331A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106A1-C698-476D-A9F5-ED66B62C81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19218-A5A2-4434-B535-29AB5870428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67D89-0FF1-424F-989B-D648DC4FF7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27BDA-8A13-47FD-97BD-019B6540C5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226C1-624E-44CB-BDD6-C46B689A0F1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248F8-4F05-471D-BA5F-A26A952EB2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564F1-77B3-4852-9DB8-1FCB5FD3B2F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41324-25D5-473B-83DA-24FC6244FD8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7FB95-B9E0-417C-8784-33C45AFD70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E5DA6-E827-4139-836F-C9E3A9E70B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06752-8BD6-47BF-9D0A-F2AEEBC5C4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EDF12-88A0-4FF8-9844-F5156B4482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3FADC-43D9-4F59-A7DD-C47FB8BAEB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487E8-2B7C-426E-9931-B7DA6CBD78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44198-EF3E-4BE1-A0E9-5465CE3A590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17755-F8A7-4704-B331-AD3C4B2648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E7679-AC4D-48A7-A623-A0D83C1F10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B00E8-0228-4A7B-9141-47C33FC180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DECCA-46E4-4451-8970-7DF2FCB6E2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EFDA1-1EC7-4C7D-83E8-66F0E9CDB9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E7922-FA33-4ED2-A287-AAA922E3B5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82DB0-D6D6-4D79-A422-5C8BF3897C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3436D-2809-41F5-A596-35121CB91F2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F84F0-1C0D-4BE7-B3B6-E6996FB0AE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460A1-6619-4200-8B41-1447450122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C5B8B-87DD-4A80-8E73-5C73679783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8953E-6A5B-49E9-B72D-DB7E140A81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F5AF8-210A-4CD7-871B-01787B49BB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0381F-1096-4766-B163-0A024CD196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A9262-00CD-4E7A-BA71-6D7E0B817C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FE410-B662-42D7-9DAD-DC82E7EA65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EAD84-C644-475A-ACDB-CDE5C9D170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BEA8A-A70C-429D-B937-FD799A64B5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153B9-57E8-486D-A347-EABF48B9F69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4056E-32FB-4410-9343-E8B512FCD7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F70C-4DC4-4BB8-9E48-B7035C959B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36300-D2B6-4D6C-AD25-39FE19D29D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90E1F-232D-4BCF-971B-AF10BF6407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221E0-EF24-4D3C-9E73-01504383A4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7E4DD-58DD-4DDC-844D-F7BB2B585F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795C3-9666-429F-9AA9-82E1570E6E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DF7A9-577C-4576-B525-B819738DC7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51D22-AE53-4C03-8BD9-4A791C8E55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7E691-C22F-4B9B-A295-5C6693D196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85D24-C505-483A-B555-4890C74B8F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21AE4-473F-4D6B-BEC0-C5E0E06405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77B13-D325-42AC-8B02-39771AE9DA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93B4D-A874-4707-A8E9-188CEB590E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FDA3D-40BE-4D26-BED8-606A53A7A2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710EA-1A98-4E33-AC75-62200DA08F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EBCBB-EA7A-4424-9863-BB74821FB3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92507-9852-4175-9363-3B0AE7776F3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650FD-7B31-496A-A4A0-655FA4802E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3F774-D2F1-4053-98D0-E0BB87C81D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CBB5E-3F60-48A7-973D-390B5D2472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07ED9-E7E7-4DBB-9521-7A48C8569C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371C2-C41D-45C7-9F82-700DDF81AB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8ED30-456C-4987-8FFA-3C18C5FC56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530C3-B311-4854-BD92-3942F35FEC8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1BF56-C545-48E4-8AE6-1A35D85B93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3A56E-5F10-4EB1-9AE4-5EE52B4E20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41118-0895-4FA4-847A-51B7ABE05E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26664-8A96-454B-8A0D-A65FB44A56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47882-4772-4BDC-863E-72CF280E3C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DE5D3-BAF7-4F8C-BDA0-B4372C41A1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923E9-FABA-4CC0-8B91-2BA2812631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8EC4D-8911-416E-8D1B-DFB1214632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011D1-A55F-4827-B623-386F5D9570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20D47-05E1-4A23-B7E9-7F4CF7925F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95285-5B83-40C1-BA24-EEA93583D9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D2FC1-A921-4A3B-BA54-243CF0B848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E98F-3BAF-4E33-984D-8CCADBBD79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A0FE6-5564-4488-9DA0-23B22EE6F9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ABBA5-E310-44F6-B439-4B7669283E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F9364-9704-41FF-8DC8-7A016F6AE0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C3FF0-CA05-4FC0-B6E5-3C5C18089C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1C8CA-C74C-44AF-B820-0BC366CD12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E91CF-CB0D-49AE-9284-B4493082CBA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39EC2-754A-4506-966A-A66B002C7E8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E6870-B0E6-4D21-8195-35BED031BE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28A4F-6792-4BE1-9018-6E23FBCACA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89305-DC46-4B94-9995-392EC89DDC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B4055-F120-4E2D-8E57-42D1A882D4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B10C0-06A1-4B4A-8F97-0AB4EEA3DD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28C59-116A-42EC-B7B7-A5FF60E1B2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76739-F4E8-451A-A8DD-EED63D19C8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FDC7C-E89A-442B-96D6-538EB26711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EF245-C6BB-4060-9B7E-A9464A951A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1535A-3CA0-49A0-A05D-04756F317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6D6C4-D974-4254-9F95-AD24419D34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3270D-9D91-49F0-AB39-0286C0975A2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67C4D-26DB-44E7-8F24-43BDEAEDEB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04160-85DC-462D-94E6-B3530EF7DED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0DD6D-36C4-456F-846D-81B5E57B15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E8F56-7954-4EF5-AFFB-E13C5DA25B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32AE3-C4ED-4F18-B93B-4423D200F8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AD266-AA60-4DAD-B146-3BB7528D99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E3CFB-8EE0-4AA6-B496-F7DB257949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630F7-8220-4FA9-8950-9A050FF795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B7AB1-68E1-4E27-82B9-57A0358BA9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D68EF-5F60-4293-BCC1-C9146EF926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E4077-D64A-4F7A-9B6A-EBAA3E960C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4FEE2-002E-448D-9950-3EBFF27235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41E0A-6EDE-4736-8683-6616C9152D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D9AB7-B171-4A36-8C3F-5EB92389D3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E25FC-3BA8-46E3-8399-8DA04ABA3C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35D75-1404-4784-AF76-39E5015051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4C516-AF3D-454B-8ABA-2D1832CBB0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B715D-A4D4-420D-A3B8-B9E0CCF6376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9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4.xml"/><Relationship Id="rId1" Type="http://schemas.openxmlformats.org/officeDocument/2006/relationships/slideLayout" Target="../slideLayouts/slideLayout103.xml"/><Relationship Id="rId6" Type="http://schemas.openxmlformats.org/officeDocument/2006/relationships/slideLayout" Target="../slideLayouts/slideLayout108.xml"/><Relationship Id="rId11" Type="http://schemas.openxmlformats.org/officeDocument/2006/relationships/slideLayout" Target="../slideLayouts/slideLayout113.xml"/><Relationship Id="rId5" Type="http://schemas.openxmlformats.org/officeDocument/2006/relationships/slideLayout" Target="../slideLayouts/slideLayout107.xml"/><Relationship Id="rId10" Type="http://schemas.openxmlformats.org/officeDocument/2006/relationships/slideLayout" Target="../slideLayouts/slideLayout112.xml"/><Relationship Id="rId4" Type="http://schemas.openxmlformats.org/officeDocument/2006/relationships/slideLayout" Target="../slideLayouts/slideLayout106.xml"/><Relationship Id="rId9" Type="http://schemas.openxmlformats.org/officeDocument/2006/relationships/slideLayout" Target="../slideLayouts/slideLayout111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16.xml"/><Relationship Id="rId7" Type="http://schemas.openxmlformats.org/officeDocument/2006/relationships/slideLayout" Target="../slideLayouts/slideLayout120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5.xml"/><Relationship Id="rId1" Type="http://schemas.openxmlformats.org/officeDocument/2006/relationships/slideLayout" Target="../slideLayouts/slideLayout114.xml"/><Relationship Id="rId6" Type="http://schemas.openxmlformats.org/officeDocument/2006/relationships/slideLayout" Target="../slideLayouts/slideLayout119.xml"/><Relationship Id="rId11" Type="http://schemas.openxmlformats.org/officeDocument/2006/relationships/slideLayout" Target="../slideLayouts/slideLayout124.xml"/><Relationship Id="rId5" Type="http://schemas.openxmlformats.org/officeDocument/2006/relationships/slideLayout" Target="../slideLayouts/slideLayout118.xml"/><Relationship Id="rId10" Type="http://schemas.openxmlformats.org/officeDocument/2006/relationships/slideLayout" Target="../slideLayouts/slideLayout123.xml"/><Relationship Id="rId4" Type="http://schemas.openxmlformats.org/officeDocument/2006/relationships/slideLayout" Target="../slideLayouts/slideLayout117.xml"/><Relationship Id="rId9" Type="http://schemas.openxmlformats.org/officeDocument/2006/relationships/slideLayout" Target="../slideLayouts/slideLayout122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27.xml"/><Relationship Id="rId7" Type="http://schemas.openxmlformats.org/officeDocument/2006/relationships/slideLayout" Target="../slideLayouts/slideLayout131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6.xml"/><Relationship Id="rId1" Type="http://schemas.openxmlformats.org/officeDocument/2006/relationships/slideLayout" Target="../slideLayouts/slideLayout125.xml"/><Relationship Id="rId6" Type="http://schemas.openxmlformats.org/officeDocument/2006/relationships/slideLayout" Target="../slideLayouts/slideLayout130.xml"/><Relationship Id="rId11" Type="http://schemas.openxmlformats.org/officeDocument/2006/relationships/slideLayout" Target="../slideLayouts/slideLayout135.xml"/><Relationship Id="rId5" Type="http://schemas.openxmlformats.org/officeDocument/2006/relationships/slideLayout" Target="../slideLayouts/slideLayout129.xml"/><Relationship Id="rId10" Type="http://schemas.openxmlformats.org/officeDocument/2006/relationships/slideLayout" Target="../slideLayouts/slideLayout134.xml"/><Relationship Id="rId4" Type="http://schemas.openxmlformats.org/officeDocument/2006/relationships/slideLayout" Target="../slideLayouts/slideLayout128.xml"/><Relationship Id="rId9" Type="http://schemas.openxmlformats.org/officeDocument/2006/relationships/slideLayout" Target="../slideLayouts/slideLayout133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38.xml"/><Relationship Id="rId7" Type="http://schemas.openxmlformats.org/officeDocument/2006/relationships/slideLayout" Target="../slideLayouts/slideLayout142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7.xml"/><Relationship Id="rId1" Type="http://schemas.openxmlformats.org/officeDocument/2006/relationships/slideLayout" Target="../slideLayouts/slideLayout136.xml"/><Relationship Id="rId6" Type="http://schemas.openxmlformats.org/officeDocument/2006/relationships/slideLayout" Target="../slideLayouts/slideLayout141.xml"/><Relationship Id="rId11" Type="http://schemas.openxmlformats.org/officeDocument/2006/relationships/slideLayout" Target="../slideLayouts/slideLayout146.xml"/><Relationship Id="rId5" Type="http://schemas.openxmlformats.org/officeDocument/2006/relationships/slideLayout" Target="../slideLayouts/slideLayout140.xml"/><Relationship Id="rId10" Type="http://schemas.openxmlformats.org/officeDocument/2006/relationships/slideLayout" Target="../slideLayouts/slideLayout145.xml"/><Relationship Id="rId4" Type="http://schemas.openxmlformats.org/officeDocument/2006/relationships/slideLayout" Target="../slideLayouts/slideLayout139.xml"/><Relationship Id="rId9" Type="http://schemas.openxmlformats.org/officeDocument/2006/relationships/slideLayout" Target="../slideLayouts/slideLayout144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9.xml"/><Relationship Id="rId7" Type="http://schemas.openxmlformats.org/officeDocument/2006/relationships/slideLayout" Target="../slideLayouts/slideLayout153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8.xml"/><Relationship Id="rId1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152.xml"/><Relationship Id="rId11" Type="http://schemas.openxmlformats.org/officeDocument/2006/relationships/slideLayout" Target="../slideLayouts/slideLayout157.xml"/><Relationship Id="rId5" Type="http://schemas.openxmlformats.org/officeDocument/2006/relationships/slideLayout" Target="../slideLayouts/slideLayout151.xml"/><Relationship Id="rId10" Type="http://schemas.openxmlformats.org/officeDocument/2006/relationships/slideLayout" Target="../slideLayouts/slideLayout156.xml"/><Relationship Id="rId4" Type="http://schemas.openxmlformats.org/officeDocument/2006/relationships/slideLayout" Target="../slideLayouts/slideLayout150.xml"/><Relationship Id="rId9" Type="http://schemas.openxmlformats.org/officeDocument/2006/relationships/slideLayout" Target="../slideLayouts/slideLayout15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0.xml"/><Relationship Id="rId7" Type="http://schemas.openxmlformats.org/officeDocument/2006/relationships/slideLayout" Target="../slideLayouts/slideLayout164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9.xml"/><Relationship Id="rId1" Type="http://schemas.openxmlformats.org/officeDocument/2006/relationships/slideLayout" Target="../slideLayouts/slideLayout158.xml"/><Relationship Id="rId6" Type="http://schemas.openxmlformats.org/officeDocument/2006/relationships/slideLayout" Target="../slideLayouts/slideLayout163.xml"/><Relationship Id="rId11" Type="http://schemas.openxmlformats.org/officeDocument/2006/relationships/slideLayout" Target="../slideLayouts/slideLayout168.xml"/><Relationship Id="rId5" Type="http://schemas.openxmlformats.org/officeDocument/2006/relationships/slideLayout" Target="../slideLayouts/slideLayout162.xml"/><Relationship Id="rId10" Type="http://schemas.openxmlformats.org/officeDocument/2006/relationships/slideLayout" Target="../slideLayouts/slideLayout167.xml"/><Relationship Id="rId4" Type="http://schemas.openxmlformats.org/officeDocument/2006/relationships/slideLayout" Target="../slideLayouts/slideLayout161.xml"/><Relationship Id="rId9" Type="http://schemas.openxmlformats.org/officeDocument/2006/relationships/slideLayout" Target="../slideLayouts/slideLayout16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" name="Номер слайда 14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FB186A4-8A50-4B3D-A7F0-FACD65248E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" name="Нижний колонтитул 15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829" r:id="rId12"/>
    <p:sldLayoutId id="2147483830" r:id="rId13"/>
    <p:sldLayoutId id="2147483831" r:id="rId14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00729F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746EE9E-1F9E-47A3-BE38-5B06B06BB2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00729F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Дата 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C9A935A-5122-47EA-A3E9-1142A408A38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00729F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Дата 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C25F0E0-D243-41C7-900A-0CD1C11F07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00729F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" name="Rectangle 20"/>
          <p:cNvSpPr>
            <a:spLocks noGrp="1" noChangeArrowheads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" name="Rectangle 2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26D11C3-D792-4EEC-ABBE-B7DD2A7F98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00729F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" name="Rectangle 20"/>
          <p:cNvSpPr>
            <a:spLocks noGrp="1" noChangeArrowheads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" name="Rectangle 2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824A7A8-8D67-4B36-A9F9-0A894982C2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00729F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" name="Rectangle 20"/>
          <p:cNvSpPr>
            <a:spLocks noGrp="1" noChangeArrowheads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" name="Rectangle 2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6253586-B811-4701-AD42-5385CAACED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00729F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="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98A482F-AD2D-4826-BF60-E734E55AA22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8532813" y="6524625"/>
            <a:ext cx="430212" cy="215900"/>
          </a:xfrm>
          <a:prstGeom prst="rightArrow">
            <a:avLst>
              <a:gd name="adj1" fmla="val 60111"/>
              <a:gd name="adj2" fmla="val 73257"/>
            </a:avLst>
          </a:prstGeom>
          <a:solidFill>
            <a:srgbClr val="FFFFCC"/>
          </a:solidFill>
          <a:ln w="9525">
            <a:solidFill>
              <a:srgbClr val="EAEAE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b="0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00729F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Дата 14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4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4D77B1D-CFF0-44CF-B31A-6D41E0450BE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5" name="Нижний колонтитул 16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00729F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C9EEDB4-2B3A-4AD8-9072-A22158F9FB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00729F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93A56CF-5985-4A1B-9F93-535E891DB1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00729F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Номер слайда 8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D58EE94-A8E2-4D8A-A9B6-BCF86900AE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3" name="Нижний колонтитул 7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4" name="Дата 6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00729F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Дата 2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E053807-7B27-4591-ACD6-7CC91D217E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00729F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Дата 1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4DDE011-A9D6-46B4-9164-7DA6C80A77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00729F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018768D-B010-4E1B-B102-7E71741D8A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2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00729F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eaLnBrk="0" fontAlgn="base" hangingPunct="0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5616" y="1052736"/>
            <a:ext cx="721996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РО: метод постановки учебных задач </a:t>
            </a:r>
          </a:p>
          <a:p>
            <a:pPr algn="ctr"/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3356992"/>
            <a:ext cx="450636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err="1" smtClean="0">
                <a:solidFill>
                  <a:srgbClr val="503518"/>
                </a:solidFill>
              </a:rPr>
              <a:t>Яруллина</a:t>
            </a:r>
            <a:r>
              <a:rPr lang="ru-RU" sz="1600" dirty="0" smtClean="0">
                <a:solidFill>
                  <a:srgbClr val="503518"/>
                </a:solidFill>
              </a:rPr>
              <a:t> Л.Ф., </a:t>
            </a:r>
            <a:endParaRPr lang="ru-RU" sz="1600" dirty="0" smtClean="0">
              <a:solidFill>
                <a:srgbClr val="503518"/>
              </a:solidFill>
            </a:endParaRPr>
          </a:p>
          <a:p>
            <a:r>
              <a:rPr lang="ru-RU" sz="1600" dirty="0" smtClean="0">
                <a:solidFill>
                  <a:srgbClr val="503518"/>
                </a:solidFill>
              </a:rPr>
              <a:t> </a:t>
            </a:r>
            <a:r>
              <a:rPr lang="ru-RU" sz="1600" dirty="0" smtClean="0">
                <a:solidFill>
                  <a:srgbClr val="503518"/>
                </a:solidFill>
              </a:rPr>
              <a:t>учитель истории и обществознания</a:t>
            </a:r>
            <a:endParaRPr lang="ru-RU" sz="1600" dirty="0" smtClean="0">
              <a:solidFill>
                <a:srgbClr val="503518"/>
              </a:solidFill>
            </a:endParaRPr>
          </a:p>
          <a:p>
            <a:r>
              <a:rPr lang="ru-RU" sz="1600" dirty="0" smtClean="0">
                <a:solidFill>
                  <a:srgbClr val="503518"/>
                </a:solidFill>
              </a:rPr>
              <a:t>высшей категории,</a:t>
            </a:r>
          </a:p>
          <a:p>
            <a:r>
              <a:rPr lang="ru-RU" sz="1600" dirty="0" smtClean="0">
                <a:solidFill>
                  <a:srgbClr val="503518"/>
                </a:solidFill>
              </a:rPr>
              <a:t>Директор,</a:t>
            </a:r>
            <a:endParaRPr lang="ru-RU" sz="1600" dirty="0" smtClean="0">
              <a:solidFill>
                <a:srgbClr val="503518"/>
              </a:solidFill>
            </a:endParaRPr>
          </a:p>
          <a:p>
            <a:r>
              <a:rPr lang="ru-RU" sz="1600" smtClean="0">
                <a:solidFill>
                  <a:srgbClr val="503518"/>
                </a:solidFill>
              </a:rPr>
              <a:t>Отличник образования РБ</a:t>
            </a:r>
            <a:endParaRPr lang="ru-RU" sz="1600" dirty="0">
              <a:solidFill>
                <a:srgbClr val="503518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Oval 21"/>
          <p:cNvSpPr>
            <a:spLocks noChangeArrowheads="1"/>
          </p:cNvSpPr>
          <p:nvPr/>
        </p:nvSpPr>
        <p:spPr bwMode="auto">
          <a:xfrm>
            <a:off x="4071938" y="285750"/>
            <a:ext cx="3286125" cy="185737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8441" name="AutoShape 9"/>
          <p:cNvSpPr>
            <a:spLocks noChangeArrowheads="1"/>
          </p:cNvSpPr>
          <p:nvPr/>
        </p:nvSpPr>
        <p:spPr bwMode="auto">
          <a:xfrm>
            <a:off x="0" y="0"/>
            <a:ext cx="3995738" cy="2563813"/>
          </a:xfrm>
          <a:prstGeom prst="cloudCallout">
            <a:avLst>
              <a:gd name="adj1" fmla="val -28269"/>
              <a:gd name="adj2" fmla="val 74704"/>
            </a:avLst>
          </a:prstGeom>
          <a:solidFill>
            <a:srgbClr val="66FF66"/>
          </a:solidFill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Ситуация </a:t>
            </a:r>
            <a:r>
              <a:rPr lang="ru-RU" sz="2800" b="1" dirty="0" err="1" smtClean="0">
                <a:solidFill>
                  <a:schemeClr val="accent6">
                    <a:lumMod val="75000"/>
                  </a:schemeClr>
                </a:solidFill>
              </a:rPr>
              <a:t>неопреде</a:t>
            </a:r>
            <a:endParaRPr lang="ru-RU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ru-RU" sz="2800" b="1" dirty="0" err="1" smtClean="0">
                <a:solidFill>
                  <a:schemeClr val="accent6">
                    <a:lumMod val="75000"/>
                  </a:schemeClr>
                </a:solidFill>
              </a:rPr>
              <a:t>ленность</a:t>
            </a:r>
            <a:endParaRPr lang="ru-RU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H="1">
            <a:off x="3635375" y="2205038"/>
            <a:ext cx="936625" cy="647700"/>
          </a:xfrm>
          <a:prstGeom prst="line">
            <a:avLst/>
          </a:prstGeom>
          <a:noFill/>
          <a:ln w="762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6443663" y="2205038"/>
            <a:ext cx="649287" cy="792162"/>
          </a:xfrm>
          <a:prstGeom prst="line">
            <a:avLst/>
          </a:prstGeom>
          <a:noFill/>
          <a:ln w="762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219700" y="836613"/>
            <a:ext cx="14398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6000" b="1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5219700" y="3213100"/>
            <a:ext cx="3924300" cy="1798638"/>
          </a:xfrm>
          <a:prstGeom prst="rect">
            <a:avLst/>
          </a:prstGeom>
          <a:solidFill>
            <a:schemeClr val="tx1"/>
          </a:solidFill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Удивительная жидкость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Животные </a:t>
            </a:r>
          </a:p>
        </p:txBody>
      </p:sp>
      <p:sp>
        <p:nvSpPr>
          <p:cNvPr id="18447" name="WordArt 15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4786313" y="1143000"/>
            <a:ext cx="22288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Витамины</a:t>
            </a:r>
          </a:p>
        </p:txBody>
      </p:sp>
      <p:sp>
        <p:nvSpPr>
          <p:cNvPr id="174094" name="Text Box 14"/>
          <p:cNvSpPr txBox="1">
            <a:spLocks noChangeArrowheads="1"/>
          </p:cNvSpPr>
          <p:nvPr/>
        </p:nvSpPr>
        <p:spPr bwMode="auto">
          <a:xfrm>
            <a:off x="1403350" y="3068638"/>
            <a:ext cx="3384550" cy="3046412"/>
          </a:xfrm>
          <a:prstGeom prst="rect">
            <a:avLst/>
          </a:prstGeom>
          <a:solidFill>
            <a:schemeClr val="tx1"/>
          </a:solidFill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1года до 15 лет: </a:t>
            </a:r>
          </a:p>
          <a:p>
            <a:pPr>
              <a:defRPr/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от 30 до 70мг</a:t>
            </a:r>
          </a:p>
          <a:p>
            <a:pPr>
              <a:buFontTx/>
              <a:buChar char="•"/>
              <a:defRPr/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источник энергии</a:t>
            </a:r>
          </a:p>
          <a:p>
            <a:pPr>
              <a:buFontTx/>
              <a:buChar char="•"/>
              <a:defRPr/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нужны организму</a:t>
            </a:r>
          </a:p>
          <a:p>
            <a:pPr>
              <a:buFontTx/>
              <a:buChar char="•"/>
              <a:defRPr/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содержатся в различных продуктах</a:t>
            </a:r>
          </a:p>
          <a:p>
            <a:pPr>
              <a:defRPr/>
            </a:pPr>
            <a:endParaRPr lang="ru-RU" sz="2400" b="1" dirty="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429652" y="6215082"/>
            <a:ext cx="428628" cy="35719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30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0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0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0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0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40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0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1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4500563" y="0"/>
            <a:ext cx="4321175" cy="3168650"/>
          </a:xfrm>
          <a:prstGeom prst="flowChartPunchedTape">
            <a:avLst/>
          </a:prstGeom>
          <a:solidFill>
            <a:schemeClr val="tx1">
              <a:lumMod val="95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857250" y="3143250"/>
            <a:ext cx="6049963" cy="143986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>
            <a:off x="2124075" y="3573463"/>
            <a:ext cx="3671888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замок</a:t>
            </a:r>
            <a:endParaRPr lang="ru-RU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572000" y="620713"/>
            <a:ext cx="4319588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solidFill>
                  <a:srgbClr val="006600"/>
                </a:solidFill>
              </a:rPr>
              <a:t>Приём: невыполнимое практическое задание, похожее на предыдущее.</a:t>
            </a:r>
          </a:p>
          <a:p>
            <a:pPr eaLnBrk="1" hangingPunct="1">
              <a:spcBef>
                <a:spcPct val="50000"/>
              </a:spcBef>
            </a:pPr>
            <a:r>
              <a:rPr lang="ru-RU" sz="2400" b="1">
                <a:solidFill>
                  <a:srgbClr val="006600"/>
                </a:solidFill>
              </a:rPr>
              <a:t>Показать неприменимость старых знаний.</a:t>
            </a:r>
          </a:p>
          <a:p>
            <a:pPr eaLnBrk="1" hangingPunct="1">
              <a:spcBef>
                <a:spcPct val="50000"/>
              </a:spcBef>
            </a:pPr>
            <a:endParaRPr lang="ru-RU" sz="2400" b="1">
              <a:solidFill>
                <a:srgbClr val="660066"/>
              </a:solidFill>
            </a:endParaRPr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>
            <a:off x="0" y="476250"/>
            <a:ext cx="4357688" cy="2087563"/>
          </a:xfrm>
          <a:prstGeom prst="cloudCallout">
            <a:avLst>
              <a:gd name="adj1" fmla="val -20074"/>
              <a:gd name="adj2" fmla="val 73500"/>
            </a:avLst>
          </a:prstGeom>
          <a:solidFill>
            <a:srgbClr val="66FF66"/>
          </a:solidFill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Ситуация </a:t>
            </a:r>
            <a:r>
              <a:rPr lang="ru-RU" sz="2800" b="1" dirty="0" err="1">
                <a:solidFill>
                  <a:schemeClr val="accent6">
                    <a:lumMod val="75000"/>
                  </a:schemeClr>
                </a:solidFill>
              </a:rPr>
              <a:t>несоответс</a:t>
            </a:r>
            <a:endParaRPr lang="ru-RU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ru-RU" sz="2800" b="1" dirty="0" err="1">
                <a:solidFill>
                  <a:schemeClr val="accent6">
                    <a:lumMod val="75000"/>
                  </a:schemeClr>
                </a:solidFill>
              </a:rPr>
              <a:t>твие</a:t>
            </a:r>
            <a:endParaRPr lang="ru-RU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490" name="Oval 10"/>
          <p:cNvSpPr>
            <a:spLocks noChangeArrowheads="1"/>
          </p:cNvSpPr>
          <p:nvPr/>
        </p:nvSpPr>
        <p:spPr bwMode="auto">
          <a:xfrm>
            <a:off x="214282" y="5286388"/>
            <a:ext cx="1728787" cy="1296987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endParaRPr lang="ru-RU" sz="4000" b="1" dirty="0">
              <a:ln w="50800"/>
              <a:solidFill>
                <a:schemeClr val="bg1">
                  <a:shade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91" name="Oval 11"/>
          <p:cNvSpPr>
            <a:spLocks noChangeArrowheads="1"/>
          </p:cNvSpPr>
          <p:nvPr/>
        </p:nvSpPr>
        <p:spPr bwMode="auto">
          <a:xfrm>
            <a:off x="2571750" y="5357813"/>
            <a:ext cx="2593975" cy="1296987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4000" b="1" dirty="0">
              <a:ln w="50800"/>
              <a:solidFill>
                <a:schemeClr val="bg1">
                  <a:shade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92" name="Oval 12"/>
          <p:cNvSpPr>
            <a:spLocks noChangeArrowheads="1"/>
          </p:cNvSpPr>
          <p:nvPr/>
        </p:nvSpPr>
        <p:spPr bwMode="auto">
          <a:xfrm>
            <a:off x="5929313" y="5357813"/>
            <a:ext cx="3024187" cy="1296987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1514" name="WordArt 14"/>
          <p:cNvSpPr>
            <a:spLocks noChangeArrowheads="1" noChangeShapeType="1" noTextEdit="1"/>
          </p:cNvSpPr>
          <p:nvPr/>
        </p:nvSpPr>
        <p:spPr bwMode="auto">
          <a:xfrm>
            <a:off x="2643188" y="5072063"/>
            <a:ext cx="2376487" cy="1223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spc="720">
              <a:solidFill>
                <a:srgbClr val="0000FF"/>
              </a:soli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1515" name="WordArt 15"/>
          <p:cNvSpPr>
            <a:spLocks noChangeArrowheads="1" noChangeShapeType="1" noTextEdit="1"/>
          </p:cNvSpPr>
          <p:nvPr/>
        </p:nvSpPr>
        <p:spPr bwMode="auto">
          <a:xfrm>
            <a:off x="6143625" y="5715000"/>
            <a:ext cx="2562225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spc="720">
              <a:solidFill>
                <a:srgbClr val="008B00"/>
              </a:soli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0497" name="Picture 17" descr="ARROW_R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7951944">
            <a:off x="669101" y="4488857"/>
            <a:ext cx="1441450" cy="704850"/>
          </a:xfrm>
          <a:prstGeom prst="rect">
            <a:avLst/>
          </a:prstGeom>
          <a:noFill/>
        </p:spPr>
      </p:pic>
      <p:pic>
        <p:nvPicPr>
          <p:cNvPr id="20498" name="Picture 18" descr="ARROW_R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5400000">
            <a:off x="3346444" y="4583118"/>
            <a:ext cx="1441450" cy="704850"/>
          </a:xfrm>
          <a:prstGeom prst="rect">
            <a:avLst/>
          </a:prstGeom>
          <a:noFill/>
        </p:spPr>
      </p:pic>
      <p:pic>
        <p:nvPicPr>
          <p:cNvPr id="20499" name="Picture 19" descr="ARROW_R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2371646">
            <a:off x="6345997" y="4378614"/>
            <a:ext cx="1441450" cy="704850"/>
          </a:xfrm>
          <a:prstGeom prst="rect">
            <a:avLst/>
          </a:prstGeom>
          <a:noFill/>
        </p:spPr>
      </p:pic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8715372" y="6500810"/>
            <a:ext cx="428628" cy="35719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358617" y="5656268"/>
            <a:ext cx="472706" cy="45030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871155" y="5663623"/>
            <a:ext cx="472706" cy="45030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3355023" y="5750994"/>
            <a:ext cx="472706" cy="45030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3861469" y="5764223"/>
            <a:ext cx="472706" cy="45030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7205053" y="5764223"/>
            <a:ext cx="472706" cy="45030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4" name="Прямая соединительная линия 3"/>
          <p:cNvCxnSpPr>
            <a:stCxn id="20497" idx="3"/>
          </p:cNvCxnSpPr>
          <p:nvPr/>
        </p:nvCxnSpPr>
        <p:spPr bwMode="auto">
          <a:xfrm flipH="1">
            <a:off x="642910" y="5372381"/>
            <a:ext cx="259701" cy="2382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Прямая соединительная линия 24"/>
          <p:cNvCxnSpPr/>
          <p:nvPr/>
        </p:nvCxnSpPr>
        <p:spPr bwMode="auto">
          <a:xfrm flipH="1">
            <a:off x="4159893" y="5442849"/>
            <a:ext cx="259701" cy="2382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Прямая соединительная линия 25"/>
          <p:cNvCxnSpPr/>
          <p:nvPr/>
        </p:nvCxnSpPr>
        <p:spPr bwMode="auto">
          <a:xfrm flipH="1">
            <a:off x="7547908" y="5402964"/>
            <a:ext cx="259701" cy="2382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Прямая соединительная линия 26"/>
          <p:cNvCxnSpPr/>
          <p:nvPr/>
        </p:nvCxnSpPr>
        <p:spPr bwMode="auto">
          <a:xfrm flipH="1">
            <a:off x="847487" y="5482254"/>
            <a:ext cx="18282" cy="7661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Прямая соединительная линия 31"/>
          <p:cNvCxnSpPr/>
          <p:nvPr/>
        </p:nvCxnSpPr>
        <p:spPr bwMode="auto">
          <a:xfrm>
            <a:off x="3861469" y="5641206"/>
            <a:ext cx="7268" cy="6611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8250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  <p:bldP spid="2048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19"/>
          <p:cNvSpPr>
            <a:spLocks noChangeArrowheads="1"/>
          </p:cNvSpPr>
          <p:nvPr/>
        </p:nvSpPr>
        <p:spPr bwMode="auto">
          <a:xfrm>
            <a:off x="4716463" y="188913"/>
            <a:ext cx="4032250" cy="3455987"/>
          </a:xfrm>
          <a:prstGeom prst="flowChartPunchedTape">
            <a:avLst/>
          </a:prstGeom>
          <a:solidFill>
            <a:schemeClr val="tx1"/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7411" name="Text Box 20"/>
          <p:cNvSpPr txBox="1">
            <a:spLocks noChangeArrowheads="1"/>
          </p:cNvSpPr>
          <p:nvPr/>
        </p:nvSpPr>
        <p:spPr bwMode="auto">
          <a:xfrm>
            <a:off x="5003800" y="836613"/>
            <a:ext cx="3240088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Приём: предложить вопрос или задание «на ошибку»</a:t>
            </a:r>
          </a:p>
        </p:txBody>
      </p:sp>
      <p:sp>
        <p:nvSpPr>
          <p:cNvPr id="17412" name="Oval 21"/>
          <p:cNvSpPr>
            <a:spLocks noChangeArrowheads="1"/>
          </p:cNvSpPr>
          <p:nvPr/>
        </p:nvSpPr>
        <p:spPr bwMode="auto">
          <a:xfrm>
            <a:off x="323850" y="4221163"/>
            <a:ext cx="7848600" cy="2447925"/>
          </a:xfrm>
          <a:prstGeom prst="ellipse">
            <a:avLst/>
          </a:prstGeom>
          <a:solidFill>
            <a:srgbClr val="66FF66"/>
          </a:solidFill>
          <a:ln w="38100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2533" name="WordArt 23"/>
          <p:cNvSpPr>
            <a:spLocks noChangeArrowheads="1" noChangeShapeType="1" noTextEdit="1"/>
          </p:cNvSpPr>
          <p:nvPr/>
        </p:nvSpPr>
        <p:spPr bwMode="auto">
          <a:xfrm>
            <a:off x="1042988" y="4941888"/>
            <a:ext cx="6905625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323850" y="476250"/>
            <a:ext cx="4032250" cy="2420938"/>
          </a:xfrm>
          <a:prstGeom prst="cloudCallout">
            <a:avLst>
              <a:gd name="adj1" fmla="val -19528"/>
              <a:gd name="adj2" fmla="val 76162"/>
            </a:avLst>
          </a:prstGeom>
          <a:solidFill>
            <a:srgbClr val="66FF66"/>
          </a:solidFill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Ситуация неожидан</a:t>
            </a:r>
          </a:p>
          <a:p>
            <a:pPr algn="ctr">
              <a:defRPr/>
            </a:pPr>
            <a:r>
              <a:rPr lang="ru-RU" sz="2800" b="1" dirty="0" err="1">
                <a:solidFill>
                  <a:schemeClr val="accent6">
                    <a:lumMod val="75000"/>
                  </a:schemeClr>
                </a:solidFill>
              </a:rPr>
              <a:t>ность</a:t>
            </a:r>
            <a:endParaRPr lang="ru-RU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418" name="WordArt 10"/>
          <p:cNvSpPr>
            <a:spLocks noChangeArrowheads="1" noChangeShapeType="1" noTextEdit="1"/>
          </p:cNvSpPr>
          <p:nvPr/>
        </p:nvSpPr>
        <p:spPr bwMode="auto">
          <a:xfrm>
            <a:off x="2500299" y="5445125"/>
            <a:ext cx="285752" cy="627081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endParaRPr lang="ru-RU" sz="3600" b="1" kern="10" dirty="0">
              <a:ln w="50800"/>
              <a:solidFill>
                <a:schemeClr val="bg1">
                  <a:shade val="50000"/>
                </a:schemeClr>
              </a:solidFill>
              <a:latin typeface="Impact"/>
            </a:endParaRPr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429652" y="6213600"/>
            <a:ext cx="428628" cy="35719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664268" y="2967335"/>
            <a:ext cx="38154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сентябрь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057264" y="4847629"/>
            <a:ext cx="1728787" cy="1296987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4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рюин</a:t>
            </a:r>
            <a:endParaRPr lang="ru-RU" sz="4000" b="1" dirty="0">
              <a:ln w="50800"/>
              <a:solidFill>
                <a:schemeClr val="bg1">
                  <a:shade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2933092" y="4882708"/>
            <a:ext cx="3095980" cy="104566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40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листопад</a:t>
            </a:r>
            <a:endParaRPr lang="ru-RU" sz="4000" b="1" dirty="0">
              <a:ln w="50800"/>
              <a:solidFill>
                <a:schemeClr val="bg1">
                  <a:shade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6264454" y="4692651"/>
            <a:ext cx="2196922" cy="137955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4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груден</a:t>
            </a:r>
            <a:endParaRPr lang="ru-RU" sz="4000" b="1" dirty="0">
              <a:ln w="50800"/>
              <a:solidFill>
                <a:schemeClr val="bg1">
                  <a:shade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Picture 17" descr="ARROW_R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7951944">
            <a:off x="1779573" y="4005811"/>
            <a:ext cx="1441450" cy="704850"/>
          </a:xfrm>
          <a:prstGeom prst="rect">
            <a:avLst/>
          </a:prstGeom>
          <a:noFill/>
        </p:spPr>
      </p:pic>
      <p:pic>
        <p:nvPicPr>
          <p:cNvPr id="15" name="Picture 17" descr="ARROW_R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5212275">
            <a:off x="3577409" y="4199510"/>
            <a:ext cx="1441450" cy="704850"/>
          </a:xfrm>
          <a:prstGeom prst="rect">
            <a:avLst/>
          </a:prstGeom>
          <a:noFill/>
        </p:spPr>
      </p:pic>
      <p:pic>
        <p:nvPicPr>
          <p:cNvPr id="16" name="Picture 17" descr="ARROW_R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785814">
            <a:off x="5786379" y="4005811"/>
            <a:ext cx="1441450" cy="704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136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468313" y="620713"/>
            <a:ext cx="6985000" cy="2420937"/>
          </a:xfrm>
          <a:prstGeom prst="cloudCallout">
            <a:avLst>
              <a:gd name="adj1" fmla="val -37569"/>
              <a:gd name="adj2" fmla="val 62394"/>
            </a:avLst>
          </a:prstGeom>
          <a:solidFill>
            <a:srgbClr val="66FF66"/>
          </a:solidFill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dirty="0">
                <a:solidFill>
                  <a:srgbClr val="008B00"/>
                </a:solidFill>
              </a:rPr>
              <a:t>Ситуация </a:t>
            </a:r>
          </a:p>
          <a:p>
            <a:pPr algn="ctr"/>
            <a:r>
              <a:rPr lang="ru-RU" sz="2800" b="1" dirty="0">
                <a:solidFill>
                  <a:srgbClr val="008B00"/>
                </a:solidFill>
              </a:rPr>
              <a:t>антиномий</a:t>
            </a:r>
          </a:p>
        </p:txBody>
      </p:sp>
      <p:sp>
        <p:nvSpPr>
          <p:cNvPr id="30725" name="Oval 5"/>
          <p:cNvSpPr>
            <a:spLocks noChangeArrowheads="1"/>
          </p:cNvSpPr>
          <p:nvPr/>
        </p:nvSpPr>
        <p:spPr bwMode="auto">
          <a:xfrm>
            <a:off x="1258888" y="3357563"/>
            <a:ext cx="6337300" cy="3000375"/>
          </a:xfrm>
          <a:prstGeom prst="ellipse">
            <a:avLst/>
          </a:prstGeom>
          <a:solidFill>
            <a:srgbClr val="66FF66"/>
          </a:solidFill>
          <a:ln w="5715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3600" b="1">
                <a:solidFill>
                  <a:srgbClr val="000000"/>
                </a:solidFill>
              </a:rPr>
              <a:t>Человек пос</a:t>
            </a:r>
            <a:r>
              <a:rPr lang="ru-RU" sz="3600" b="1" i="1">
                <a:solidFill>
                  <a:srgbClr val="FF0000"/>
                </a:solidFill>
              </a:rPr>
              <a:t>е</a:t>
            </a:r>
            <a:r>
              <a:rPr lang="ru-RU" sz="3600" b="1">
                <a:solidFill>
                  <a:srgbClr val="000000"/>
                </a:solidFill>
              </a:rPr>
              <a:t>дел</a:t>
            </a:r>
          </a:p>
          <a:p>
            <a:endParaRPr lang="ru-RU" sz="3600" b="1">
              <a:solidFill>
                <a:srgbClr val="000000"/>
              </a:solidFill>
            </a:endParaRPr>
          </a:p>
          <a:p>
            <a:r>
              <a:rPr lang="ru-RU" sz="3600" b="1">
                <a:solidFill>
                  <a:srgbClr val="000000"/>
                </a:solidFill>
              </a:rPr>
              <a:t>Пос</a:t>
            </a:r>
            <a:r>
              <a:rPr lang="ru-RU" sz="3600" b="1" i="1">
                <a:solidFill>
                  <a:srgbClr val="FF0000"/>
                </a:solidFill>
              </a:rPr>
              <a:t>и</a:t>
            </a:r>
            <a:r>
              <a:rPr lang="ru-RU" sz="3600" b="1">
                <a:solidFill>
                  <a:srgbClr val="000000"/>
                </a:solidFill>
              </a:rPr>
              <a:t>дел на скамье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2428868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> </a:t>
            </a:r>
            <a:r>
              <a:rPr lang="ru-RU" sz="2400" b="0" dirty="0" smtClean="0">
                <a:solidFill>
                  <a:srgbClr val="002060"/>
                </a:solidFill>
              </a:rPr>
              <a:t>ситуация, в которой противоречащие друг другу высказывания об одном и том же объекте имеют логически равноправное обоснование...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714356"/>
            <a:ext cx="564360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Ситуация 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антиномий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468313" y="620713"/>
            <a:ext cx="6985000" cy="2420937"/>
          </a:xfrm>
          <a:prstGeom prst="cloudCallout">
            <a:avLst>
              <a:gd name="adj1" fmla="val -37569"/>
              <a:gd name="adj2" fmla="val 62394"/>
            </a:avLst>
          </a:prstGeom>
          <a:solidFill>
            <a:srgbClr val="66FF66"/>
          </a:solidFill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>
                <a:solidFill>
                  <a:srgbClr val="008B00"/>
                </a:solidFill>
              </a:rPr>
              <a:t>Ситуация </a:t>
            </a:r>
          </a:p>
          <a:p>
            <a:pPr algn="ctr"/>
            <a:r>
              <a:rPr lang="ru-RU" sz="2800" b="1">
                <a:solidFill>
                  <a:srgbClr val="008B00"/>
                </a:solidFill>
              </a:rPr>
              <a:t>парадоксов</a:t>
            </a:r>
          </a:p>
        </p:txBody>
      </p:sp>
      <p:sp>
        <p:nvSpPr>
          <p:cNvPr id="30725" name="Oval 5"/>
          <p:cNvSpPr>
            <a:spLocks noChangeArrowheads="1"/>
          </p:cNvSpPr>
          <p:nvPr/>
        </p:nvSpPr>
        <p:spPr bwMode="auto">
          <a:xfrm>
            <a:off x="1258888" y="3357563"/>
            <a:ext cx="6337300" cy="3000375"/>
          </a:xfrm>
          <a:prstGeom prst="ellipse">
            <a:avLst/>
          </a:prstGeom>
          <a:solidFill>
            <a:srgbClr val="66FF66"/>
          </a:solidFill>
          <a:ln w="5715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b="1">
                <a:solidFill>
                  <a:srgbClr val="000000"/>
                </a:solidFill>
              </a:rPr>
              <a:t>ГЛОКАЯ КУЗДРА ШТЕКО БУДЛАНУЛА БОКРА</a:t>
            </a:r>
          </a:p>
          <a:p>
            <a:r>
              <a:rPr lang="ru-RU" b="1">
                <a:solidFill>
                  <a:srgbClr val="000000"/>
                </a:solidFill>
              </a:rPr>
              <a:t>И КУРДЯЧИТ</a:t>
            </a:r>
            <a:r>
              <a:rPr lang="ru-RU">
                <a:solidFill>
                  <a:srgbClr val="000000"/>
                </a:solidFill>
              </a:rPr>
              <a:t> </a:t>
            </a:r>
            <a:r>
              <a:rPr lang="ru-RU" b="1">
                <a:solidFill>
                  <a:srgbClr val="000000"/>
                </a:solidFill>
              </a:rPr>
              <a:t>БОКРЕНКА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468313" y="620713"/>
            <a:ext cx="6532579" cy="1951031"/>
          </a:xfrm>
          <a:prstGeom prst="cloudCallout">
            <a:avLst>
              <a:gd name="adj1" fmla="val -37569"/>
              <a:gd name="adj2" fmla="val 62394"/>
            </a:avLst>
          </a:prstGeom>
          <a:solidFill>
            <a:srgbClr val="66FF66"/>
          </a:solidFill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dirty="0">
                <a:solidFill>
                  <a:srgbClr val="008B00"/>
                </a:solidFill>
              </a:rPr>
              <a:t>Ситуация </a:t>
            </a:r>
          </a:p>
          <a:p>
            <a:pPr algn="ctr"/>
            <a:r>
              <a:rPr lang="ru-RU" sz="2800" b="1" dirty="0" smtClean="0">
                <a:solidFill>
                  <a:srgbClr val="008B00"/>
                </a:solidFill>
              </a:rPr>
              <a:t>Апории</a:t>
            </a:r>
            <a:r>
              <a:rPr lang="ru-RU" sz="2800" dirty="0" smtClean="0"/>
              <a:t> </a:t>
            </a:r>
          </a:p>
          <a:p>
            <a:pPr algn="ctr"/>
            <a:endParaRPr lang="ru-RU" sz="2800" b="0" dirty="0" smtClean="0"/>
          </a:p>
          <a:p>
            <a:pPr algn="ctr"/>
            <a:endParaRPr lang="ru-RU" sz="2800" b="0" dirty="0" smtClean="0"/>
          </a:p>
          <a:p>
            <a:pPr algn="ctr"/>
            <a:endParaRPr lang="ru-RU" sz="2800" b="0" dirty="0" smtClean="0"/>
          </a:p>
          <a:p>
            <a:pPr algn="r"/>
            <a:r>
              <a:rPr lang="ru-RU" sz="2800" b="0" dirty="0" smtClean="0">
                <a:solidFill>
                  <a:srgbClr val="002060"/>
                </a:solidFill>
              </a:rPr>
              <a:t>     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3108" y="2456795"/>
            <a:ext cx="521497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2800" b="0" dirty="0" smtClean="0">
                <a:solidFill>
                  <a:srgbClr val="002060"/>
                </a:solidFill>
              </a:rPr>
              <a:t>это вымышленная, логически         верная </a:t>
            </a:r>
            <a:r>
              <a:rPr lang="ru-RU" sz="2800" dirty="0" smtClean="0">
                <a:solidFill>
                  <a:srgbClr val="002060"/>
                </a:solidFill>
              </a:rPr>
              <a:t>ситуация</a:t>
            </a:r>
            <a:r>
              <a:rPr lang="ru-RU" sz="2800" b="0" dirty="0" smtClean="0">
                <a:solidFill>
                  <a:srgbClr val="002060"/>
                </a:solidFill>
              </a:rPr>
              <a:t> </a:t>
            </a:r>
          </a:p>
          <a:p>
            <a:pPr lvl="0" algn="r"/>
            <a:r>
              <a:rPr lang="ru-RU" sz="2800" b="0" dirty="0" smtClean="0">
                <a:solidFill>
                  <a:srgbClr val="002060"/>
                </a:solidFill>
              </a:rPr>
              <a:t>(высказывание, утверждение, суждение             или вывод),      которая не может существовать в реальности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69182" y="2119435"/>
            <a:ext cx="540564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Проблемное 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обучение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трелка вправо с вырезом 2"/>
          <p:cNvSpPr/>
          <p:nvPr/>
        </p:nvSpPr>
        <p:spPr bwMode="auto">
          <a:xfrm>
            <a:off x="5364088" y="4293096"/>
            <a:ext cx="1512168" cy="576064"/>
          </a:xfrm>
          <a:prstGeom prst="notch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11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69167" y="1340768"/>
            <a:ext cx="71192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Работа в группах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23728" y="2636912"/>
            <a:ext cx="62646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dirty="0">
                <a:solidFill>
                  <a:srgbClr val="000000"/>
                </a:solidFill>
                <a:latin typeface="Arial" panose="020B0604020202020204" pitchFamily="34" charset="0"/>
              </a:rPr>
              <a:t>Тема: Зачем нам нужна речь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>
                <a:solidFill>
                  <a:srgbClr val="000000"/>
                </a:solidFill>
                <a:latin typeface="Arial" panose="020B0604020202020204" pitchFamily="34" charset="0"/>
              </a:rPr>
              <a:t>1 пример: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>
                <a:solidFill>
                  <a:srgbClr val="000000"/>
                </a:solidFill>
                <a:latin typeface="Arial" panose="020B0604020202020204" pitchFamily="34" charset="0"/>
              </a:rPr>
              <a:t>Учитель: проведем небольшой эксперимент, который позволит нам узнать о необходимости для человека речи. Давайте постараемся несколько минут обойтись без неё. Опыт начнем по моему первому хлопку, по второму – закончим. Сейчас мы вместе потанцуем под музыку, а потом обменяемся впечатлениями, но использовать речь не будем.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>
                <a:solidFill>
                  <a:srgbClr val="000000"/>
                </a:solidFill>
                <a:latin typeface="Arial" panose="020B0604020202020204" pitchFamily="34" charset="0"/>
              </a:rPr>
              <a:t>После обсуждения ситуации учащие делают вывод: речь необходима для общения.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477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36712"/>
            <a:ext cx="71192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Работа в группах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60042"/>
            <a:ext cx="6547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2 пример:</a:t>
            </a:r>
            <a:br>
              <a:rPr lang="ru-RU" dirty="0"/>
            </a:br>
            <a:r>
              <a:rPr lang="ru-RU" dirty="0"/>
              <a:t>Учитель предлагает описать </a:t>
            </a:r>
            <a:r>
              <a:rPr lang="ru-RU" dirty="0" smtClean="0"/>
              <a:t>дошкольнику свой </a:t>
            </a:r>
            <a:r>
              <a:rPr lang="ru-RU" dirty="0"/>
              <a:t>любимый мультфильм, для этого разрешается использовать любые движения и жесты, мимику лица, условие только одно: не произносить ни слова, даже не говорить, о чём хочется рассказать. Выясняется, что сделать это без речи очень трудно.</a:t>
            </a:r>
            <a:br>
              <a:rPr lang="ru-RU" dirty="0"/>
            </a:br>
            <a:r>
              <a:rPr lang="ru-RU" dirty="0"/>
              <a:t>Дети делают вывод: чтобы было понятно, о чем идет речь, нужно обязательно сказать что-то друг другу словами.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WordArt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374" y="0"/>
            <a:ext cx="9072626" cy="6443663"/>
          </a:xfrm>
          <a:prstGeom prst="rect">
            <a:avLst/>
          </a:prstGeom>
          <a:solidFill>
            <a:srgbClr val="3366FF"/>
          </a:solidFill>
        </p:spPr>
      </p:pic>
      <p:sp>
        <p:nvSpPr>
          <p:cNvPr id="45060" name="WordArt 4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3592512" y="5592763"/>
            <a:ext cx="4953001" cy="89217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/>
                <a:cs typeface="Arial"/>
              </a:rPr>
              <a:t>Китайская пословица</a:t>
            </a:r>
          </a:p>
        </p:txBody>
      </p:sp>
      <p:pic>
        <p:nvPicPr>
          <p:cNvPr id="16388" name="Рисунок 9" descr="8cfa20f0744b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142875"/>
            <a:ext cx="47339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Рисунок 10" descr="8cfa20f0744b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0075" y="142875"/>
            <a:ext cx="47339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Рисунок 11" descr="8cfa20f0744b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6305550"/>
            <a:ext cx="47339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Рисунок 12" descr="8cfa20f0744b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0075" y="6305550"/>
            <a:ext cx="47339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429652" y="5929330"/>
            <a:ext cx="428628" cy="35719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692696"/>
            <a:ext cx="71192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Работа в группах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239156"/>
            <a:ext cx="87129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0" dirty="0">
                <a:solidFill>
                  <a:srgbClr val="000000"/>
                </a:solidFill>
                <a:latin typeface="Arial" panose="020B0604020202020204" pitchFamily="34" charset="0"/>
              </a:rPr>
              <a:t>Тема урока: Гласный звук «о», буквы О, о; Ё, ё.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>
                <a:solidFill>
                  <a:srgbClr val="000000"/>
                </a:solidFill>
                <a:latin typeface="Arial" panose="020B0604020202020204" pitchFamily="34" charset="0"/>
              </a:rPr>
              <a:t>Учитель: как быть, чтобы узнать, когда работу выполняет буква А, </a:t>
            </a:r>
            <a:endParaRPr lang="ru-RU" b="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b="0" dirty="0" smtClean="0">
                <a:solidFill>
                  <a:srgbClr val="000000"/>
                </a:solidFill>
                <a:latin typeface="Arial" panose="020B0604020202020204" pitchFamily="34" charset="0"/>
              </a:rPr>
              <a:t>а </a:t>
            </a:r>
            <a:r>
              <a:rPr lang="ru-RU" b="0" dirty="0">
                <a:solidFill>
                  <a:srgbClr val="000000"/>
                </a:solidFill>
                <a:latin typeface="Arial" panose="020B0604020202020204" pitchFamily="34" charset="0"/>
              </a:rPr>
              <a:t>когда буква Я</a:t>
            </a:r>
            <a:r>
              <a:rPr lang="ru-RU" b="0" dirty="0" smtClean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  <a:r>
              <a:rPr lang="ru-RU" b="0" smtClean="0">
                <a:solidFill>
                  <a:srgbClr val="000000"/>
                </a:solidFill>
                <a:latin typeface="Arial" panose="020B0604020202020204" pitchFamily="34" charset="0"/>
              </a:rPr>
              <a:t>о/ ё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>
                <a:solidFill>
                  <a:srgbClr val="000000"/>
                </a:solidFill>
                <a:latin typeface="Arial" panose="020B0604020202020204" pitchFamily="34" charset="0"/>
              </a:rPr>
              <a:t>Звукобуквенный анализ слов ОСОТ и ОСЁЛ.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>
                <a:solidFill>
                  <a:srgbClr val="000000"/>
                </a:solidFill>
                <a:latin typeface="Arial" panose="020B0604020202020204" pitchFamily="34" charset="0"/>
              </a:rPr>
              <a:t>Произнесем слово осот. Сколько звуков (4).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>
                <a:solidFill>
                  <a:srgbClr val="000000"/>
                </a:solidFill>
                <a:latin typeface="Arial" panose="020B0604020202020204" pitchFamily="34" charset="0"/>
              </a:rPr>
              <a:t>1-й? (о)- гласный.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>
                <a:solidFill>
                  <a:srgbClr val="000000"/>
                </a:solidFill>
                <a:latin typeface="Arial" panose="020B0604020202020204" pitchFamily="34" charset="0"/>
              </a:rPr>
              <a:t>2-й? (с)- согласный, твердый, глухой.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>
                <a:solidFill>
                  <a:srgbClr val="000000"/>
                </a:solidFill>
                <a:latin typeface="Arial" panose="020B0604020202020204" pitchFamily="34" charset="0"/>
              </a:rPr>
              <a:t>3-й? (о)- гласный.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>
                <a:solidFill>
                  <a:srgbClr val="000000"/>
                </a:solidFill>
                <a:latin typeface="Arial" panose="020B0604020202020204" pitchFamily="34" charset="0"/>
              </a:rPr>
              <a:t>4-й? (т)- согласный, твердый, глухой.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>
                <a:solidFill>
                  <a:srgbClr val="000000"/>
                </a:solidFill>
                <a:latin typeface="Arial" panose="020B0604020202020204" pitchFamily="34" charset="0"/>
              </a:rPr>
              <a:t>- Еще раз скажите: впереди, перед звуком (о) какой звук слышится? (согласный твердый).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>
                <a:solidFill>
                  <a:srgbClr val="000000"/>
                </a:solidFill>
                <a:latin typeface="Arial" panose="020B0604020202020204" pitchFamily="34" charset="0"/>
              </a:rPr>
              <a:t>Учитель обращает внимание детей и комментирует: если вижу букву О, то букву согласного перед ней читаю твердо.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>
                <a:solidFill>
                  <a:srgbClr val="000000"/>
                </a:solidFill>
                <a:latin typeface="Arial" panose="020B0604020202020204" pitchFamily="34" charset="0"/>
              </a:rPr>
              <a:t>Аналогичная работа со словом осёл.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>
                <a:solidFill>
                  <a:srgbClr val="000000"/>
                </a:solidFill>
                <a:latin typeface="Arial" panose="020B0604020202020204" pitchFamily="34" charset="0"/>
              </a:rPr>
              <a:t>Ученики делают вывод : если вижу букву Ё, букву согласного перед ней читаю мягко.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904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9449" y="1928802"/>
            <a:ext cx="585769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Презентация  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работы групп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 idx="4294967295"/>
          </p:nvPr>
        </p:nvSpPr>
        <p:spPr>
          <a:xfrm>
            <a:off x="914400" y="332656"/>
            <a:ext cx="8229600" cy="12192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Цель - 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611560" y="1628800"/>
            <a:ext cx="6984776" cy="3816424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rgbClr val="503518"/>
                </a:solidFill>
              </a:rPr>
              <a:t>изучение влияния использования метода постановки учебной задачи на познавательную активность дошкольников</a:t>
            </a:r>
            <a:endParaRPr lang="ru-RU" sz="2800" dirty="0">
              <a:solidFill>
                <a:srgbClr val="50351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357188" y="1052513"/>
            <a:ext cx="8572500" cy="4876800"/>
          </a:xfrm>
          <a:prstGeom prst="doubleWave">
            <a:avLst>
              <a:gd name="adj1" fmla="val 6500"/>
              <a:gd name="adj2" fmla="val 0"/>
            </a:avLst>
          </a:prstGeom>
          <a:gradFill rotWithShape="1">
            <a:gsLst>
              <a:gs pos="0">
                <a:srgbClr val="FFFF00"/>
              </a:gs>
              <a:gs pos="100000">
                <a:schemeClr val="accent2"/>
              </a:gs>
            </a:gsLst>
            <a:path path="rect">
              <a:fillToRect l="50000" t="50000" r="50000" b="50000"/>
            </a:path>
          </a:gradFill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76" name="WordArt 4"/>
          <p:cNvSpPr>
            <a:spLocks noChangeArrowheads="1" noChangeShapeType="1" noTextEdit="1"/>
          </p:cNvSpPr>
          <p:nvPr/>
        </p:nvSpPr>
        <p:spPr bwMode="auto">
          <a:xfrm>
            <a:off x="1547813" y="1989138"/>
            <a:ext cx="6913562" cy="2663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После "Мастер-класса" </a:t>
            </a:r>
          </a:p>
          <a:p>
            <a:pPr algn="ctr"/>
            <a:r>
              <a:rPr lang="ru-RU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я буду использовать...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908720"/>
            <a:ext cx="3887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Методы обучения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3876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503518"/>
                </a:solidFill>
              </a:rPr>
              <a:t>Практический эксперимент</a:t>
            </a:r>
            <a:endParaRPr lang="ru-RU" dirty="0">
              <a:solidFill>
                <a:srgbClr val="503518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2276872"/>
            <a:ext cx="2313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503518"/>
                </a:solidFill>
              </a:rPr>
              <a:t>Метод проектов</a:t>
            </a:r>
            <a:endParaRPr lang="ru-RU" dirty="0">
              <a:solidFill>
                <a:srgbClr val="503518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2780928"/>
            <a:ext cx="3385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503518"/>
                </a:solidFill>
              </a:rPr>
              <a:t>Групповые обсуждения</a:t>
            </a:r>
            <a:endParaRPr lang="ru-RU" dirty="0">
              <a:solidFill>
                <a:srgbClr val="503518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284984"/>
            <a:ext cx="2400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503518"/>
                </a:solidFill>
              </a:rPr>
              <a:t>Мозговой штурм</a:t>
            </a:r>
            <a:endParaRPr lang="ru-RU" dirty="0">
              <a:solidFill>
                <a:srgbClr val="503518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83568" y="3717032"/>
            <a:ext cx="2105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503518"/>
                </a:solidFill>
              </a:rPr>
              <a:t>Ролевые игры</a:t>
            </a:r>
            <a:endParaRPr lang="ru-RU" dirty="0">
              <a:solidFill>
                <a:srgbClr val="503518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99592" y="4221088"/>
            <a:ext cx="1983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>
                <a:solidFill>
                  <a:srgbClr val="503518"/>
                </a:solidFill>
              </a:rPr>
              <a:t>Баскет-метод</a:t>
            </a:r>
            <a:endParaRPr lang="ru-RU" dirty="0">
              <a:solidFill>
                <a:srgbClr val="503518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83568" y="4725144"/>
            <a:ext cx="43973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503518"/>
                </a:solidFill>
              </a:rPr>
              <a:t>Анализ практических ситуаций</a:t>
            </a:r>
          </a:p>
          <a:p>
            <a:r>
              <a:rPr lang="en-US" dirty="0" smtClean="0">
                <a:solidFill>
                  <a:srgbClr val="503518"/>
                </a:solidFill>
              </a:rPr>
              <a:t>case-study</a:t>
            </a:r>
            <a:endParaRPr lang="ru-RU" dirty="0">
              <a:solidFill>
                <a:srgbClr val="50351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WordArt 4"/>
          <p:cNvSpPr>
            <a:spLocks noChangeArrowheads="1" noChangeShapeType="1" noTextEdit="1"/>
          </p:cNvSpPr>
          <p:nvPr/>
        </p:nvSpPr>
        <p:spPr bwMode="auto">
          <a:xfrm>
            <a:off x="1000100" y="1357298"/>
            <a:ext cx="7189788" cy="371477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>
              <a:defRPr/>
            </a:pPr>
            <a:r>
              <a:rPr lang="ru-RU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Impact"/>
              </a:rPr>
              <a:t>учебная</a:t>
            </a:r>
          </a:p>
          <a:p>
            <a:pPr algn="ctr">
              <a:defRPr/>
            </a:pPr>
            <a:r>
              <a:rPr lang="ru-RU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Impact"/>
              </a:rPr>
              <a:t>задача</a:t>
            </a:r>
          </a:p>
        </p:txBody>
      </p:sp>
      <p:pic>
        <p:nvPicPr>
          <p:cNvPr id="58371" name="Рисунок 7" descr="8cfa20f0744b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142875"/>
            <a:ext cx="47339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2" name="Рисунок 8" descr="8cfa20f0744b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0075" y="142875"/>
            <a:ext cx="47339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3" name="Рисунок 9" descr="8cfa20f0744b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3" y="6215063"/>
            <a:ext cx="47339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4" name="Рисунок 10" descr="8cfa20f0744b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215063"/>
            <a:ext cx="47339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429652" y="5929330"/>
            <a:ext cx="428628" cy="35719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 idx="4294967295"/>
          </p:nvPr>
        </p:nvSpPr>
        <p:spPr>
          <a:xfrm>
            <a:off x="914400" y="332656"/>
            <a:ext cx="8229600" cy="12192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Цель - 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611560" y="1628800"/>
            <a:ext cx="6984776" cy="3816424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rgbClr val="503518"/>
                </a:solidFill>
              </a:rPr>
              <a:t>рассмотреть влияния использования метода постановки учебной задачи на познавательную активность дошкольников</a:t>
            </a:r>
            <a:endParaRPr lang="ru-RU" sz="2800" dirty="0">
              <a:solidFill>
                <a:srgbClr val="50351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F033B"/>
                </a:solidFill>
              </a:rPr>
              <a:t>Фазы</a:t>
            </a:r>
            <a:endParaRPr lang="ru-RU" dirty="0">
              <a:solidFill>
                <a:srgbClr val="0F033B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 smtClean="0">
                <a:solidFill>
                  <a:srgbClr val="3A0D04"/>
                </a:solidFill>
              </a:rPr>
              <a:t>Фаза  «успеха»</a:t>
            </a:r>
            <a:endParaRPr lang="ru-RU" dirty="0" smtClean="0">
              <a:solidFill>
                <a:srgbClr val="3A0D04"/>
              </a:solidFill>
            </a:endParaRPr>
          </a:p>
          <a:p>
            <a:pPr lvl="0"/>
            <a:r>
              <a:rPr lang="ru-RU" b="1" dirty="0" smtClean="0">
                <a:solidFill>
                  <a:srgbClr val="3A0D04"/>
                </a:solidFill>
              </a:rPr>
              <a:t>Фаза «разрыва/кризиса»</a:t>
            </a:r>
            <a:endParaRPr lang="ru-RU" dirty="0" smtClean="0">
              <a:solidFill>
                <a:srgbClr val="3A0D04"/>
              </a:solidFill>
            </a:endParaRPr>
          </a:p>
          <a:p>
            <a:pPr lvl="0"/>
            <a:r>
              <a:rPr lang="ru-RU" b="1" dirty="0" smtClean="0">
                <a:solidFill>
                  <a:srgbClr val="3A0D04"/>
                </a:solidFill>
              </a:rPr>
              <a:t>Фаза осознания</a:t>
            </a:r>
            <a:r>
              <a:rPr lang="ru-RU" dirty="0" smtClean="0">
                <a:solidFill>
                  <a:srgbClr val="3A0D04"/>
                </a:solidFill>
              </a:rPr>
              <a:t>. Понимание причины собственных затруднений. Формулирование темы.</a:t>
            </a:r>
          </a:p>
          <a:p>
            <a:pPr lvl="0"/>
            <a:r>
              <a:rPr lang="ru-RU" b="1" dirty="0" smtClean="0">
                <a:solidFill>
                  <a:srgbClr val="3A0D04"/>
                </a:solidFill>
              </a:rPr>
              <a:t>Дедуктивная фаза.</a:t>
            </a:r>
            <a:r>
              <a:rPr lang="ru-RU" dirty="0" smtClean="0">
                <a:solidFill>
                  <a:srgbClr val="3A0D04"/>
                </a:solidFill>
              </a:rPr>
              <a:t> Формулирование гипотезы, обнаружение некоторых существенных свойств.</a:t>
            </a:r>
          </a:p>
          <a:p>
            <a:pPr lvl="0"/>
            <a:r>
              <a:rPr lang="ru-RU" b="1" dirty="0" smtClean="0">
                <a:solidFill>
                  <a:srgbClr val="3A0D04"/>
                </a:solidFill>
              </a:rPr>
              <a:t>Поисково-исследовательская фаза.</a:t>
            </a:r>
            <a:r>
              <a:rPr lang="ru-RU" dirty="0" smtClean="0">
                <a:solidFill>
                  <a:srgbClr val="3A0D04"/>
                </a:solidFill>
              </a:rPr>
              <a:t> </a:t>
            </a:r>
          </a:p>
          <a:p>
            <a:pPr lvl="0"/>
            <a:r>
              <a:rPr lang="ru-RU" b="1" dirty="0" smtClean="0">
                <a:solidFill>
                  <a:srgbClr val="3A0D04"/>
                </a:solidFill>
              </a:rPr>
              <a:t>Фаза социализации.</a:t>
            </a:r>
            <a:r>
              <a:rPr lang="ru-RU" dirty="0" smtClean="0">
                <a:solidFill>
                  <a:srgbClr val="3A0D04"/>
                </a:solidFill>
              </a:rPr>
              <a:t> Доказывается истинность своего найденного способа действия.</a:t>
            </a:r>
          </a:p>
          <a:p>
            <a:pPr lvl="0"/>
            <a:r>
              <a:rPr lang="ru-RU" b="1" dirty="0" smtClean="0">
                <a:solidFill>
                  <a:srgbClr val="3A0D04"/>
                </a:solidFill>
              </a:rPr>
              <a:t>                                Рефлексивная фаза.</a:t>
            </a:r>
            <a:endParaRPr lang="ru-RU" dirty="0" smtClean="0">
              <a:solidFill>
                <a:srgbClr val="3A0D04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99"/>
                </a:solidFill>
              </a:rPr>
              <a:t>Приёмы: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28586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- одновременно предъявить противоречивые факты, теории или точки зрения;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- столкнуть разные мнения учеников;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- обнажить житейское представление учащихся;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- дать практическое задание, не выполнимое вообще;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  дать практическое задание, не сходное с       предыдущим;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- дать невыполнимое практическое задание, сходное с предыдущими и доказать, что задание      учениками не выполнено.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5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1743" y="5936"/>
            <a:chExt cx="5040" cy="6120"/>
          </a:xfrm>
        </p:grpSpPr>
        <p:cxnSp>
          <p:nvCxnSpPr>
            <p:cNvPr id="433156" name="_s433156"/>
            <p:cNvCxnSpPr>
              <a:cxnSpLocks noChangeShapeType="1"/>
              <a:stCxn id="14" idx="1"/>
              <a:endCxn id="4" idx="2"/>
            </p:cNvCxnSpPr>
            <p:nvPr/>
          </p:nvCxnSpPr>
          <p:spPr bwMode="auto">
            <a:xfrm rot="10800000">
              <a:off x="4263" y="6656"/>
              <a:ext cx="360" cy="5040"/>
            </a:xfrm>
            <a:prstGeom prst="bentConnector2">
              <a:avLst/>
            </a:prstGeom>
            <a:noFill/>
            <a:ln w="28575">
              <a:solidFill>
                <a:srgbClr val="800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3157" name="_s433157"/>
            <p:cNvCxnSpPr>
              <a:cxnSpLocks noChangeShapeType="1"/>
              <a:stCxn id="13" idx="3"/>
              <a:endCxn id="4" idx="2"/>
            </p:cNvCxnSpPr>
            <p:nvPr/>
          </p:nvCxnSpPr>
          <p:spPr bwMode="auto">
            <a:xfrm flipV="1">
              <a:off x="3903" y="6656"/>
              <a:ext cx="360" cy="5040"/>
            </a:xfrm>
            <a:prstGeom prst="bentConnector2">
              <a:avLst/>
            </a:prstGeom>
            <a:noFill/>
            <a:ln w="28575">
              <a:solidFill>
                <a:srgbClr val="800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3158" name="_s433158"/>
            <p:cNvCxnSpPr>
              <a:cxnSpLocks noChangeShapeType="1"/>
              <a:stCxn id="12" idx="1"/>
              <a:endCxn id="4" idx="2"/>
            </p:cNvCxnSpPr>
            <p:nvPr/>
          </p:nvCxnSpPr>
          <p:spPr bwMode="auto">
            <a:xfrm rot="10800000">
              <a:off x="4263" y="6656"/>
              <a:ext cx="360" cy="3960"/>
            </a:xfrm>
            <a:prstGeom prst="bentConnector2">
              <a:avLst/>
            </a:prstGeom>
            <a:noFill/>
            <a:ln w="28575">
              <a:solidFill>
                <a:srgbClr val="800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3159" name="_s433159"/>
            <p:cNvCxnSpPr>
              <a:cxnSpLocks noChangeShapeType="1"/>
              <a:stCxn id="11" idx="3"/>
              <a:endCxn id="4" idx="2"/>
            </p:cNvCxnSpPr>
            <p:nvPr/>
          </p:nvCxnSpPr>
          <p:spPr bwMode="auto">
            <a:xfrm flipV="1">
              <a:off x="3903" y="6656"/>
              <a:ext cx="360" cy="3960"/>
            </a:xfrm>
            <a:prstGeom prst="bentConnector2">
              <a:avLst/>
            </a:prstGeom>
            <a:noFill/>
            <a:ln w="28575">
              <a:solidFill>
                <a:srgbClr val="800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3160" name="_s433160"/>
            <p:cNvCxnSpPr>
              <a:cxnSpLocks noChangeShapeType="1"/>
              <a:stCxn id="10" idx="1"/>
              <a:endCxn id="4" idx="2"/>
            </p:cNvCxnSpPr>
            <p:nvPr/>
          </p:nvCxnSpPr>
          <p:spPr bwMode="auto">
            <a:xfrm rot="10800000">
              <a:off x="4263" y="6656"/>
              <a:ext cx="360" cy="2880"/>
            </a:xfrm>
            <a:prstGeom prst="bentConnector2">
              <a:avLst/>
            </a:prstGeom>
            <a:noFill/>
            <a:ln w="28575">
              <a:solidFill>
                <a:srgbClr val="800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3161" name="_s433161"/>
            <p:cNvCxnSpPr>
              <a:cxnSpLocks noChangeShapeType="1"/>
              <a:stCxn id="9" idx="3"/>
              <a:endCxn id="4" idx="2"/>
            </p:cNvCxnSpPr>
            <p:nvPr/>
          </p:nvCxnSpPr>
          <p:spPr bwMode="auto">
            <a:xfrm flipV="1">
              <a:off x="3903" y="6656"/>
              <a:ext cx="360" cy="2879"/>
            </a:xfrm>
            <a:prstGeom prst="bentConnector2">
              <a:avLst/>
            </a:prstGeom>
            <a:noFill/>
            <a:ln w="28575">
              <a:solidFill>
                <a:srgbClr val="800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3162" name="_s433162"/>
            <p:cNvCxnSpPr>
              <a:cxnSpLocks noChangeShapeType="1"/>
              <a:stCxn id="8" idx="1"/>
              <a:endCxn id="4" idx="2"/>
            </p:cNvCxnSpPr>
            <p:nvPr/>
          </p:nvCxnSpPr>
          <p:spPr bwMode="auto">
            <a:xfrm rot="10800000">
              <a:off x="4263" y="6656"/>
              <a:ext cx="360" cy="1799"/>
            </a:xfrm>
            <a:prstGeom prst="bentConnector2">
              <a:avLst/>
            </a:prstGeom>
            <a:noFill/>
            <a:ln w="28575">
              <a:solidFill>
                <a:srgbClr val="800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3163" name="_s433163"/>
            <p:cNvCxnSpPr>
              <a:cxnSpLocks noChangeShapeType="1"/>
              <a:stCxn id="7" idx="3"/>
              <a:endCxn id="4" idx="2"/>
            </p:cNvCxnSpPr>
            <p:nvPr/>
          </p:nvCxnSpPr>
          <p:spPr bwMode="auto">
            <a:xfrm flipV="1">
              <a:off x="3903" y="6656"/>
              <a:ext cx="360" cy="1800"/>
            </a:xfrm>
            <a:prstGeom prst="bentConnector2">
              <a:avLst/>
            </a:prstGeom>
            <a:noFill/>
            <a:ln w="28575">
              <a:solidFill>
                <a:srgbClr val="800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3164" name="_s433164"/>
            <p:cNvCxnSpPr>
              <a:cxnSpLocks noChangeShapeType="1"/>
              <a:stCxn id="6" idx="1"/>
              <a:endCxn id="4" idx="2"/>
            </p:cNvCxnSpPr>
            <p:nvPr/>
          </p:nvCxnSpPr>
          <p:spPr bwMode="auto">
            <a:xfrm rot="10800000">
              <a:off x="4263" y="6656"/>
              <a:ext cx="360" cy="720"/>
            </a:xfrm>
            <a:prstGeom prst="bentConnector2">
              <a:avLst/>
            </a:prstGeom>
            <a:noFill/>
            <a:ln w="28575">
              <a:solidFill>
                <a:srgbClr val="800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3165" name="_s433165"/>
            <p:cNvCxnSpPr>
              <a:cxnSpLocks noChangeShapeType="1"/>
              <a:stCxn id="5" idx="3"/>
              <a:endCxn id="4" idx="2"/>
            </p:cNvCxnSpPr>
            <p:nvPr/>
          </p:nvCxnSpPr>
          <p:spPr bwMode="auto">
            <a:xfrm flipV="1">
              <a:off x="3903" y="6656"/>
              <a:ext cx="360" cy="720"/>
            </a:xfrm>
            <a:prstGeom prst="bentConnector2">
              <a:avLst/>
            </a:prstGeom>
            <a:noFill/>
            <a:ln w="28575">
              <a:solidFill>
                <a:srgbClr val="800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" name="_s433166"/>
            <p:cNvSpPr>
              <a:spLocks noChangeArrowheads="1"/>
            </p:cNvSpPr>
            <p:nvPr/>
          </p:nvSpPr>
          <p:spPr bwMode="auto">
            <a:xfrm>
              <a:off x="3183" y="5936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rgbClr val="00FF00"/>
            </a:solidFill>
            <a:ln w="57150">
              <a:solidFill>
                <a:srgbClr val="CC99FF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7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charset="0"/>
                </a:rPr>
                <a:t>Виды ситуаций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" name="_s433167"/>
            <p:cNvSpPr>
              <a:spLocks noChangeArrowheads="1"/>
            </p:cNvSpPr>
            <p:nvPr/>
          </p:nvSpPr>
          <p:spPr bwMode="auto">
            <a:xfrm>
              <a:off x="1743" y="7016"/>
              <a:ext cx="2160" cy="72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1"/>
            </a:gradFill>
            <a:ln w="57150">
              <a:solidFill>
                <a:srgbClr val="CC99FF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6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charset="0"/>
                </a:rPr>
                <a:t>Выбор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_s433168"/>
            <p:cNvSpPr>
              <a:spLocks noChangeArrowheads="1"/>
            </p:cNvSpPr>
            <p:nvPr/>
          </p:nvSpPr>
          <p:spPr bwMode="auto">
            <a:xfrm>
              <a:off x="4623" y="7016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57150">
              <a:solidFill>
                <a:srgbClr val="CC99FF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Дается ряд готовых решений. Среди них и неправильные. Надо выбрать правильное.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_s433169"/>
            <p:cNvSpPr>
              <a:spLocks noChangeArrowheads="1"/>
            </p:cNvSpPr>
            <p:nvPr/>
          </p:nvSpPr>
          <p:spPr bwMode="auto">
            <a:xfrm>
              <a:off x="1743" y="8096"/>
              <a:ext cx="2160" cy="72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1"/>
            </a:gradFill>
            <a:ln w="57150">
              <a:solidFill>
                <a:srgbClr val="CC99FF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6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charset="0"/>
                </a:rPr>
                <a:t>Неопределенность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_s433170"/>
            <p:cNvSpPr>
              <a:spLocks noChangeArrowheads="1"/>
            </p:cNvSpPr>
            <p:nvPr/>
          </p:nvSpPr>
          <p:spPr bwMode="auto">
            <a:xfrm>
              <a:off x="4623" y="8096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38100">
              <a:solidFill>
                <a:srgbClr val="CC99FF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Неоднозначные решения ввиду недостатка данных.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9" name="_s433171"/>
            <p:cNvSpPr>
              <a:spLocks noChangeArrowheads="1"/>
            </p:cNvSpPr>
            <p:nvPr/>
          </p:nvSpPr>
          <p:spPr bwMode="auto">
            <a:xfrm>
              <a:off x="1743" y="9176"/>
              <a:ext cx="2160" cy="71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1"/>
            </a:gradFill>
            <a:ln w="57150">
              <a:solidFill>
                <a:srgbClr val="CC99FF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6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charset="0"/>
                </a:rPr>
                <a:t>Неожиданность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_s433172"/>
            <p:cNvSpPr>
              <a:spLocks noChangeArrowheads="1"/>
            </p:cNvSpPr>
            <p:nvPr/>
          </p:nvSpPr>
          <p:spPr bwMode="auto">
            <a:xfrm>
              <a:off x="4623" y="9176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57150">
              <a:solidFill>
                <a:srgbClr val="CC99FF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Вызывает удивление необычностью, парадоксальность</a:t>
              </a: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rgbClr val="00CCFF"/>
                  </a:solidFill>
                  <a:effectLst/>
                  <a:latin typeface="Arial" charset="0"/>
                </a:rPr>
                <a:t>.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rgbClr val="00CCFF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_s433173"/>
            <p:cNvSpPr>
              <a:spLocks noChangeArrowheads="1"/>
            </p:cNvSpPr>
            <p:nvPr/>
          </p:nvSpPr>
          <p:spPr bwMode="auto">
            <a:xfrm>
              <a:off x="1743" y="10256"/>
              <a:ext cx="2160" cy="72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1"/>
            </a:gradFill>
            <a:ln w="57150">
              <a:solidFill>
                <a:srgbClr val="CC99FF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6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charset="0"/>
                </a:rPr>
                <a:t>Конфликт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_s433174"/>
            <p:cNvSpPr>
              <a:spLocks noChangeArrowheads="1"/>
            </p:cNvSpPr>
            <p:nvPr/>
          </p:nvSpPr>
          <p:spPr bwMode="auto">
            <a:xfrm>
              <a:off x="4623" y="10256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57150">
              <a:solidFill>
                <a:srgbClr val="CC99FF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Ситуация, рассматривающая противоположности.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_s433175"/>
            <p:cNvSpPr>
              <a:spLocks noChangeArrowheads="1"/>
            </p:cNvSpPr>
            <p:nvPr/>
          </p:nvSpPr>
          <p:spPr bwMode="auto">
            <a:xfrm>
              <a:off x="1743" y="11336"/>
              <a:ext cx="2160" cy="72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1"/>
            </a:gradFill>
            <a:ln w="57150">
              <a:solidFill>
                <a:srgbClr val="CC99FF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6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charset="0"/>
                </a:rPr>
                <a:t>Несоответствие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_s433176"/>
            <p:cNvSpPr>
              <a:spLocks noChangeArrowheads="1"/>
            </p:cNvSpPr>
            <p:nvPr/>
          </p:nvSpPr>
          <p:spPr bwMode="auto">
            <a:xfrm>
              <a:off x="4623" y="11336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57150">
              <a:solidFill>
                <a:srgbClr val="CC99FF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Не «вписывается» в уже имеющийся опыт и представления.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4357686" y="6500810"/>
            <a:ext cx="428628" cy="35719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70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1" name="AutoShape 11"/>
          <p:cNvSpPr>
            <a:spLocks noChangeArrowheads="1"/>
          </p:cNvSpPr>
          <p:nvPr/>
        </p:nvSpPr>
        <p:spPr bwMode="auto">
          <a:xfrm>
            <a:off x="395288" y="260350"/>
            <a:ext cx="4320728" cy="2089150"/>
          </a:xfrm>
          <a:prstGeom prst="cloudCallout">
            <a:avLst>
              <a:gd name="adj1" fmla="val -43523"/>
              <a:gd name="adj2" fmla="val 51824"/>
            </a:avLst>
          </a:prstGeom>
          <a:solidFill>
            <a:srgbClr val="66FF66"/>
          </a:solidFill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</a:rPr>
              <a:t>Ситуациявыбор</a:t>
            </a:r>
            <a:endParaRPr lang="ru-R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250825" y="2708275"/>
            <a:ext cx="2305050" cy="720725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n>
                <a:solidFill>
                  <a:schemeClr val="accent6">
                    <a:lumMod val="75000"/>
                  </a:schemeClr>
                </a:solidFill>
              </a:ln>
            </a:endParaRPr>
          </a:p>
        </p:txBody>
      </p:sp>
      <p:sp>
        <p:nvSpPr>
          <p:cNvPr id="19460" name="AutoShape 13"/>
          <p:cNvSpPr>
            <a:spLocks noChangeArrowheads="1"/>
          </p:cNvSpPr>
          <p:nvPr/>
        </p:nvSpPr>
        <p:spPr bwMode="auto">
          <a:xfrm>
            <a:off x="5580063" y="2565400"/>
            <a:ext cx="1511300" cy="865188"/>
          </a:xfrm>
          <a:prstGeom prst="triangle">
            <a:avLst>
              <a:gd name="adj" fmla="val 50000"/>
            </a:avLst>
          </a:prstGeom>
          <a:solidFill>
            <a:srgbClr val="660066"/>
          </a:solidFill>
          <a:ln w="952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1" name="Rectangle 14"/>
          <p:cNvSpPr>
            <a:spLocks noChangeArrowheads="1"/>
          </p:cNvSpPr>
          <p:nvPr/>
        </p:nvSpPr>
        <p:spPr bwMode="auto">
          <a:xfrm>
            <a:off x="7380288" y="2565400"/>
            <a:ext cx="1009650" cy="86518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2" name="AutoShape 15"/>
          <p:cNvSpPr>
            <a:spLocks noChangeArrowheads="1"/>
          </p:cNvSpPr>
          <p:nvPr/>
        </p:nvSpPr>
        <p:spPr bwMode="auto">
          <a:xfrm>
            <a:off x="2843213" y="2420938"/>
            <a:ext cx="1152525" cy="1081087"/>
          </a:xfrm>
          <a:prstGeom prst="diamond">
            <a:avLst/>
          </a:prstGeom>
          <a:solidFill>
            <a:srgbClr val="99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3" name="AutoShape 16"/>
          <p:cNvSpPr>
            <a:spLocks noChangeArrowheads="1"/>
          </p:cNvSpPr>
          <p:nvPr/>
        </p:nvSpPr>
        <p:spPr bwMode="auto">
          <a:xfrm>
            <a:off x="4211638" y="2060575"/>
            <a:ext cx="1439862" cy="1439863"/>
          </a:xfrm>
          <a:prstGeom prst="octagon">
            <a:avLst>
              <a:gd name="adj" fmla="val 29287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78" name="WordArt 18"/>
          <p:cNvSpPr>
            <a:spLocks noChangeArrowheads="1" noChangeShapeType="1" noTextEdit="1"/>
          </p:cNvSpPr>
          <p:nvPr/>
        </p:nvSpPr>
        <p:spPr bwMode="auto">
          <a:xfrm>
            <a:off x="7524750" y="5514975"/>
            <a:ext cx="620713" cy="4873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3600" b="1" kern="10" dirty="0" smtClean="0">
                <a:ln w="50800"/>
                <a:solidFill>
                  <a:schemeClr val="bg1">
                    <a:shade val="50000"/>
                  </a:schemeClr>
                </a:solidFill>
                <a:latin typeface="Arial"/>
                <a:cs typeface="Arial"/>
              </a:rPr>
              <a:t>4</a:t>
            </a:r>
            <a:endParaRPr lang="ru-RU" sz="3600" b="1" kern="10" dirty="0">
              <a:ln w="50800"/>
              <a:solidFill>
                <a:schemeClr val="bg1">
                  <a:shade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5379" name="WordArt 19"/>
          <p:cNvSpPr>
            <a:spLocks noChangeArrowheads="1" noChangeShapeType="1" noTextEdit="1"/>
          </p:cNvSpPr>
          <p:nvPr/>
        </p:nvSpPr>
        <p:spPr bwMode="auto">
          <a:xfrm>
            <a:off x="265583" y="4910874"/>
            <a:ext cx="965018" cy="5977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3600" b="1" kern="10" dirty="0" smtClean="0">
                <a:ln w="50800"/>
                <a:solidFill>
                  <a:schemeClr val="bg1">
                    <a:shade val="50000"/>
                  </a:schemeClr>
                </a:solidFill>
                <a:latin typeface="Arial"/>
                <a:cs typeface="Arial"/>
              </a:rPr>
              <a:t>з</a:t>
            </a:r>
            <a:endParaRPr lang="ru-RU" sz="3600" b="1" kern="10" dirty="0">
              <a:ln w="50800"/>
              <a:solidFill>
                <a:schemeClr val="bg1">
                  <a:shade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5380" name="AutoShape 20"/>
          <p:cNvSpPr>
            <a:spLocks noChangeArrowheads="1"/>
          </p:cNvSpPr>
          <p:nvPr/>
        </p:nvSpPr>
        <p:spPr bwMode="auto">
          <a:xfrm>
            <a:off x="1285875" y="5786438"/>
            <a:ext cx="144463" cy="215900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5381" name="AutoShape 21"/>
          <p:cNvSpPr>
            <a:spLocks noChangeArrowheads="1"/>
          </p:cNvSpPr>
          <p:nvPr/>
        </p:nvSpPr>
        <p:spPr bwMode="auto">
          <a:xfrm>
            <a:off x="8001000" y="5643563"/>
            <a:ext cx="144463" cy="215900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1835150" y="3429000"/>
            <a:ext cx="5689600" cy="22145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3708400" y="3500438"/>
            <a:ext cx="3816350" cy="1944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 flipH="1">
            <a:off x="7956550" y="3644900"/>
            <a:ext cx="1588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 flipH="1">
            <a:off x="1116013" y="3573463"/>
            <a:ext cx="4535487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4500563" y="1989138"/>
            <a:ext cx="8636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9600" b="1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8429652" y="6215082"/>
            <a:ext cx="428628" cy="35719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auto">
          <a:xfrm>
            <a:off x="6261412" y="5678488"/>
            <a:ext cx="144462" cy="215900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endParaRPr lang="ru-RU" b="1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9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8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15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2" grpId="0" animBg="1"/>
      <p:bldP spid="15383" grpId="0" animBg="1"/>
      <p:bldP spid="15384" grpId="0" animBg="1"/>
      <p:bldP spid="15385" grpId="0" animBg="1"/>
    </p:bldLst>
  </p:timing>
</p:sld>
</file>

<file path=ppt/theme/theme1.xml><?xml version="1.0" encoding="utf-8"?>
<a:theme xmlns:a="http://schemas.openxmlformats.org/drawingml/2006/main" name="2_Бумажная">
  <a:themeElements>
    <a:clrScheme name="2_Бумажная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2_Бумажная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2_Бумажная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Бумажная">
  <a:themeElements>
    <a:clrScheme name="9_Бумажная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9_Бумажная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9_Бумажная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Бумажная">
  <a:themeElements>
    <a:clrScheme name="10_Бумажная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10_Бумажная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0_Бумажная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Бумажная">
  <a:themeElements>
    <a:clrScheme name="11_Бумажная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11_Бумажная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1_Бумажная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2_Бумажная">
  <a:themeElements>
    <a:clrScheme name="12_Бумажная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12_Бумажная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2_Бумажная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3_Бумажная">
  <a:themeElements>
    <a:clrScheme name="13_Бумажная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13_Бумажная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3_Бумажная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4_Бумажная">
  <a:themeElements>
    <a:clrScheme name="14_Бумажная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14_Бумажная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4_Бумажная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Бумажная">
  <a:themeElements>
    <a:clrScheme name="Бумажная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Бумажная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Бумажная">
  <a:themeElements>
    <a:clrScheme name="1_Бумажная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1_Бумажная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Бумажная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Бумажная">
  <a:themeElements>
    <a:clrScheme name="3_Бумажная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3_Бумажная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3_Бумажная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Бумажная">
  <a:themeElements>
    <a:clrScheme name="4_Бумажная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4_Бумажная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4_Бумажная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Бумажная">
  <a:themeElements>
    <a:clrScheme name="5_Бумажная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5_Бумажная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5_Бумажная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Бумажная">
  <a:themeElements>
    <a:clrScheme name="6_Бумажная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6_Бумажная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6_Бумажная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Бумажная">
  <a:themeElements>
    <a:clrScheme name="7_Бумажная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7_Бумажная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7_Бумажная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Бумажная">
  <a:themeElements>
    <a:clrScheme name="8_Бумажная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8_Бумажная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8_Бумажная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Кулешова Ираида</Template>
  <TotalTime>1083</TotalTime>
  <Words>300</Words>
  <Application>Microsoft Office PowerPoint</Application>
  <PresentationFormat>Экран (4:3)</PresentationFormat>
  <Paragraphs>104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15</vt:i4>
      </vt:variant>
      <vt:variant>
        <vt:lpstr>Заголовки слайдов</vt:lpstr>
      </vt:variant>
      <vt:variant>
        <vt:i4>23</vt:i4>
      </vt:variant>
    </vt:vector>
  </HeadingPairs>
  <TitlesOfParts>
    <vt:vector size="46" baseType="lpstr">
      <vt:lpstr>Arial</vt:lpstr>
      <vt:lpstr>Calibri</vt:lpstr>
      <vt:lpstr>Constantia</vt:lpstr>
      <vt:lpstr>Impact</vt:lpstr>
      <vt:lpstr>Tahoma</vt:lpstr>
      <vt:lpstr>Times New Roman</vt:lpstr>
      <vt:lpstr>Verdana</vt:lpstr>
      <vt:lpstr>Wingdings 2</vt:lpstr>
      <vt:lpstr>2_Бумажная</vt:lpstr>
      <vt:lpstr>Бумажная</vt:lpstr>
      <vt:lpstr>1_Бумажная</vt:lpstr>
      <vt:lpstr>3_Бумажная</vt:lpstr>
      <vt:lpstr>4_Бумажная</vt:lpstr>
      <vt:lpstr>5_Бумажная</vt:lpstr>
      <vt:lpstr>6_Бумажная</vt:lpstr>
      <vt:lpstr>7_Бумажная</vt:lpstr>
      <vt:lpstr>8_Бумажная</vt:lpstr>
      <vt:lpstr>9_Бумажная</vt:lpstr>
      <vt:lpstr>10_Бумажная</vt:lpstr>
      <vt:lpstr>11_Бумажная</vt:lpstr>
      <vt:lpstr>12_Бумажная</vt:lpstr>
      <vt:lpstr>13_Бумажная</vt:lpstr>
      <vt:lpstr>14_Бумажная</vt:lpstr>
      <vt:lpstr>Презентация PowerPoint</vt:lpstr>
      <vt:lpstr>Презентация PowerPoint</vt:lpstr>
      <vt:lpstr>Презентация PowerPoint</vt:lpstr>
      <vt:lpstr>Презентация PowerPoint</vt:lpstr>
      <vt:lpstr>Цель - </vt:lpstr>
      <vt:lpstr>Фазы</vt:lpstr>
      <vt:lpstr>Приёмы: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Цель -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</dc:creator>
  <cp:lastModifiedBy>teacher_1</cp:lastModifiedBy>
  <cp:revision>85</cp:revision>
  <dcterms:created xsi:type="dcterms:W3CDTF">2012-02-19T07:15:14Z</dcterms:created>
  <dcterms:modified xsi:type="dcterms:W3CDTF">2020-11-17T11:34:02Z</dcterms:modified>
</cp:coreProperties>
</file>