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6" r:id="rId3"/>
    <p:sldId id="281" r:id="rId4"/>
    <p:sldId id="277" r:id="rId5"/>
    <p:sldId id="257" r:id="rId6"/>
    <p:sldId id="274" r:id="rId7"/>
    <p:sldId id="269" r:id="rId8"/>
    <p:sldId id="278" r:id="rId9"/>
    <p:sldId id="27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7EC234"/>
    <a:srgbClr val="CC0000"/>
    <a:srgbClr val="7D4E09"/>
    <a:srgbClr val="ECE332"/>
    <a:srgbClr val="CCECFF"/>
    <a:srgbClr val="AAE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D3D669-9FAB-4F63-8A47-E88272820BA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8135938" cy="20161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836712"/>
            <a:ext cx="7092950" cy="21605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</a:rPr>
              <a:t>Применение настольных игр </a:t>
            </a:r>
            <a:endParaRPr lang="ru-RU" b="1" i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</a:rPr>
              <a:t>для 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</a:rPr>
              <a:t>эффективных </a:t>
            </a:r>
            <a:endParaRPr lang="ru-RU" b="1" i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коррекционно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</a:rPr>
              <a:t>– развивающих 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</a:rPr>
              <a:t>занятий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</a:rPr>
              <a:t>с 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</a:rPr>
              <a:t>обучающимися с ограниченными возможностями здоровья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11760" y="4078224"/>
            <a:ext cx="4752528" cy="1511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Учитель – логопед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МБОУ №20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Солодова</a:t>
            </a:r>
            <a:r>
              <a:rPr lang="ru-RU" sz="2000" dirty="0" smtClean="0">
                <a:solidFill>
                  <a:schemeClr val="bg1"/>
                </a:solidFill>
              </a:rPr>
              <a:t> Елена Николаевна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840000" cy="4170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40000" cy="419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87016" y="0"/>
            <a:ext cx="8856984" cy="165618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юша с цветк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2462" y="5068008"/>
            <a:ext cx="1656184" cy="165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15827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/>
                <a:ea typeface="Calibri"/>
              </a:rPr>
              <a:t>По мнению многих знаменитых авторов (Л. С. Выготский, Т. Г. Егоров, Р. Е. Левин, В. К. </a:t>
            </a:r>
            <a:r>
              <a:rPr lang="ru-RU" sz="3600" dirty="0" err="1" smtClean="0">
                <a:latin typeface="Times New Roman"/>
                <a:ea typeface="Calibri"/>
              </a:rPr>
              <a:t>Орфинская</a:t>
            </a:r>
            <a:r>
              <a:rPr lang="ru-RU" sz="3600" dirty="0" smtClean="0">
                <a:latin typeface="Times New Roman"/>
                <a:ea typeface="Calibri"/>
              </a:rPr>
              <a:t> и др.), </a:t>
            </a:r>
          </a:p>
          <a:p>
            <a:r>
              <a:rPr lang="ru-RU" sz="3600" i="1" dirty="0" smtClean="0">
                <a:solidFill>
                  <a:srgbClr val="FFFF00"/>
                </a:solidFill>
                <a:latin typeface="Times New Roman"/>
                <a:ea typeface="Calibri"/>
              </a:rPr>
              <a:t>фонетическая система является основой устной и письменной речи и включает в себя фонематическое восприятие, фонематические представления, фонематический анализ и синтез.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8208" y="5551302"/>
            <a:ext cx="553998" cy="75801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ahnschrift Condensed" pitchFamily="34" charset="0"/>
                <a:ea typeface="Times New Roman"/>
                <a:cs typeface="Times New Roman" pitchFamily="18" charset="0"/>
              </a:rPr>
              <a:t>А-Я</a:t>
            </a:r>
            <a:endParaRPr lang="ru-RU" sz="2400" dirty="0">
              <a:solidFill>
                <a:srgbClr val="C00000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0554" y="1775652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Bahnschrift Condensed" pitchFamily="34" charset="0"/>
                <a:ea typeface="Times New Roman"/>
                <a:cs typeface="Times New Roman"/>
              </a:rPr>
              <a:t>У</a:t>
            </a:r>
            <a:r>
              <a:rPr lang="ru-RU" sz="2400" b="1" dirty="0">
                <a:solidFill>
                  <a:srgbClr val="C00000"/>
                </a:solidFill>
                <a:latin typeface="Bahnschrift Condensed" pitchFamily="34" charset="0"/>
                <a:ea typeface="Times New Roman"/>
              </a:rPr>
              <a:t> - </a:t>
            </a:r>
            <a:r>
              <a:rPr lang="ru-RU" sz="2400" b="1" dirty="0">
                <a:solidFill>
                  <a:srgbClr val="C00000"/>
                </a:solidFill>
                <a:latin typeface="Bahnschrift Condensed" pitchFamily="34" charset="0"/>
                <a:ea typeface="Times New Roman"/>
                <a:cs typeface="Times New Roman"/>
              </a:rPr>
              <a:t>Ю</a:t>
            </a:r>
            <a:endParaRPr lang="ru-RU" sz="2400" dirty="0">
              <a:solidFill>
                <a:srgbClr val="C00000"/>
              </a:solidFill>
              <a:effectLst/>
              <a:latin typeface="Bahnschrift Condensed" pitchFamily="34" charset="0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682794"/>
            <a:ext cx="553998" cy="54758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ahnschrift Condensed" pitchFamily="34" charset="0"/>
                <a:ea typeface="Times New Roman"/>
                <a:cs typeface="Times New Roman"/>
              </a:rPr>
              <a:t>О</a:t>
            </a:r>
            <a:r>
              <a:rPr lang="ru-RU" sz="2400" b="1" dirty="0">
                <a:solidFill>
                  <a:srgbClr val="C00000"/>
                </a:solidFill>
                <a:latin typeface="Bahnschrift Condensed" pitchFamily="34" charset="0"/>
                <a:ea typeface="Times New Roman"/>
              </a:rPr>
              <a:t> - </a:t>
            </a:r>
            <a:r>
              <a:rPr lang="ru-RU" sz="2400" b="1" dirty="0">
                <a:solidFill>
                  <a:srgbClr val="C00000"/>
                </a:solidFill>
                <a:latin typeface="Bahnschrift Condensed" pitchFamily="34" charset="0"/>
                <a:ea typeface="Times New Roman"/>
                <a:cs typeface="Times New Roman"/>
              </a:rPr>
              <a:t>Ё</a:t>
            </a:r>
            <a:endParaRPr lang="ru-RU" sz="2400" dirty="0">
              <a:solidFill>
                <a:srgbClr val="C00000"/>
              </a:solidFill>
              <a:latin typeface="Bahnschrift Condense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6461" y="5366636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ahnschrift Condensed" pitchFamily="34" charset="0"/>
                <a:ea typeface="Times New Roman"/>
              </a:rPr>
              <a:t>Г-К </a:t>
            </a:r>
            <a:endParaRPr lang="ru-RU" sz="2400" dirty="0">
              <a:solidFill>
                <a:srgbClr val="C00000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539552" y="404664"/>
            <a:ext cx="8352928" cy="576064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Актуальность: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064896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95325" algn="l"/>
              </a:tabLs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роблема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увеличения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количества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обучающихся с нарушениями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речи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разнообразных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по своим проявлениям и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различных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по степени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выраженности, а так же </a:t>
            </a: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рудности </a:t>
            </a: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при переходе из детского сада в 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школу.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71568" y="3014104"/>
            <a:ext cx="8280920" cy="576064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</a:rPr>
              <a:t>Цель:</a:t>
            </a:r>
            <a:endParaRPr lang="ru-RU" sz="32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136" y="378904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/>
                <a:ea typeface="Calibri"/>
              </a:rPr>
              <a:t>поиск </a:t>
            </a:r>
            <a:r>
              <a:rPr lang="ru-RU" sz="2400" dirty="0">
                <a:latin typeface="Times New Roman"/>
                <a:ea typeface="Calibri"/>
              </a:rPr>
              <a:t>наиболее эффективных решений </a:t>
            </a:r>
            <a:r>
              <a:rPr lang="ru-RU" sz="2400" dirty="0" err="1">
                <a:latin typeface="Times New Roman"/>
                <a:ea typeface="Calibri"/>
              </a:rPr>
              <a:t>коррекционно</a:t>
            </a:r>
            <a:r>
              <a:rPr lang="ru-RU" sz="2400" dirty="0">
                <a:latin typeface="Times New Roman"/>
                <a:ea typeface="Calibri"/>
              </a:rPr>
              <a:t> – развивающих задач в организации обучения школьников с нарушениями письменной речи, в процессе которой у каждого учащегося появится механизм компенсации имеющегося дефекта.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074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95536" y="476672"/>
            <a:ext cx="8496944" cy="57606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Задачи: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9208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95325" algn="l"/>
              </a:tabLs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1.Осуществить преодоление системного речевого нарушения речи;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95325" algn="l"/>
              </a:tabLs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2.Повысить эффективность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коррекционно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– образовательного процесса путём пробуждения эмоционального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отклика в неназидательной форме;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95325" algn="l"/>
              </a:tabLs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у учащихся с особыми образовательными потребностями уверенность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в своих способностях,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развивать мотивацию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к учебной деятельности.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95325" algn="l"/>
              </a:tabLst>
            </a:pPr>
            <a:endParaRPr lang="ru-RU" sz="2000" dirty="0">
              <a:latin typeface="Cambria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51163" y="4221163"/>
            <a:ext cx="6192837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>           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 smtClean="0">
                <a:latin typeface="Adana script Deco" pitchFamily="2" charset="0"/>
              </a:rPr>
              <a:t/>
            </a:r>
            <a:br>
              <a:rPr lang="ru-RU" sz="4000" b="1" dirty="0" smtClean="0">
                <a:latin typeface="Adana script Deco" pitchFamily="2" charset="0"/>
              </a:rPr>
            </a:br>
            <a:r>
              <a:rPr lang="ru-RU" sz="4000" dirty="0">
                <a:latin typeface="Adana script Deco" pitchFamily="2" charset="0"/>
              </a:rPr>
              <a:t/>
            </a:r>
            <a:br>
              <a:rPr lang="ru-RU" sz="4000" dirty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endParaRPr lang="ru-RU" sz="3200" dirty="0">
              <a:latin typeface="Adana script Deco" pitchFamily="2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755576" y="0"/>
            <a:ext cx="8208912" cy="1340768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Bahnschrift SemiBold Condensed" pitchFamily="34" charset="0"/>
              </a:rPr>
              <a:t>«Игра – это искра, зажигающая огонек пытливости и любознательности».                                                                                       В. А. Сухомлинский</a:t>
            </a:r>
            <a:endParaRPr lang="ru-RU" sz="2000" dirty="0">
              <a:solidFill>
                <a:schemeClr val="bg1"/>
              </a:solidFill>
              <a:latin typeface="Bahnschrift SemiBold Condensed" pitchFamily="34" charset="0"/>
            </a:endParaRPr>
          </a:p>
        </p:txBody>
      </p:sp>
      <p:pic>
        <p:nvPicPr>
          <p:cNvPr id="1035" name="Picture 11" descr="C:\Users\Pc\Desktop\Новая папка\20201012_12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035" y="1035565"/>
            <a:ext cx="2159464" cy="271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c\Desktop\Новая папка\20201012_131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24" y="1333800"/>
            <a:ext cx="2678715" cy="209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c\Desktop\Новая папка\20201014_124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10" y="1333800"/>
            <a:ext cx="2774415" cy="215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c\Desktop\Новая папка\20201019_132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21088"/>
            <a:ext cx="2645654" cy="202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Новая документация логопеда\ГМО ноябрь СОЛОДОВА 20-21\Новая папка\20201021_1347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19501"/>
            <a:ext cx="2909756" cy="213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документация логопеда\ГМО ноябрь СОЛОДОВА 20-21\Новая папка\20201021_17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16" y="4119501"/>
            <a:ext cx="2655136" cy="213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овая документация логопеда\ГМО ноябрь СОЛОДОВА 20-21\Новая папка\20201021_1707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314733"/>
            <a:ext cx="2868449" cy="223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овая документация логопеда\ГМО ноябрь СОЛОДОВА 20-21\Новая папка\20201022_0931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27" y="2263701"/>
            <a:ext cx="2880658" cy="228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23528" y="-387424"/>
            <a:ext cx="8820472" cy="165618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Первая </a:t>
            </a:r>
            <a:r>
              <a:rPr lang="ru-RU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серия 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настольно – печатных направлена </a:t>
            </a:r>
            <a:r>
              <a:rPr lang="ru-RU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 развитие фонематического восприятия,</a:t>
            </a:r>
            <a:r>
              <a:rPr lang="ru-RU" b="1" dirty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Calibri"/>
                <a:cs typeface="Times New Roman"/>
              </a:rPr>
              <a:t>анализа и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Calibri"/>
                <a:cs typeface="Times New Roman"/>
              </a:rPr>
              <a:t>синтеза.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Новая документация логопеда\ГМО ноябрь СОЛОДОВА 20-21\Новая папка\20201021_144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7" y="980727"/>
            <a:ext cx="2800135" cy="2210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овая документация логопеда\ГМО ноябрь СОЛОДОВА 20-21\Новая папка\20201022_095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3" y="951032"/>
            <a:ext cx="3003450" cy="2261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овая документация логопеда\ГМО ноябрь СОЛОДОВА 20-21\Новая папка\20201021_144806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48" y="1029034"/>
            <a:ext cx="2843808" cy="2211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овая документация логопеда\ГМО ноябрь СОЛОДОВА 20-21\Новая папка\20201021_154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2606" y="3585576"/>
            <a:ext cx="2592288" cy="231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6" y="3507655"/>
            <a:ext cx="2987871" cy="232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Новая документация логопеда\ГМО ноябрь СОЛОДОВА 20-21\Новая папка (2)\Новая папка\20201009_1343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4895" y="3531914"/>
            <a:ext cx="3024290" cy="226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79512" y="32040"/>
            <a:ext cx="8892480" cy="12367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Вторая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серия -  формирование слоговой структуры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слова 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5" name="Picture 3" descr="D:\Новая документация логопеда\ГМО ноябрь СОЛОДОВА 20-21\Новая папка\20201022_104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99" y="1115589"/>
            <a:ext cx="2904279" cy="216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овая документация логопеда\ГМО ноябрь СОЛОДОВА 20-21\Новая папка\20201014_124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15589"/>
            <a:ext cx="2736304" cy="216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овая документация логопеда\ГМО ноябрь СОЛОДОВА 20-21\Новая папка\20201021_150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76" y="3501007"/>
            <a:ext cx="2958042" cy="246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документация логопеда\ГМО ноябрь СОЛОДОВА 20-21\Новая папка\20201022_115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6" y="3726160"/>
            <a:ext cx="2736304" cy="219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61" y="3645024"/>
            <a:ext cx="2988016" cy="2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Новая документация логопеда\ГМО ноябрь СОЛОДОВА 20-21\Новая папка\20201022_1607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6" y="1277909"/>
            <a:ext cx="2820043" cy="199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79512" y="16040"/>
            <a:ext cx="8892480" cy="115212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Третья  серия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направлена на развитие </a:t>
            </a: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ctr"/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лексико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– грамматической стороны речи.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D:\Новая документация логопеда\ГМО ноябрь СОЛОДОВА 20-21\Новая папка\20201021_164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79661"/>
            <a:ext cx="3112251" cy="2324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ая документация логопеда\ГМО ноябрь СОЛОДОВА 20-21\Новая папка\20201022_165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1177349"/>
            <a:ext cx="3024336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овая документация логопеда\ГМО ноябрь СОЛОДОВА 20-21\Новая папка\20201021_164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49330"/>
            <a:ext cx="2952328" cy="242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овая документация логопеда\ГМО ноябрь СОЛОДОВА 20-21\Новая папка\20201021_1648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" y="3676449"/>
            <a:ext cx="2828085" cy="245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Новая документация логопеда\ГМО ноябрь СОЛОДОВА 20-21\Новая папка\20201021_165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72" y="3717032"/>
            <a:ext cx="2964896" cy="243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Новая документация логопеда\ГМО ноябрь СОЛОДОВА 20-21\Новая папка\20201021_1705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78048"/>
            <a:ext cx="2880320" cy="2430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6" y="2872766"/>
            <a:ext cx="3153520" cy="225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2766"/>
            <a:ext cx="3168352" cy="2212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7544" y="181815"/>
            <a:ext cx="8496944" cy="110313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Вывод: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544" y="1052736"/>
            <a:ext cx="849694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используя в своей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коррекционно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– развивающей работе настольные игры ученики с особыми образовательными потребностями включаются в учебный процесс достаточно легко и способны долго с точки зрения дидактики выполнять сложные задания, что приводит к значительному сокращений ошибок на письме.</a:t>
            </a:r>
            <a:endParaRPr lang="ru-RU" sz="3200" dirty="0">
              <a:effectLst/>
              <a:latin typeface="Cambria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5559</TotalTime>
  <Words>290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 </vt:lpstr>
      <vt:lpstr>Презентация PowerPoint</vt:lpstr>
      <vt:lpstr>Презентация PowerPoint</vt:lpstr>
      <vt:lpstr>Презентация PowerPoint</vt:lpstr>
      <vt:lpstr>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Пре6зентация  к</dc:title>
  <dc:creator>Рик</dc:creator>
  <cp:lastModifiedBy>лена</cp:lastModifiedBy>
  <cp:revision>352</cp:revision>
  <dcterms:created xsi:type="dcterms:W3CDTF">2012-02-25T16:29:09Z</dcterms:created>
  <dcterms:modified xsi:type="dcterms:W3CDTF">2020-10-23T04:46:41Z</dcterms:modified>
</cp:coreProperties>
</file>