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81" r:id="rId2"/>
    <p:sldId id="275" r:id="rId3"/>
    <p:sldId id="277" r:id="rId4"/>
    <p:sldId id="278" r:id="rId5"/>
    <p:sldId id="256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9" r:id="rId19"/>
    <p:sldId id="280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ЗУН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 I четверть</c:v>
                </c:pt>
                <c:pt idx="1">
                  <c:v> II четверть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75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Успев.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 I четверть</c:v>
                </c:pt>
                <c:pt idx="1">
                  <c:v> II четверть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axId val="76493184"/>
        <c:axId val="76495488"/>
      </c:barChart>
      <c:catAx>
        <c:axId val="76493184"/>
        <c:scaling>
          <c:orientation val="minMax"/>
        </c:scaling>
        <c:axPos val="b"/>
        <c:tickLblPos val="nextTo"/>
        <c:crossAx val="76495488"/>
        <c:crosses val="autoZero"/>
        <c:auto val="1"/>
        <c:lblAlgn val="ctr"/>
        <c:lblOffset val="100"/>
      </c:catAx>
      <c:valAx>
        <c:axId val="764954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ru-RU"/>
          </a:p>
        </c:txPr>
        <c:crossAx val="76493184"/>
        <c:crosses val="autoZero"/>
        <c:crossBetween val="between"/>
      </c:valAx>
      <c:spPr>
        <a:solidFill>
          <a:srgbClr val="FFFF00"/>
        </a:solidFill>
      </c:spPr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29D1-89A0-46C2-9B81-87D009BD19F7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FDF5-E883-4313-8343-788FDAFCE2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29D1-89A0-46C2-9B81-87D009BD19F7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FDF5-E883-4313-8343-788FDAFCE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29D1-89A0-46C2-9B81-87D009BD19F7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FDF5-E883-4313-8343-788FDAFCE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29D1-89A0-46C2-9B81-87D009BD19F7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FDF5-E883-4313-8343-788FDAFCE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29D1-89A0-46C2-9B81-87D009BD19F7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F4FFDF5-E883-4313-8343-788FDAFCE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29D1-89A0-46C2-9B81-87D009BD19F7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FDF5-E883-4313-8343-788FDAFCE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29D1-89A0-46C2-9B81-87D009BD19F7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FDF5-E883-4313-8343-788FDAFCE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29D1-89A0-46C2-9B81-87D009BD19F7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FDF5-E883-4313-8343-788FDAFCE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29D1-89A0-46C2-9B81-87D009BD19F7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FDF5-E883-4313-8343-788FDAFCE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29D1-89A0-46C2-9B81-87D009BD19F7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FDF5-E883-4313-8343-788FDAFCE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29D1-89A0-46C2-9B81-87D009BD19F7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FDF5-E883-4313-8343-788FDAFCE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9B629D1-89A0-46C2-9B81-87D009BD19F7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4FFDF5-E883-4313-8343-788FDAFCE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143116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Родительское собрание в 5 классе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Повестка дня:</a:t>
            </a:r>
          </a:p>
          <a:p>
            <a:pPr marL="514350" indent="-514350" algn="l">
              <a:buAutoNum type="arabicPeriod"/>
            </a:pPr>
            <a:r>
              <a:rPr lang="ru-RU" b="1" dirty="0" smtClean="0">
                <a:solidFill>
                  <a:srgbClr val="FFC000"/>
                </a:solidFill>
              </a:rPr>
              <a:t>Итоги </a:t>
            </a:r>
            <a:r>
              <a:rPr lang="en-US" b="1" dirty="0" smtClean="0">
                <a:solidFill>
                  <a:srgbClr val="FFC000"/>
                </a:solidFill>
              </a:rPr>
              <a:t>II</a:t>
            </a:r>
            <a:r>
              <a:rPr lang="ru-RU" b="1" dirty="0" smtClean="0">
                <a:solidFill>
                  <a:srgbClr val="FFC000"/>
                </a:solidFill>
              </a:rPr>
              <a:t> четверти</a:t>
            </a:r>
          </a:p>
          <a:p>
            <a:pPr marL="514350" indent="-514350" algn="l"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Значение домашнего задания в учебной деятельности школьника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 smtClean="0">
              <a:solidFill>
                <a:srgbClr val="C00000"/>
              </a:solidFill>
            </a:endParaRPr>
          </a:p>
          <a:p>
            <a:pPr marL="514350" indent="-514350" algn="l">
              <a:buAutoNum type="arabicPeriod"/>
            </a:pPr>
            <a:endParaRPr lang="ru-RU" dirty="0" smtClean="0"/>
          </a:p>
        </p:txBody>
      </p:sp>
      <p:pic>
        <p:nvPicPr>
          <p:cNvPr id="1026" name="Picture 2" descr="C:\Users\user\Pictures\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21429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357222" y="4714885"/>
            <a:ext cx="9215502" cy="25545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Повестка дня:</a:t>
            </a:r>
          </a:p>
          <a:p>
            <a:pPr marL="514350" indent="-514350">
              <a:buAutoNum type="arabicPeriod"/>
            </a:pPr>
            <a:r>
              <a:rPr lang="ru-RU" sz="4000" b="1" dirty="0" smtClean="0">
                <a:solidFill>
                  <a:srgbClr val="FFC000"/>
                </a:solidFill>
              </a:rPr>
              <a:t>Итоги </a:t>
            </a:r>
            <a:r>
              <a:rPr lang="en-US" sz="4000" b="1" dirty="0" smtClean="0">
                <a:solidFill>
                  <a:srgbClr val="FFC000"/>
                </a:solidFill>
              </a:rPr>
              <a:t>II</a:t>
            </a:r>
            <a:r>
              <a:rPr lang="ru-RU" sz="4000" b="1" dirty="0" smtClean="0">
                <a:solidFill>
                  <a:srgbClr val="FFC000"/>
                </a:solidFill>
              </a:rPr>
              <a:t> четверти</a:t>
            </a:r>
          </a:p>
          <a:p>
            <a:pPr marL="514350" indent="-514350">
              <a:buAutoNum type="arabicPeriod"/>
            </a:pPr>
            <a:r>
              <a:rPr lang="ru-RU" sz="4000" b="1" dirty="0" smtClean="0">
                <a:solidFill>
                  <a:srgbClr val="C00000"/>
                </a:solidFill>
              </a:rPr>
              <a:t>Значение домашнего задания в учебной деятельности школьника </a:t>
            </a:r>
            <a:endParaRPr lang="ru-RU" sz="4000" dirty="0"/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Выводы психологов: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Во-первых, потому, что дети начинают учиться у разных учителей. В каждом предмете есть свои специфические требования к подготовке домашних заданий. Если ученик их не знает, если он их не усвоил, он столкнется с большими трудностями, которые скажутся и на его учебных результатах, и на его физическом и эмоциональном состоянии. 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 психологов: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Во-вторых, изменяется ситуация общения ученика и учителя. Если в начальной школе ребенок приспосабливается к общению с одним учителем, то на средней ступени обучения его задача становится гораздо сложнее, так как он вступает в контакт с большим количеством взрослых. Этот контакт не всегда и не сразу бывает положительным: ученик иногда боится лишний раз спросить учителя, скрывает, что у него есть непонятые вопросы, параграфы, темы. Все это приводит к тому, что успеваемость резко падает и результаты учебной деятельности становятся гораздо хуже.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 психологов: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В-третьих, само содержание домашнего задания меняется по сравнению с начальной школой. В начальной школе оно в большей степени было направлено на отработку репродуктивных умений учащихся (умение писать, читать, считать). На среднем этапе обучения, домашнее задание направлено на развитие способности рассуждать, анализировать, делать самостоятельный вывод.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214338"/>
            <a:ext cx="8229600" cy="2143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3781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000" i="1" dirty="0" smtClean="0">
                <a:solidFill>
                  <a:srgbClr val="FF0000"/>
                </a:solidFill>
              </a:rPr>
              <a:t>Самое элементарное </a:t>
            </a:r>
            <a:r>
              <a:rPr lang="ru-RU" sz="6000" dirty="0" smtClean="0"/>
              <a:t>в домашнем задании – </a:t>
            </a:r>
            <a:r>
              <a:rPr lang="ru-RU" sz="6000" u="sng" dirty="0" smtClean="0"/>
              <a:t>это буквальное повторение пройденного учебного материала.</a:t>
            </a:r>
            <a:endParaRPr lang="ru-RU" sz="6000" u="sng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Главное назначение домашнего задания: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FFFF00"/>
                </a:solidFill>
              </a:rPr>
              <a:t> воспитание волевых усилий ребенка, ответственности и самостоятельности;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FFFF00"/>
                </a:solidFill>
              </a:rPr>
              <a:t>овладение навыками учебного труда, выраженное в различных способах учебной работы;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FFFF00"/>
                </a:solidFill>
              </a:rPr>
              <a:t> формирование умения добывать необходимую информацию из различных справочников, пособий, словарей;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FFFF00"/>
                </a:solidFill>
              </a:rPr>
              <a:t>формирование исследовательских умений ученика (сопоставление, сравнение, предположение, построение гипотезы и т. д.).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Вопросы анкеты для родителей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 </a:t>
            </a:r>
            <a:r>
              <a:rPr lang="ru-RU" sz="3600" dirty="0" smtClean="0">
                <a:solidFill>
                  <a:srgbClr val="FFC000"/>
                </a:solidFill>
              </a:rPr>
              <a:t>1. Изменилось ли отношение вашего ребенка к выполнению домашних заданий в пятом классе по сравнению с начальной школой? </a:t>
            </a:r>
            <a:endParaRPr lang="ru-RU" sz="36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FFC000"/>
                </a:solidFill>
              </a:rPr>
              <a:t>2.Скольковремени </a:t>
            </a:r>
            <a:r>
              <a:rPr lang="ru-RU" sz="3600" dirty="0" smtClean="0">
                <a:solidFill>
                  <a:srgbClr val="FFC000"/>
                </a:solidFill>
              </a:rPr>
              <a:t>в день тратит ваш ребенок не подготовку домашних заданий? 3.Какиепредметы требуют больших затрат времени?</a:t>
            </a:r>
            <a:endParaRPr lang="ru-RU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Вопросы </a:t>
            </a:r>
            <a:r>
              <a:rPr lang="ru-RU" dirty="0" smtClean="0"/>
              <a:t>анкеты для родителей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FFC000"/>
                </a:solidFill>
              </a:rPr>
              <a:t>    4.Всегдали ваш ребенок понимает, что он должен сделать, выполняя домашнее задание? 5.Приходитсяли вам, помогать, ребенку выполнять домашнее задание? </a:t>
            </a:r>
          </a:p>
          <a:p>
            <a:pPr>
              <a:buNone/>
            </a:pPr>
            <a:r>
              <a:rPr lang="ru-RU" sz="3600" dirty="0" smtClean="0">
                <a:solidFill>
                  <a:srgbClr val="FFC000"/>
                </a:solidFill>
              </a:rPr>
              <a:t>     </a:t>
            </a:r>
            <a:r>
              <a:rPr lang="ru-RU" sz="3600" dirty="0" smtClean="0">
                <a:solidFill>
                  <a:srgbClr val="FFC000"/>
                </a:solidFill>
              </a:rPr>
              <a:t>6.По каким </a:t>
            </a:r>
            <a:r>
              <a:rPr lang="ru-RU" sz="3600" dirty="0" smtClean="0">
                <a:solidFill>
                  <a:srgbClr val="FFC000"/>
                </a:solidFill>
              </a:rPr>
              <a:t>предметам вы помогаете ребенку выполнять домашнее задание?</a:t>
            </a:r>
            <a:endParaRPr lang="ru-RU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Вопросы анкеты для родителей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7. Всегда ли вашему ребенку объективно выставляется оценка за выполненную домашнюю работу?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8. Всегда ли ваш ребенок знает, что задано по тому или иному предмету?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9. Чем объясняет ваш ребенок, что задание в дневнике не записано?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10. Всегда ли, по мнению ребенка, учитель аргументирует оценку за, домашнее задание?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</a:t>
            </a:r>
            <a:r>
              <a:rPr lang="ru-RU" dirty="0" smtClean="0"/>
              <a:t>екомендации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Систематически готовить домашнее задание</a:t>
            </a:r>
          </a:p>
          <a:p>
            <a:r>
              <a:rPr lang="ru-RU" sz="3600" dirty="0" smtClean="0"/>
              <a:t>Читать дополнительную литературу</a:t>
            </a:r>
          </a:p>
          <a:p>
            <a:r>
              <a:rPr lang="ru-RU" sz="3600" dirty="0" smtClean="0"/>
              <a:t>Посещать кружки</a:t>
            </a:r>
          </a:p>
          <a:p>
            <a:r>
              <a:rPr lang="ru-RU" sz="3600" dirty="0" smtClean="0"/>
              <a:t>Активно работать на уроках</a:t>
            </a:r>
          </a:p>
          <a:p>
            <a:r>
              <a:rPr lang="ru-RU" sz="3600" dirty="0" smtClean="0"/>
              <a:t>Не отвлекаться на посторонние дела во время урока, быть внимательными </a:t>
            </a:r>
            <a:endParaRPr lang="ru-RU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Обратить внимание!!!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Запрещено пользование мобильным телефоном в учебном процессе</a:t>
            </a:r>
          </a:p>
          <a:p>
            <a:r>
              <a:rPr lang="ru-RU" sz="4400" dirty="0" smtClean="0"/>
              <a:t>Опоздание на уроки</a:t>
            </a:r>
          </a:p>
          <a:p>
            <a:r>
              <a:rPr lang="ru-RU" sz="4400" dirty="0" smtClean="0"/>
              <a:t>Оформление дневников</a:t>
            </a:r>
          </a:p>
          <a:p>
            <a:r>
              <a:rPr lang="ru-RU" sz="4400" dirty="0" smtClean="0"/>
              <a:t>Культура поведения</a:t>
            </a:r>
            <a:endParaRPr lang="ru-RU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142873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Качества знаний учащихся по итогам </a:t>
            </a:r>
            <a:r>
              <a:rPr lang="en-US" sz="3600" dirty="0" smtClean="0">
                <a:solidFill>
                  <a:srgbClr val="FF0000"/>
                </a:solidFill>
              </a:rPr>
              <a:t>II</a:t>
            </a:r>
            <a:r>
              <a:rPr lang="ru-RU" sz="3600" dirty="0" smtClean="0">
                <a:solidFill>
                  <a:srgbClr val="FF0000"/>
                </a:solidFill>
              </a:rPr>
              <a:t> четверти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643050"/>
            <a:ext cx="7572428" cy="492922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На начало четверти-7 учащихся    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На конец четверти- 8 учащихся, мальчиков-4,  девочек-4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На «4» и «5» закончили четверть- </a:t>
            </a:r>
            <a:r>
              <a:rPr lang="ru-RU" sz="3600" b="1" dirty="0" smtClean="0">
                <a:solidFill>
                  <a:srgbClr val="FFFF00"/>
                </a:solidFill>
              </a:rPr>
              <a:t>6 учащихся</a:t>
            </a:r>
            <a:endParaRPr lang="ru-RU" sz="3600" b="1" dirty="0" smtClean="0">
              <a:solidFill>
                <a:srgbClr val="FFFF00"/>
              </a:solidFill>
            </a:endParaRPr>
          </a:p>
          <a:p>
            <a:r>
              <a:rPr lang="ru-RU" sz="3600" b="1" dirty="0" smtClean="0">
                <a:solidFill>
                  <a:srgbClr val="FFFF00"/>
                </a:solidFill>
              </a:rPr>
              <a:t>2 </a:t>
            </a:r>
            <a:r>
              <a:rPr lang="ru-RU" sz="3600" b="1" dirty="0" smtClean="0">
                <a:solidFill>
                  <a:srgbClr val="FFFF00"/>
                </a:solidFill>
              </a:rPr>
              <a:t>учащихся закончили четверть на </a:t>
            </a:r>
            <a:r>
              <a:rPr lang="ru-RU" sz="3600" b="1" dirty="0" smtClean="0">
                <a:solidFill>
                  <a:srgbClr val="FFFF00"/>
                </a:solidFill>
              </a:rPr>
              <a:t>   «</a:t>
            </a:r>
            <a:r>
              <a:rPr lang="ru-RU" sz="3600" b="1" dirty="0" smtClean="0">
                <a:solidFill>
                  <a:srgbClr val="FFFF00"/>
                </a:solidFill>
              </a:rPr>
              <a:t>3» и «4»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 с двумя и тремя тройками   </a:t>
            </a:r>
            <a:endParaRPr lang="ru-RU" sz="36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внимание!!!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50072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b="1" i="1" dirty="0" smtClean="0"/>
              <a:t>                            Притча </a:t>
            </a:r>
            <a:r>
              <a:rPr lang="ru-RU" sz="8000" b="1" i="1" dirty="0" smtClean="0"/>
              <a:t>Мудрец</a:t>
            </a:r>
            <a:endParaRPr lang="ru-RU" sz="8000" dirty="0" smtClean="0"/>
          </a:p>
          <a:p>
            <a:pPr>
              <a:buNone/>
            </a:pPr>
            <a:r>
              <a:rPr lang="ru-RU" sz="9600" i="1" dirty="0" smtClean="0">
                <a:solidFill>
                  <a:srgbClr val="FFFF00"/>
                </a:solidFill>
              </a:rPr>
              <a:t>Это произошло давным-давно. В одном городе жил мудрец. Все </a:t>
            </a:r>
            <a:r>
              <a:rPr lang="ru-RU" sz="9600" i="1" dirty="0" smtClean="0">
                <a:solidFill>
                  <a:srgbClr val="FFFF00"/>
                </a:solidFill>
              </a:rPr>
              <a:t>люди города </a:t>
            </a:r>
            <a:r>
              <a:rPr lang="ru-RU" sz="9600" i="1" dirty="0" smtClean="0">
                <a:solidFill>
                  <a:srgbClr val="FFFF00"/>
                </a:solidFill>
              </a:rPr>
              <a:t>обращались к нему с вопросами, и на все он давал свой мудрый ответ. Как-то один человек решил перехитрить мудреца. Поймал он бабочку, легко зажал ее в свой кулак и пошел к мудрецу. Думает: «Спрошу я: какая у меня в руке бабочка – живая или мертвая? Если мудрец, скажет, что живая, то я зажму сильнее кулак, придавлю ее и покажу, что вот, мол, мертвая. А если мудрец скажет, что мертвая, то выпущу ее, пусть летит». Так и сделал: поймал человек бабочку и пошел к мудрецу. Пришел и говорит: «Мудрец, ты у нас все знаешь, тогда скажи, живая у меня в руке бабочка или мертвая?» Мудрец подумал и сказал: «Все в твоих руках».</a:t>
            </a:r>
            <a:endParaRPr lang="ru-RU" sz="96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9600" i="1" dirty="0" smtClean="0">
                <a:solidFill>
                  <a:srgbClr val="FFFF00"/>
                </a:solidFill>
              </a:rPr>
              <a:t>То же можно сказать и вам: «Все в ваших руках» Желаем удачи!</a:t>
            </a:r>
            <a:endParaRPr lang="ru-RU" sz="96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9600" i="1" dirty="0" smtClean="0">
                <a:solidFill>
                  <a:srgbClr val="FFFF00"/>
                </a:solidFill>
              </a:rPr>
              <a:t>Благодарим всех за внимание</a:t>
            </a:r>
            <a:r>
              <a:rPr lang="ru-RU" sz="9600" i="1" dirty="0" smtClean="0">
                <a:solidFill>
                  <a:srgbClr val="FFFF00"/>
                </a:solidFill>
              </a:rPr>
              <a:t>!</a:t>
            </a:r>
            <a:r>
              <a:rPr lang="ru-RU" sz="9600" dirty="0" smtClean="0">
                <a:solidFill>
                  <a:srgbClr val="FFFF00"/>
                </a:solidFill>
              </a:rPr>
              <a:t> </a:t>
            </a:r>
          </a:p>
          <a:p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4800" dirty="0" smtClean="0"/>
              <a:t>Сравнение качества знаний </a:t>
            </a:r>
            <a:r>
              <a:rPr lang="en-US" sz="4800" dirty="0" smtClean="0"/>
              <a:t>I </a:t>
            </a:r>
            <a:r>
              <a:rPr lang="ru-RU" sz="4800" dirty="0" smtClean="0"/>
              <a:t>и </a:t>
            </a:r>
            <a:r>
              <a:rPr lang="en-US" sz="4800" dirty="0" smtClean="0"/>
              <a:t>II</a:t>
            </a:r>
            <a:r>
              <a:rPr lang="ru-RU" sz="4800" dirty="0" smtClean="0"/>
              <a:t> </a:t>
            </a:r>
            <a:r>
              <a:rPr lang="ru-RU" sz="4800" dirty="0" smtClean="0"/>
              <a:t>четверти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+</a:t>
            </a:r>
            <a:endParaRPr lang="ru-RU" sz="40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524000" y="1928802"/>
          <a:ext cx="5905520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Достижения учащихся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Ученики класса приняли  активное участие в предметных </a:t>
            </a:r>
            <a:r>
              <a:rPr lang="ru-RU" dirty="0" smtClean="0"/>
              <a:t>олимпиадах</a:t>
            </a:r>
          </a:p>
          <a:p>
            <a:r>
              <a:rPr lang="ru-RU" dirty="0" smtClean="0"/>
              <a:t>Русская литература: Милана, </a:t>
            </a:r>
            <a:r>
              <a:rPr lang="ru-RU" dirty="0" err="1" smtClean="0"/>
              <a:t>Таттигуль</a:t>
            </a:r>
            <a:r>
              <a:rPr lang="ru-RU" dirty="0" smtClean="0"/>
              <a:t>- призеры </a:t>
            </a:r>
            <a:endParaRPr lang="en-US" dirty="0" smtClean="0"/>
          </a:p>
          <a:p>
            <a:r>
              <a:rPr lang="ru-RU" dirty="0" err="1" smtClean="0"/>
              <a:t>Каз.литература</a:t>
            </a:r>
            <a:r>
              <a:rPr lang="ru-RU" dirty="0" smtClean="0"/>
              <a:t>: </a:t>
            </a:r>
            <a:r>
              <a:rPr lang="ru-RU" dirty="0" err="1" smtClean="0"/>
              <a:t>Еламан</a:t>
            </a:r>
            <a:r>
              <a:rPr lang="ru-RU" dirty="0" smtClean="0"/>
              <a:t>, </a:t>
            </a:r>
            <a:r>
              <a:rPr lang="ru-RU" dirty="0" err="1" smtClean="0"/>
              <a:t>Райжан</a:t>
            </a:r>
            <a:r>
              <a:rPr lang="ru-RU" dirty="0" smtClean="0"/>
              <a:t>- победители</a:t>
            </a:r>
          </a:p>
          <a:p>
            <a:r>
              <a:rPr lang="ru-RU" dirty="0" smtClean="0"/>
              <a:t>Казахский язык: </a:t>
            </a:r>
            <a:r>
              <a:rPr lang="ru-RU" dirty="0" err="1" smtClean="0"/>
              <a:t>райжан</a:t>
            </a:r>
            <a:r>
              <a:rPr lang="ru-RU" dirty="0" smtClean="0"/>
              <a:t>- победитель 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85728"/>
            <a:ext cx="8305800" cy="278608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/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/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400" b="1" dirty="0" smtClean="0">
                <a:solidFill>
                  <a:srgbClr val="FFFF00"/>
                </a:solidFill>
              </a:rPr>
              <a:t>Значение домашнего задания в учебной деятельности школьника 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Описание: Картинка 31 из 38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0307"/>
            <a:ext cx="9144000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Домашняя работа учащихся – важнейшее средство усвоения и закрепления знаний, умений и навыков.</a:t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.  </a:t>
            </a:r>
            <a:r>
              <a:rPr lang="ru-RU" dirty="0" smtClean="0"/>
              <a:t> </a:t>
            </a:r>
            <a:r>
              <a:rPr lang="ru-RU" sz="5400" dirty="0" smtClean="0"/>
              <a:t>Насколько </a:t>
            </a:r>
            <a:r>
              <a:rPr lang="ru-RU" sz="5400" dirty="0" smtClean="0"/>
              <a:t>успешно идет приготовление домашних заданий, </a:t>
            </a:r>
            <a:r>
              <a:rPr lang="ru-RU" sz="5400" dirty="0" smtClean="0"/>
              <a:t> </a:t>
            </a:r>
            <a:r>
              <a:rPr lang="ru-RU" sz="5400" dirty="0" smtClean="0"/>
              <a:t>зависит и успешность учения в целом. </a:t>
            </a:r>
            <a:r>
              <a:rPr lang="ru-RU" sz="5400" dirty="0" smtClean="0"/>
              <a:t> </a:t>
            </a:r>
            <a:endParaRPr lang="ru-RU" sz="5400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Исследования психологов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Если ученики, способности которых ниже среднего уровня, тратят на домашнее задание всего 1 -3 часа в неделю, их результаты соответствуют результатам средних учащихся, которые не выполняют домашних заданий. 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Исследования психологов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C000"/>
                </a:solidFill>
              </a:rPr>
              <a:t>Если средние по уровню своих способностей ученики проводят за уроками 35 часов в неделю, их успехи становятся такими, как у самых </a:t>
            </a:r>
            <a:r>
              <a:rPr lang="ru-RU" sz="4000" dirty="0" smtClean="0">
                <a:solidFill>
                  <a:srgbClr val="FFC000"/>
                </a:solidFill>
              </a:rPr>
              <a:t>способных учеников</a:t>
            </a:r>
            <a:r>
              <a:rPr lang="ru-RU" sz="4000" dirty="0" smtClean="0">
                <a:solidFill>
                  <a:srgbClr val="FFC000"/>
                </a:solidFill>
              </a:rPr>
              <a:t>, которые не выполняют домашних заданий. </a:t>
            </a:r>
            <a:endParaRPr lang="ru-RU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Внимание родители: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Психологи советуют: «Особое внимание необходимо обратить на выполнение домашнего задания ребёнка именно в пятом классе. Почему?»  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200</TotalTime>
  <Words>905</Words>
  <Application>Microsoft Office PowerPoint</Application>
  <PresentationFormat>Экран (4:3)</PresentationFormat>
  <Paragraphs>69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Родительское собрание в 5 классе </vt:lpstr>
      <vt:lpstr>Качества знаний учащихся по итогам II четверти</vt:lpstr>
      <vt:lpstr>Сравнение качества знаний I и II четверти</vt:lpstr>
      <vt:lpstr>Достижения учащихся</vt:lpstr>
      <vt:lpstr>      Значение домашнего задания в учебной деятельности школьника  </vt:lpstr>
      <vt:lpstr>Домашняя работа учащихся – важнейшее средство усвоения и закрепления знаний, умений и навыков. </vt:lpstr>
      <vt:lpstr>Исследования психологов</vt:lpstr>
      <vt:lpstr>Исследования психологов</vt:lpstr>
      <vt:lpstr>Внимание родители:</vt:lpstr>
      <vt:lpstr> Выводы психологов:</vt:lpstr>
      <vt:lpstr>Выводы психологов:</vt:lpstr>
      <vt:lpstr>Выводы психологов:</vt:lpstr>
      <vt:lpstr>Слайд 13</vt:lpstr>
      <vt:lpstr>Главное назначение домашнего задания:</vt:lpstr>
      <vt:lpstr>Вопросы анкеты для родителей</vt:lpstr>
      <vt:lpstr>Вопросы анкеты для родителей</vt:lpstr>
      <vt:lpstr>Вопросы анкеты для родителей</vt:lpstr>
      <vt:lpstr>Рекомендации</vt:lpstr>
      <vt:lpstr>Обратить внимание!!!</vt:lpstr>
      <vt:lpstr>Благодарю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    «Значение домашнего задания в учебной деятельности школьника Родительское собрание в 5 классе Классный руководитель Октаубаева А.Д.</dc:title>
  <dc:creator>user</dc:creator>
  <cp:lastModifiedBy>user</cp:lastModifiedBy>
  <cp:revision>32</cp:revision>
  <dcterms:created xsi:type="dcterms:W3CDTF">2014-12-23T10:54:25Z</dcterms:created>
  <dcterms:modified xsi:type="dcterms:W3CDTF">2014-12-24T10:39:23Z</dcterms:modified>
</cp:coreProperties>
</file>