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39684-F69E-48F0-9A54-B4CB544961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5CDFD3-46B1-42A0-A36C-2B7B173853BC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GIF"/><Relationship Id="rId1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3.jpeg"/><Relationship Id="rId1" Type="http://schemas.openxmlformats.org/officeDocument/2006/relationships/hyperlink" Target="http://ru.wikipedia.org/wiki/%D0%A4%D0%B0%D0%B9%D0%BB:John_Keats_by_William_Hilton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4.jpeg"/><Relationship Id="rId1" Type="http://schemas.openxmlformats.org/officeDocument/2006/relationships/hyperlink" Target="http://img1.liveinternet.ru/images/foto/b/3/312/2656312/f_14827867.jpg" TargetMode="Externa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285750"/>
            <a:ext cx="8229600" cy="1347470"/>
          </a:xfrm>
        </p:spPr>
        <p:txBody>
          <a:bodyPr>
            <a:normAutofit/>
          </a:bodyPr>
          <a:lstStyle/>
          <a:p>
            <a:r>
              <a:rPr lang="ru-RU" dirty="0" smtClean="0"/>
              <a:t>Эпоха романтизма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214818"/>
            <a:ext cx="6772300" cy="8694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Loner\Рабочий стол\романтизм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2609377"/>
            <a:ext cx="8215370" cy="4034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7166"/>
            <a:ext cx="5486400" cy="235745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Привлекали сюжеты средневековой эпохи. Возникает культ прекрасной дамы, образ храброго рыцаря.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4929198"/>
            <a:ext cx="5486400" cy="11907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Loner\Рабочий стол\рыцарь 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3000372"/>
            <a:ext cx="3357586" cy="3857628"/>
          </a:xfrm>
          <a:prstGeom prst="rect">
            <a:avLst/>
          </a:prstGeom>
          <a:noFill/>
        </p:spPr>
      </p:pic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 flipV="1">
            <a:off x="3657600" y="6857999"/>
            <a:ext cx="5486400" cy="45719"/>
          </a:xfrm>
        </p:spPr>
      </p:sp>
      <p:pic>
        <p:nvPicPr>
          <p:cNvPr id="1032" name="Picture 8" descr="C:\Documents and Settings\Loner\Рабочий стол\рыц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928934"/>
            <a:ext cx="315753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3932" cy="18573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Фантастическая тема. В вымышленном мире можно уйти от реальности и найти в нем пристанище своей душе. Пример, сказки Э. Т. А. Гофмана.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4500569"/>
            <a:ext cx="5486400" cy="129380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000504"/>
            <a:ext cx="5486400" cy="4286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Loner\Рабочий стол\гофма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2786058"/>
            <a:ext cx="2714612" cy="3500442"/>
          </a:xfrm>
          <a:prstGeom prst="rect">
            <a:avLst/>
          </a:prstGeom>
          <a:noFill/>
        </p:spPr>
      </p:pic>
      <p:pic>
        <p:nvPicPr>
          <p:cNvPr id="10243" name="Picture 3" descr="C:\Documents and Settings\Loner\Рабочий стол\щелку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86058"/>
            <a:ext cx="2857500" cy="3571900"/>
          </a:xfrm>
          <a:prstGeom prst="rect">
            <a:avLst/>
          </a:prstGeom>
          <a:noFill/>
        </p:spPr>
      </p:pic>
      <p:pic>
        <p:nvPicPr>
          <p:cNvPr id="10244" name="Picture 4" descr="C:\Documents and Settings\Loner\Рабочий стол\кот м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86058"/>
            <a:ext cx="321467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886604" cy="24288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Тема странствий. Попытка найти страну, где можно обрести себя как личность. Пример, цикл стихотворений В. Мюллера: «Прекрасная мельничиха», «Зимний путь».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286256"/>
            <a:ext cx="5486400" cy="21431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1267" name="Picture 3" descr="C:\Documents and Settings\Loner\Рабочий стол\мюллер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3" y="3286124"/>
            <a:ext cx="2571768" cy="3357586"/>
          </a:xfrm>
          <a:prstGeom prst="rect">
            <a:avLst/>
          </a:prstGeom>
          <a:noFill/>
        </p:spPr>
      </p:pic>
      <p:pic>
        <p:nvPicPr>
          <p:cNvPr id="11268" name="Picture 4" descr="C:\Documents and Settings\Loner\Рабочий стол\зимний пу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928934"/>
            <a:ext cx="2500330" cy="3929066"/>
          </a:xfrm>
          <a:prstGeom prst="rect">
            <a:avLst/>
          </a:prstGeom>
          <a:noFill/>
        </p:spPr>
      </p:pic>
      <p:pic>
        <p:nvPicPr>
          <p:cNvPr id="11269" name="Picture 5" descr="C:\Documents and Settings\Loner\Рабочий стол\мельничих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795" r="3795"/>
          <a:stretch>
            <a:fillRect/>
          </a:stretch>
        </p:blipFill>
        <p:spPr bwMode="auto">
          <a:xfrm>
            <a:off x="5429250" y="2895600"/>
            <a:ext cx="37147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143800" cy="242886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Живопись.</a:t>
            </a:r>
            <a:br>
              <a:rPr lang="ru-RU" sz="3200" dirty="0" smtClean="0"/>
            </a:br>
            <a:r>
              <a:rPr lang="ru-RU" sz="3200" dirty="0" smtClean="0"/>
              <a:t>Наиболее последовательная и прогрессивная романтическая школа сложилась во Франции. Основателем явился </a:t>
            </a:r>
            <a:r>
              <a:rPr lang="ru-RU" sz="3200" dirty="0" smtClean="0"/>
              <a:t>Теодор  </a:t>
            </a:r>
            <a:r>
              <a:rPr lang="ru-RU" sz="3200" dirty="0" err="1" smtClean="0"/>
              <a:t>Жерико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714884"/>
            <a:ext cx="5486400" cy="21431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2294" name="Picture 6" descr="C:\Documents and Settings\Loner\Рабочий стол\Теодор Жерико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 cstate="print"/>
          <a:srcRect t="24698" b="24698"/>
          <a:stretch>
            <a:fillRect/>
          </a:stretch>
        </p:blipFill>
        <p:spPr bwMode="auto">
          <a:xfrm>
            <a:off x="1571603" y="2643182"/>
            <a:ext cx="6143669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«Плот «Медузы»».</a:t>
            </a:r>
            <a:endParaRPr lang="ru-RU" sz="4000" dirty="0"/>
          </a:p>
        </p:txBody>
      </p:sp>
      <p:pic>
        <p:nvPicPr>
          <p:cNvPr id="13314" name="Picture 2" descr="C:\Documents and Settings\Loner\Рабочий стол\плот Медузы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1214422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«Офицер конных егерей императорской гвардии, идущий в атаку»</a:t>
            </a:r>
            <a:endParaRPr lang="ru-RU" sz="4000" dirty="0"/>
          </a:p>
        </p:txBody>
      </p:sp>
      <p:pic>
        <p:nvPicPr>
          <p:cNvPr id="14338" name="Picture 2" descr="C:\Documents and Settings\Loner\Рабочий стол\офицер конных егерей императорской гвардии,идущий в атаку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042" y="1643050"/>
            <a:ext cx="592935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«Сцена кораблекрушения»</a:t>
            </a:r>
            <a:endParaRPr lang="ru-RU" sz="4000" dirty="0"/>
          </a:p>
        </p:txBody>
      </p:sp>
      <p:pic>
        <p:nvPicPr>
          <p:cNvPr id="15363" name="Picture 3" descr="C:\Documents and Settings\Loner\Рабочий стол\сцена караблекруш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1357298"/>
            <a:ext cx="8501121" cy="5280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</a:t>
            </a:r>
            <a:r>
              <a:rPr lang="ru-RU" sz="3600" dirty="0" err="1" smtClean="0"/>
              <a:t>Эжен</a:t>
            </a:r>
            <a:r>
              <a:rPr lang="ru-RU" sz="3600" dirty="0" smtClean="0"/>
              <a:t>  Делакруа.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6386" name="Picture 2" descr="C:\Documents and Settings\Loner\Рабочий стол\Делакруа Эжен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1604" y="1285860"/>
            <a:ext cx="621510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«Данте и Вергилий»</a:t>
            </a:r>
            <a:endParaRPr lang="ru-RU" sz="4000" dirty="0"/>
          </a:p>
        </p:txBody>
      </p:sp>
      <p:pic>
        <p:nvPicPr>
          <p:cNvPr id="17410" name="Picture 2" descr="C:\Documents and Settings\Loner\Рабочий стол\Данте и Вергилий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10" y="1142984"/>
            <a:ext cx="821537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«Лев, пожирающий кролика»</a:t>
            </a:r>
            <a:endParaRPr lang="ru-RU" sz="4000" dirty="0"/>
          </a:p>
        </p:txBody>
      </p:sp>
      <p:pic>
        <p:nvPicPr>
          <p:cNvPr id="18434" name="Picture 2" descr="C:\Documents and Settings\Loner\Рабочий стол\Лев, пожирающий кролика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1285860"/>
            <a:ext cx="7984346" cy="5137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17" y="135729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Романтизм - идейное и художественное направление, возникшее в европейской и американской культуре в конце 18-го  первой половине 19-го веков.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6364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Loner\Рабочий стол\Цветы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8662" y="3357562"/>
            <a:ext cx="777899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«Марокканец, седлающий коня»</a:t>
            </a:r>
            <a:endParaRPr lang="ru-RU" sz="4000" dirty="0"/>
          </a:p>
        </p:txBody>
      </p:sp>
      <p:pic>
        <p:nvPicPr>
          <p:cNvPr id="19458" name="Picture 2" descr="C:\Documents and Settings\Loner\Рабочий стол\Марокканец, седлающий коня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1605" y="1428737"/>
            <a:ext cx="6500858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Жорж  </a:t>
            </a:r>
            <a:r>
              <a:rPr lang="ru-RU" sz="4000" dirty="0" smtClean="0"/>
              <a:t>Мишель.</a:t>
            </a:r>
            <a:endParaRPr lang="ru-RU" sz="4000" dirty="0"/>
          </a:p>
        </p:txBody>
      </p:sp>
      <p:pic>
        <p:nvPicPr>
          <p:cNvPr id="20482" name="Picture 2" descr="C:\Documents and Settings\Loner\Рабочий стол\его 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00166" y="1714488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«Мельница»</a:t>
            </a:r>
            <a:endParaRPr lang="ru-RU" sz="4000" dirty="0"/>
          </a:p>
        </p:txBody>
      </p:sp>
      <p:pic>
        <p:nvPicPr>
          <p:cNvPr id="21506" name="Picture 2" descr="C:\Documents and Settings\Loner\Рабочий стол\Мель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4414" y="1428736"/>
            <a:ext cx="735811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Loner\Рабочий стол\Мишель 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214291"/>
            <a:ext cx="4214842" cy="3071834"/>
          </a:xfrm>
          <a:prstGeom prst="rect">
            <a:avLst/>
          </a:prstGeom>
          <a:noFill/>
        </p:spPr>
      </p:pic>
      <p:pic>
        <p:nvPicPr>
          <p:cNvPr id="22531" name="Picture 3" descr="C:\Documents and Settings\Loner\Рабочий стол\Мишель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4071966" cy="2928958"/>
          </a:xfrm>
          <a:prstGeom prst="rect">
            <a:avLst/>
          </a:prstGeom>
          <a:noFill/>
        </p:spPr>
      </p:pic>
      <p:pic>
        <p:nvPicPr>
          <p:cNvPr id="22532" name="Picture 4" descr="C:\Documents and Settings\Loner\Рабочий стол\Мишель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071966" cy="3214710"/>
          </a:xfrm>
          <a:prstGeom prst="rect">
            <a:avLst/>
          </a:prstGeom>
          <a:noFill/>
        </p:spPr>
      </p:pic>
      <p:pic>
        <p:nvPicPr>
          <p:cNvPr id="22533" name="Picture 5" descr="C:\Documents and Settings\Loner\Рабочий стол\Мишель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421484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Александр - </a:t>
            </a:r>
            <a:r>
              <a:rPr lang="ru-RU" sz="4000" dirty="0" err="1" smtClean="0"/>
              <a:t>Габриэль</a:t>
            </a:r>
            <a:r>
              <a:rPr lang="ru-RU" sz="4000" dirty="0" smtClean="0"/>
              <a:t>  Декан </a:t>
            </a:r>
            <a:r>
              <a:rPr lang="ru-RU" sz="4000" dirty="0" smtClean="0"/>
              <a:t>«Итальянская уличная сцена».</a:t>
            </a:r>
            <a:endParaRPr lang="ru-RU" sz="4000" dirty="0"/>
          </a:p>
        </p:txBody>
      </p:sp>
      <p:pic>
        <p:nvPicPr>
          <p:cNvPr id="23554" name="Picture 2" descr="C:\Documents and Settings\Loner\Рабочий стол\Итальянская уличная сцена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34" y="1600200"/>
            <a:ext cx="8286808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«Крестьянский двор во </a:t>
            </a:r>
            <a:r>
              <a:rPr lang="ru-RU" sz="4000" dirty="0" err="1" smtClean="0"/>
              <a:t>Фонтанблю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24578" name="Picture 2" descr="C:\Documents and Settings\Loner\Рабочий стол\Декан. Крестьянский двор во Фонтанблю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728" y="1571612"/>
            <a:ext cx="628654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«Охотничьи собаки»</a:t>
            </a:r>
            <a:endParaRPr lang="ru-RU" sz="4000" dirty="0"/>
          </a:p>
        </p:txBody>
      </p:sp>
      <p:pic>
        <p:nvPicPr>
          <p:cNvPr id="25602" name="Picture 2" descr="C:\Documents and Settings\Loner\Рабочий стол\Охотничьи собаки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728" y="1571612"/>
            <a:ext cx="635798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Скульптура. </a:t>
            </a:r>
            <a:r>
              <a:rPr lang="ru-RU" sz="4000" dirty="0" smtClean="0"/>
              <a:t>Франсуа  </a:t>
            </a:r>
            <a:r>
              <a:rPr lang="ru-RU" sz="4000" dirty="0" err="1" smtClean="0"/>
              <a:t>Рюд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26626" name="Picture 2" descr="C:\Documents and Settings\Loner\Рабочий стол\рюд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71670" y="1500174"/>
            <a:ext cx="557216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«Наполеон в раздумьях»</a:t>
            </a:r>
            <a:endParaRPr lang="ru-RU" sz="4000" dirty="0"/>
          </a:p>
        </p:txBody>
      </p:sp>
      <p:pic>
        <p:nvPicPr>
          <p:cNvPr id="27650" name="Picture 2" descr="C:\Documents and Settings\Loner\Рабочий стол\Наполеон в раздумьях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1285860"/>
            <a:ext cx="7143799" cy="5022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«Черепаха – мальчику»</a:t>
            </a:r>
            <a:endParaRPr lang="ru-RU" sz="4000" dirty="0"/>
          </a:p>
        </p:txBody>
      </p:sp>
      <p:pic>
        <p:nvPicPr>
          <p:cNvPr id="28674" name="Picture 2" descr="C:\Documents and Settings\Loner\Рабочий стол\Рюд. Черепаха-мальчику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042" y="1285860"/>
            <a:ext cx="600079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419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Одной из важнейшей предпосылкой явилась Французская буржуазная революция 1789-1794 годов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572140"/>
            <a:ext cx="3008313" cy="5540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Loner\Рабочий стол\революция бастил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5050" y="428604"/>
            <a:ext cx="511175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«Марсельеза, или выступления волонтеров»</a:t>
            </a:r>
            <a:endParaRPr lang="ru-RU" sz="4000" dirty="0"/>
          </a:p>
        </p:txBody>
      </p:sp>
      <p:pic>
        <p:nvPicPr>
          <p:cNvPr id="29698" name="Picture 2" descr="C:\Documents and Settings\Loner\Рабочий стол\Марсельеза, или выступления волонтеров. барельеф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728" y="1600200"/>
            <a:ext cx="6429420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Антуан</a:t>
            </a:r>
            <a:r>
              <a:rPr lang="ru-RU" sz="4000" dirty="0" smtClean="0"/>
              <a:t> - Луи </a:t>
            </a:r>
            <a:r>
              <a:rPr lang="ru-RU" sz="4000" dirty="0" err="1" smtClean="0"/>
              <a:t>Бари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30722" name="Picture 2" descr="C:\Documents and Settings\Loner\Рабочий стол\Бари4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57356" y="1571612"/>
            <a:ext cx="528641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«Бой Тесея с минотавром»</a:t>
            </a:r>
            <a:endParaRPr lang="ru-RU" dirty="0"/>
          </a:p>
        </p:txBody>
      </p:sp>
      <p:pic>
        <p:nvPicPr>
          <p:cNvPr id="31746" name="Picture 2" descr="C:\Documents and Settings\Loner\Рабочий стол\Бой Тесея с минотавром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14481" y="1500174"/>
            <a:ext cx="600079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«Бегущий слон»</a:t>
            </a:r>
            <a:endParaRPr lang="ru-RU" sz="4000" dirty="0"/>
          </a:p>
        </p:txBody>
      </p:sp>
      <p:pic>
        <p:nvPicPr>
          <p:cNvPr id="32770" name="Picture 2" descr="C:\Documents and Settings\Loner\Рабочий стол\бегущий слон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042" y="1643050"/>
            <a:ext cx="614366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«Бык».                       «Петух»</a:t>
            </a:r>
            <a:endParaRPr lang="ru-RU" sz="4000" dirty="0"/>
          </a:p>
        </p:txBody>
      </p:sp>
      <p:pic>
        <p:nvPicPr>
          <p:cNvPr id="33794" name="Picture 2" descr="C:\Documents and Settings\Loner\Рабочий стол\Бык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1428736"/>
            <a:ext cx="4786346" cy="4187837"/>
          </a:xfrm>
          <a:prstGeom prst="rect">
            <a:avLst/>
          </a:prstGeom>
          <a:noFill/>
        </p:spPr>
      </p:pic>
      <p:pic>
        <p:nvPicPr>
          <p:cNvPr id="33795" name="Picture 3" descr="C:\Documents and Settings\Loner\Рабочий стол\петух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00174"/>
            <a:ext cx="307183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529909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Литература</a:t>
            </a:r>
            <a:r>
              <a:rPr lang="ru-RU" sz="3200" dirty="0" smtClean="0"/>
              <a:t> Франция. Франсуа- Рене де Шатобриан. Центральным романом в творчестве является «Апология Христианства»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72206"/>
            <a:ext cx="3008313" cy="53957"/>
          </a:xfrm>
        </p:spPr>
        <p:txBody>
          <a:bodyPr>
            <a:normAutofit fontScale="25000" lnSpcReduction="20000"/>
          </a:bodyPr>
          <a:lstStyle/>
          <a:p>
            <a:endParaRPr lang="ru-RU" sz="3200" dirty="0"/>
          </a:p>
        </p:txBody>
      </p:sp>
      <p:pic>
        <p:nvPicPr>
          <p:cNvPr id="1026" name="Picture 2" descr="C:\Documents and Settings\Loner\Рабочий стол\шатобри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23521" y="273050"/>
            <a:ext cx="4614807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572771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Анна Луиза </a:t>
            </a:r>
            <a:r>
              <a:rPr lang="ru-RU" sz="4400" dirty="0" err="1" smtClean="0"/>
              <a:t>Жермена</a:t>
            </a:r>
            <a:r>
              <a:rPr lang="ru-RU" sz="4400" dirty="0" smtClean="0"/>
              <a:t> де Сталь. </a:t>
            </a:r>
            <a:r>
              <a:rPr lang="ru-RU" sz="3200" dirty="0" smtClean="0"/>
              <a:t>Теоретик, писательница, публицист. Произведения: «Аделаида», «Дельфина», «</a:t>
            </a:r>
            <a:r>
              <a:rPr lang="ru-RU" sz="3200" dirty="0" err="1" smtClean="0"/>
              <a:t>Коринна</a:t>
            </a:r>
            <a:r>
              <a:rPr lang="ru-RU" sz="3200" dirty="0" smtClean="0"/>
              <a:t>», «</a:t>
            </a:r>
            <a:r>
              <a:rPr lang="ru-RU" sz="3200" dirty="0" err="1" smtClean="0"/>
              <a:t>Мелина</a:t>
            </a:r>
            <a:r>
              <a:rPr lang="ru-RU" sz="3200" dirty="0" smtClean="0"/>
              <a:t>» и др.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72206"/>
            <a:ext cx="3008313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Loner\Рабочий стол\Ст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00496" y="357166"/>
            <a:ext cx="435771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27256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Виктор Гюго </a:t>
            </a:r>
            <a:r>
              <a:rPr lang="ru-RU" sz="3200" dirty="0" smtClean="0"/>
              <a:t>– поэт, романист, драматург.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9058" y="285728"/>
            <a:ext cx="4929222" cy="63579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Слышишь, раздается в роще</a:t>
            </a:r>
            <a:endParaRPr lang="ru-RU" sz="2400" dirty="0" smtClean="0"/>
          </a:p>
          <a:p>
            <a:r>
              <a:rPr lang="ru-RU" sz="2400" dirty="0" smtClean="0"/>
              <a:t>Дудочки незримый зов? </a:t>
            </a:r>
            <a:endParaRPr lang="ru-RU" sz="2400" dirty="0" smtClean="0"/>
          </a:p>
          <a:p>
            <a:r>
              <a:rPr lang="ru-RU" sz="2400" dirty="0" smtClean="0"/>
              <a:t>Что на этом свете проще</a:t>
            </a:r>
            <a:endParaRPr lang="ru-RU" sz="2400" dirty="0" smtClean="0"/>
          </a:p>
          <a:p>
            <a:r>
              <a:rPr lang="ru-RU" sz="2400" dirty="0" smtClean="0"/>
              <a:t>Мирных песен пастухов?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Ветерок, прохладой вея,</a:t>
            </a:r>
            <a:endParaRPr lang="ru-RU" sz="2400" dirty="0" smtClean="0"/>
          </a:p>
          <a:p>
            <a:r>
              <a:rPr lang="ru-RU" sz="2400" dirty="0" smtClean="0"/>
              <a:t>Клонит иву над водой.</a:t>
            </a:r>
            <a:endParaRPr lang="ru-RU" sz="2400" dirty="0" smtClean="0"/>
          </a:p>
          <a:p>
            <a:r>
              <a:rPr lang="ru-RU" sz="2400" dirty="0" smtClean="0"/>
              <a:t>Что на свете веселее</a:t>
            </a:r>
            <a:endParaRPr lang="ru-RU" sz="2400" dirty="0" smtClean="0"/>
          </a:p>
          <a:p>
            <a:r>
              <a:rPr lang="ru-RU" sz="2400" dirty="0" smtClean="0"/>
              <a:t>Щебетанья птиц весной?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Если любишь – мир чудесен, </a:t>
            </a:r>
            <a:endParaRPr lang="ru-RU" sz="2400" dirty="0"/>
          </a:p>
          <a:p>
            <a:r>
              <a:rPr lang="ru-RU" sz="2400" dirty="0" smtClean="0"/>
              <a:t>Счастье светлое лови!..</a:t>
            </a:r>
            <a:endParaRPr lang="ru-RU" sz="2400" dirty="0" smtClean="0"/>
          </a:p>
          <a:p>
            <a:r>
              <a:rPr lang="ru-RU" sz="2400" dirty="0" smtClean="0"/>
              <a:t>Что на свете лучше песен,</a:t>
            </a:r>
            <a:endParaRPr lang="ru-RU" sz="2400" dirty="0" smtClean="0"/>
          </a:p>
          <a:p>
            <a:r>
              <a:rPr lang="ru-RU" sz="2400" dirty="0" smtClean="0"/>
              <a:t>Расцветающей любви?</a:t>
            </a:r>
            <a:endParaRPr lang="ru-RU" sz="2400" dirty="0" smtClean="0"/>
          </a:p>
        </p:txBody>
      </p:sp>
      <p:pic>
        <p:nvPicPr>
          <p:cNvPr id="3074" name="Picture 2" descr="C:\Documents and Settings\Loner\Рабочий стол\Гюг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2500306"/>
            <a:ext cx="3571932" cy="4143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72771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Германия. </a:t>
            </a:r>
            <a:r>
              <a:rPr lang="ru-RU" sz="3200" dirty="0" smtClean="0"/>
              <a:t>Людвиг Иоганн Тик- писатель, поэт, драматург, переводчик. Произведения: «Вильям Ловель», «Кот в сапогах», «Синяя борода», и др.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457200" y="6126163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9" name="Picture 3" descr="C:\Documents and Settings\Loner\Рабочий стол\Ти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29058" y="428604"/>
            <a:ext cx="478634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844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Новалис</a:t>
            </a:r>
            <a:r>
              <a:rPr lang="ru-RU" sz="3200" dirty="0" smtClean="0"/>
              <a:t>(настоящее имя – Фридрих фон </a:t>
            </a:r>
            <a:r>
              <a:rPr lang="ru-RU" sz="3200" dirty="0" err="1" smtClean="0"/>
              <a:t>Гарденберг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72206"/>
            <a:ext cx="3008313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Чудные крылья</a:t>
            </a: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Лишь спустится мрак ночной,</a:t>
            </a:r>
            <a:br>
              <a:rPr lang="ru-RU" dirty="0" smtClean="0"/>
            </a:br>
            <a:r>
              <a:rPr lang="ru-RU" dirty="0" smtClean="0"/>
              <a:t>Я окошко отворю,</a:t>
            </a:r>
            <a:br>
              <a:rPr lang="ru-RU" dirty="0" smtClean="0"/>
            </a:br>
            <a:r>
              <a:rPr lang="ru-RU" dirty="0" smtClean="0"/>
              <a:t>И на млечный путь смотрю</a:t>
            </a:r>
            <a:br>
              <a:rPr lang="ru-RU" dirty="0" smtClean="0"/>
            </a:br>
            <a:r>
              <a:rPr lang="ru-RU" dirty="0" smtClean="0"/>
              <a:t>С ожиданьем и мольбой.</a:t>
            </a:r>
            <a:br>
              <a:rPr lang="ru-RU" dirty="0" smtClean="0"/>
            </a:br>
            <a:r>
              <a:rPr lang="ru-RU" dirty="0" smtClean="0"/>
              <a:t>Как дорога та светла!</a:t>
            </a:r>
            <a:br>
              <a:rPr lang="ru-RU" dirty="0" smtClean="0"/>
            </a:br>
            <a:r>
              <a:rPr lang="ru-RU" dirty="0" smtClean="0"/>
              <a:t>Чтобы дух взлететь к ней мог,</a:t>
            </a:r>
            <a:br>
              <a:rPr lang="ru-RU" dirty="0" smtClean="0"/>
            </a:br>
            <a:r>
              <a:rPr lang="ru-RU" dirty="0" smtClean="0"/>
              <a:t>Два чудесные крыла -</a:t>
            </a:r>
            <a:br>
              <a:rPr lang="ru-RU" dirty="0" smtClean="0"/>
            </a:br>
            <a:r>
              <a:rPr lang="ru-RU" dirty="0" smtClean="0"/>
              <a:t>Ум с любовью - дал нам Бог,</a:t>
            </a:r>
            <a:br>
              <a:rPr lang="ru-RU" dirty="0" smtClean="0"/>
            </a:br>
            <a:r>
              <a:rPr lang="ru-RU" dirty="0" smtClean="0"/>
              <a:t>Распахну ж их широко,</a:t>
            </a:r>
            <a:br>
              <a:rPr lang="ru-RU" dirty="0" smtClean="0"/>
            </a:br>
            <a:r>
              <a:rPr lang="ru-RU" dirty="0" smtClean="0"/>
              <a:t>И помчусь я далеко,</a:t>
            </a:r>
            <a:br>
              <a:rPr lang="ru-RU" dirty="0" smtClean="0"/>
            </a:br>
            <a:r>
              <a:rPr lang="ru-RU" dirty="0" smtClean="0"/>
              <a:t>И сольёт с природой вновь</a:t>
            </a:r>
            <a:br>
              <a:rPr lang="ru-RU" dirty="0" smtClean="0"/>
            </a:br>
            <a:r>
              <a:rPr lang="ru-RU" dirty="0" smtClean="0"/>
              <a:t>Душу, разум и любовь.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Loner\Рабочий стол\новалис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794000"/>
            <a:ext cx="3667156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54292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Философы -просветители 18 века возлагали на нее  большие надежды. Это выразилось в лозунге Жан Жако Руссо «Свобода, равенство, братство»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6000768"/>
            <a:ext cx="3008313" cy="268271"/>
          </a:xfrm>
        </p:spPr>
        <p:txBody>
          <a:bodyPr>
            <a:normAutofit fontScale="40000" lnSpcReduction="20000"/>
          </a:bodyPr>
          <a:lstStyle/>
          <a:p>
            <a:endParaRPr lang="ru-RU" sz="3200" dirty="0"/>
          </a:p>
        </p:txBody>
      </p:sp>
      <p:pic>
        <p:nvPicPr>
          <p:cNvPr id="4098" name="Picture 2" descr="C:\Documents and Settings\Loner\Рабочий стол\жан жак русс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29557" y="499078"/>
            <a:ext cx="3602736" cy="540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272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Англия. </a:t>
            </a:r>
            <a:r>
              <a:rPr lang="ru-RU" sz="3200" dirty="0" smtClean="0"/>
              <a:t>Уильям Вордсворт  - поэт.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00430" y="0"/>
            <a:ext cx="5643570" cy="6858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Встань! Оторвись от книг, мой друг!</a:t>
            </a:r>
            <a:endParaRPr lang="ru-RU" sz="1800" dirty="0" smtClean="0"/>
          </a:p>
          <a:p>
            <a:r>
              <a:rPr lang="ru-RU" sz="1800" dirty="0" smtClean="0"/>
              <a:t>К чему бесплодное томленье?</a:t>
            </a:r>
            <a:endParaRPr lang="ru-RU" sz="1800" dirty="0" smtClean="0"/>
          </a:p>
          <a:p>
            <a:r>
              <a:rPr lang="ru-RU" sz="1800" dirty="0" smtClean="0"/>
              <a:t>Взгляни  внимательней вокруг,</a:t>
            </a:r>
            <a:endParaRPr lang="ru-RU" sz="1800" dirty="0" smtClean="0"/>
          </a:p>
          <a:p>
            <a:r>
              <a:rPr lang="ru-RU" sz="1800" dirty="0" smtClean="0"/>
              <a:t>Не то тебя состарит чтенье!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Вот солнце над громадой гор</a:t>
            </a:r>
            <a:endParaRPr lang="ru-RU" sz="1800" dirty="0" smtClean="0"/>
          </a:p>
          <a:p>
            <a:r>
              <a:rPr lang="ru-RU" sz="1800" dirty="0" smtClean="0"/>
              <a:t>Вослед полуденному зною</a:t>
            </a:r>
            <a:endParaRPr lang="ru-RU" sz="1800" dirty="0" smtClean="0"/>
          </a:p>
          <a:p>
            <a:r>
              <a:rPr lang="ru-RU" sz="1800" dirty="0" smtClean="0"/>
              <a:t>Зеленый замело простор</a:t>
            </a:r>
            <a:endParaRPr lang="ru-RU" sz="1800" dirty="0" smtClean="0"/>
          </a:p>
          <a:p>
            <a:r>
              <a:rPr lang="ru-RU" sz="1800" dirty="0" smtClean="0"/>
              <a:t>Вечерней нежной желтизною.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Как сладко иволга поет!</a:t>
            </a:r>
            <a:endParaRPr lang="ru-RU" sz="1800" dirty="0" smtClean="0"/>
          </a:p>
          <a:p>
            <a:r>
              <a:rPr lang="ru-RU" sz="1800" dirty="0" smtClean="0"/>
              <a:t>Спеши внимать ей! Пенье птицы</a:t>
            </a:r>
            <a:endParaRPr lang="ru-RU" sz="1800" dirty="0" smtClean="0"/>
          </a:p>
          <a:p>
            <a:r>
              <a:rPr lang="ru-RU" sz="1800" dirty="0" smtClean="0"/>
              <a:t>Мне больше мудрости дает,</a:t>
            </a:r>
            <a:endParaRPr lang="ru-RU" sz="1800" dirty="0" smtClean="0"/>
          </a:p>
          <a:p>
            <a:r>
              <a:rPr lang="ru-RU" sz="1800" dirty="0" smtClean="0"/>
              <a:t>Чем эти скучные страницы.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Послушай проповедь дрозда,</a:t>
            </a:r>
            <a:endParaRPr lang="ru-RU" sz="1800" dirty="0" smtClean="0"/>
          </a:p>
          <a:p>
            <a:r>
              <a:rPr lang="ru-RU" sz="1800" dirty="0" smtClean="0"/>
              <a:t>Ступай в зеленую обитель!</a:t>
            </a:r>
            <a:endParaRPr lang="ru-RU" sz="1800" dirty="0" smtClean="0"/>
          </a:p>
          <a:p>
            <a:r>
              <a:rPr lang="ru-RU" sz="1800" dirty="0" smtClean="0"/>
              <a:t>Там просветишься без труда:</a:t>
            </a:r>
            <a:endParaRPr lang="ru-RU" sz="1800" dirty="0" smtClean="0"/>
          </a:p>
          <a:p>
            <a:r>
              <a:rPr lang="ru-RU" sz="1800" dirty="0" smtClean="0"/>
              <a:t>Природа – лучший твой учитель.</a:t>
            </a:r>
            <a:endParaRPr lang="ru-RU" sz="1800" dirty="0"/>
          </a:p>
        </p:txBody>
      </p:sp>
      <p:pic>
        <p:nvPicPr>
          <p:cNvPr id="1027" name="Picture 3" descr="C:\Documents and Settings\Loner\Рабочий стол\Вордсвор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2571744"/>
            <a:ext cx="3303468" cy="412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Джон Китс- поэт.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457200" y="6357957"/>
            <a:ext cx="3008313" cy="1428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br>
              <a:rPr lang="ru-RU" dirty="0" smtClean="0"/>
            </a:br>
            <a:r>
              <a:rPr lang="ru-RU" dirty="0" smtClean="0"/>
              <a:t>Чему смеялся я сейчас во сне?</a:t>
            </a:r>
            <a:br>
              <a:rPr lang="ru-RU" dirty="0" smtClean="0"/>
            </a:br>
            <a:r>
              <a:rPr lang="ru-RU" dirty="0" smtClean="0"/>
              <a:t>Ни знаменьем небес, ни адской речью</a:t>
            </a:r>
            <a:br>
              <a:rPr lang="ru-RU" dirty="0" smtClean="0"/>
            </a:br>
            <a:r>
              <a:rPr lang="ru-RU" dirty="0" smtClean="0"/>
              <a:t>Никто в тиши не отозвался мне...</a:t>
            </a:r>
            <a:br>
              <a:rPr lang="ru-RU" dirty="0" smtClean="0"/>
            </a:br>
            <a:r>
              <a:rPr lang="ru-RU" dirty="0" smtClean="0"/>
              <a:t>Тогда спросил я сердце человечье:</a:t>
            </a: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Ты, бьющееся, мой вопрос услышь, -</a:t>
            </a:r>
            <a:br>
              <a:rPr lang="ru-RU" dirty="0" smtClean="0"/>
            </a:br>
            <a:r>
              <a:rPr lang="ru-RU" dirty="0" smtClean="0"/>
              <a:t>Чему смеялся я? В ответ - ни звука.</a:t>
            </a:r>
            <a:br>
              <a:rPr lang="ru-RU" dirty="0" smtClean="0"/>
            </a:br>
            <a:r>
              <a:rPr lang="ru-RU" dirty="0" smtClean="0"/>
              <a:t>Тьма, тьма крутом. И бесконечна мука.</a:t>
            </a:r>
            <a:br>
              <a:rPr lang="ru-RU" dirty="0" smtClean="0"/>
            </a:br>
            <a:r>
              <a:rPr lang="ru-RU" dirty="0" smtClean="0"/>
              <a:t>Молчат и Бог и ад. И ты молчишь.</a:t>
            </a: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Чему смеялся я? Познал ли ночью</a:t>
            </a:r>
            <a:br>
              <a:rPr lang="ru-RU" dirty="0" smtClean="0"/>
            </a:br>
            <a:r>
              <a:rPr lang="ru-RU" dirty="0" smtClean="0"/>
              <a:t>Своей короткой жизни благодать?</a:t>
            </a:r>
            <a:br>
              <a:rPr lang="ru-RU" dirty="0" smtClean="0"/>
            </a:br>
            <a:r>
              <a:rPr lang="ru-RU" dirty="0" smtClean="0"/>
              <a:t>Но я давно готов ее отдать.</a:t>
            </a:r>
            <a:br>
              <a:rPr lang="ru-RU" dirty="0" smtClean="0"/>
            </a:br>
            <a:r>
              <a:rPr lang="ru-RU" dirty="0" smtClean="0"/>
              <a:t>Пусть яркий флаг изорван будет в клочья.</a:t>
            </a: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Сильны любовь и слава смертных дней,</a:t>
            </a:r>
            <a:br>
              <a:rPr lang="ru-RU" dirty="0" smtClean="0"/>
            </a:br>
            <a:r>
              <a:rPr lang="ru-RU" dirty="0" smtClean="0"/>
              <a:t>И красота сильна. Но смерть сильней.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John Keats by William Hilto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71477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28601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Самым романтическим из видов искусств философы- теоретики считали музыку. В композиторском  творчестве сложилось множество национальных школ. </a:t>
            </a:r>
            <a:endParaRPr lang="ru-RU" sz="3200" dirty="0"/>
          </a:p>
        </p:txBody>
      </p:sp>
      <p:pic>
        <p:nvPicPr>
          <p:cNvPr id="55298" name="Picture 2" descr="Картинка 157 из 8976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86058"/>
            <a:ext cx="6500858" cy="3757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школа.</a:t>
            </a:r>
            <a:endParaRPr lang="ru-RU" dirty="0"/>
          </a:p>
        </p:txBody>
      </p:sp>
      <p:pic>
        <p:nvPicPr>
          <p:cNvPr id="56322" name="Picture 2" descr="C:\Documents and Settings\Loner\Рабочий стол\Глинка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2285992"/>
            <a:ext cx="2714644" cy="4024314"/>
          </a:xfrm>
          <a:prstGeom prst="rect">
            <a:avLst/>
          </a:prstGeom>
          <a:noFill/>
        </p:spPr>
      </p:pic>
      <p:pic>
        <p:nvPicPr>
          <p:cNvPr id="56323" name="Picture 3" descr="C:\Documents and Settings\Loner\Рабочий стол\Даргомыж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5" y="2285992"/>
            <a:ext cx="2857520" cy="4024314"/>
          </a:xfrm>
          <a:prstGeom prst="rect">
            <a:avLst/>
          </a:prstGeom>
          <a:noFill/>
        </p:spPr>
      </p:pic>
      <p:pic>
        <p:nvPicPr>
          <p:cNvPr id="56324" name="Picture 4" descr="C:\Documents and Settings\Loner\Рабочий стол\Чайко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2285992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Польская школа.</a:t>
            </a:r>
            <a:endParaRPr lang="ru-RU" dirty="0"/>
          </a:p>
        </p:txBody>
      </p:sp>
      <p:pic>
        <p:nvPicPr>
          <p:cNvPr id="57346" name="Picture 2" descr="C:\Documents and Settings\Loner\Рабочий стол\Шопен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350" y="2214554"/>
            <a:ext cx="4510088" cy="4027496"/>
          </a:xfrm>
          <a:prstGeom prst="rect">
            <a:avLst/>
          </a:prstGeom>
          <a:noFill/>
        </p:spPr>
      </p:pic>
      <p:pic>
        <p:nvPicPr>
          <p:cNvPr id="57347" name="Picture 3" descr="C:\Documents and Settings\Loner\Рабочий стол\Моню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2214554"/>
            <a:ext cx="3857652" cy="408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Чешская школа.</a:t>
            </a:r>
            <a:endParaRPr lang="ru-RU" dirty="0"/>
          </a:p>
        </p:txBody>
      </p:sp>
      <p:pic>
        <p:nvPicPr>
          <p:cNvPr id="58370" name="Picture 2" descr="C:\Documents and Settings\Loner\Рабочий стол\Сметана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2143116"/>
            <a:ext cx="3857652" cy="4500594"/>
          </a:xfrm>
          <a:prstGeom prst="rect">
            <a:avLst/>
          </a:prstGeom>
          <a:noFill/>
        </p:spPr>
      </p:pic>
      <p:pic>
        <p:nvPicPr>
          <p:cNvPr id="58371" name="Picture 3" descr="C:\Documents and Settings\Loner\Рабочий стол\Дворж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14554"/>
            <a:ext cx="3857652" cy="435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Венгерская школа.</a:t>
            </a:r>
            <a:endParaRPr lang="ru-RU" dirty="0"/>
          </a:p>
        </p:txBody>
      </p:sp>
      <p:pic>
        <p:nvPicPr>
          <p:cNvPr id="59394" name="Picture 2" descr="C:\Documents and Settings\Loner\Рабочий стол\Лист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2428868"/>
            <a:ext cx="3676650" cy="4000500"/>
          </a:xfrm>
          <a:prstGeom prst="rect">
            <a:avLst/>
          </a:prstGeom>
          <a:noFill/>
        </p:spPr>
      </p:pic>
      <p:pic>
        <p:nvPicPr>
          <p:cNvPr id="59396" name="Picture 4" descr="C:\Documents and Settings\Loner\Рабочий стол\Эркел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428868"/>
            <a:ext cx="421484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Норвежская школа.</a:t>
            </a:r>
            <a:endParaRPr lang="ru-RU" dirty="0"/>
          </a:p>
        </p:txBody>
      </p:sp>
      <p:pic>
        <p:nvPicPr>
          <p:cNvPr id="60418" name="Picture 2" descr="C:\Documents and Settings\Loner\Рабочий стол\Григ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2071678"/>
            <a:ext cx="4214842" cy="4543425"/>
          </a:xfrm>
          <a:prstGeom prst="rect">
            <a:avLst/>
          </a:prstGeom>
          <a:noFill/>
        </p:spPr>
      </p:pic>
      <p:pic>
        <p:nvPicPr>
          <p:cNvPr id="60419" name="Picture 3" descr="C:\Documents and Settings\Loner\Рабочий стол\га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378621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Наступила пора разочарования в возможность преобразования мира на принципах разума. По словам Ф. Энгельса революция стала «карикатурой на блестящие обещания просветителей».</a:t>
            </a:r>
            <a:endParaRPr lang="ru-RU" sz="3200" dirty="0"/>
          </a:p>
        </p:txBody>
      </p:sp>
      <p:pic>
        <p:nvPicPr>
          <p:cNvPr id="5122" name="Picture 2" descr="C:\Documents and Settings\Loner\Рабочий стол\Гроза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32983" y="2500305"/>
            <a:ext cx="5853661" cy="3808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64293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«Разум заблуждается – чувство никогда», - говорил композитор романтик Роберт Шуман. Художники стремились показать внутренний богатый мир человека.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00768"/>
            <a:ext cx="3008313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Loner\Рабочий стол\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13408" y="642917"/>
            <a:ext cx="4001929" cy="5335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17145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романтическом искусстве возникает тема одиночества.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14619"/>
            <a:ext cx="5486400" cy="307975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85918" y="235742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Documents and Settings\Loner\Рабочий стол\одиночество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042" y="2357430"/>
            <a:ext cx="621510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86400" cy="21050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Тема любви. Пример, роман И. В. Гетте «Страдание юного Вертера»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3000371"/>
            <a:ext cx="5486400" cy="21431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C:\Documents and Settings\Loner\Рабочий стол\в гете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2486" y="2357430"/>
            <a:ext cx="3663696" cy="4400558"/>
          </a:xfrm>
          <a:prstGeom prst="rect">
            <a:avLst/>
          </a:prstGeom>
          <a:noFill/>
        </p:spPr>
      </p:pic>
      <p:pic>
        <p:nvPicPr>
          <p:cNvPr id="8195" name="Picture 3" descr="C:\Documents and Settings\Loner\Рабочий стол\вертер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158" b="20158"/>
          <a:stretch>
            <a:fillRect/>
          </a:stretch>
        </p:blipFill>
        <p:spPr bwMode="auto">
          <a:xfrm>
            <a:off x="4000496" y="2643182"/>
            <a:ext cx="478634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27146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Историческая тема. Художники обращались к образам, идеям и сюжетам  прошлого. Пример, «Баллада о Робин Гуде» Вальтера Скотта.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6858000"/>
            <a:ext cx="5486400" cy="21431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C:\Documents and Settings\Loner\Рабочий стол\скотт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72198" y="3571876"/>
            <a:ext cx="2857520" cy="3000396"/>
          </a:xfrm>
          <a:prstGeom prst="rect">
            <a:avLst/>
          </a:prstGeom>
          <a:noFill/>
        </p:spPr>
      </p:pic>
      <p:pic>
        <p:nvPicPr>
          <p:cNvPr id="9221" name="Picture 5" descr="C:\Documents and Settings\Loner\Рабочий стол\робин гуд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90" b="9290"/>
          <a:stretch>
            <a:fillRect/>
          </a:stretch>
        </p:blipFill>
        <p:spPr bwMode="auto">
          <a:xfrm>
            <a:off x="714348" y="3286124"/>
            <a:ext cx="442915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4186</Words>
  <Application>WPS Presentation</Application>
  <PresentationFormat>Экран (4:3)</PresentationFormat>
  <Paragraphs>132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0" baseType="lpstr">
      <vt:lpstr>Arial</vt:lpstr>
      <vt:lpstr>SimSun</vt:lpstr>
      <vt:lpstr>Wingdings</vt:lpstr>
      <vt:lpstr>Wingdings 2</vt:lpstr>
      <vt:lpstr>Wingdings</vt:lpstr>
      <vt:lpstr>Wingdings 3</vt:lpstr>
      <vt:lpstr>Times New Roman</vt:lpstr>
      <vt:lpstr>Microsoft YaHei</vt:lpstr>
      <vt:lpstr>Arial Unicode MS</vt:lpstr>
      <vt:lpstr>Lucida Sans</vt:lpstr>
      <vt:lpstr>Book Antiqua</vt:lpstr>
      <vt:lpstr>Calibri</vt:lpstr>
      <vt:lpstr>Апекс</vt:lpstr>
      <vt:lpstr>Эпоха романтизма в искусстве западной Европы</vt:lpstr>
      <vt:lpstr>Романтизм - идейное и художественное направление, возникшее в европейской и американской культуре в конце 18-го  первой половине 19-го веков.  </vt:lpstr>
      <vt:lpstr>Одной из важнейшей предпосылкой явилась Французская буржуазная революция 1789-1794 годов</vt:lpstr>
      <vt:lpstr>Философы -просветители 18 века возлагали на нее  большие надежды. Это выразилось в лозунге Жан Жако Руссо «Свобода, равенство, братство»</vt:lpstr>
      <vt:lpstr>Наступила пора разочарования в возможность преобразования мира на принципах разума. По словам Ф. Энгельса революция стала «карикатурой на блестящие обещания просветителей».</vt:lpstr>
      <vt:lpstr>«Разум заблуждается – чувство никогда», - говорил композитор романтик Роберт Шуман. Художники стремились показать внутренний богатый мир человека.</vt:lpstr>
      <vt:lpstr>В романтическом искусстве возникает тема одиночества.</vt:lpstr>
      <vt:lpstr>Тема любви. Пример, роман И. В. Гетте «Страдание юного Вертера»</vt:lpstr>
      <vt:lpstr>Историческая тема. Художники обращались к образам, идеям и сюжетам  прошлого. Пример, «Баллада о Робин Гуде» Вальтера Скотта.</vt:lpstr>
      <vt:lpstr>Привлекали сюжеты средневековой эпохи. Возникает культ прекрасной дамы, образ храброго рыцаря.</vt:lpstr>
      <vt:lpstr>Фантастическая тема. В вымышленном мире можно уйти от реальности и найти в нем пристанище своей душе. Пример, сказки Э. Т. А. Гофмана.</vt:lpstr>
      <vt:lpstr>Тема странствий. Попытка найти страну, где можно обрести себя как личность. Пример, цикл стихотворений В. Мюллера: «Прекрасная мельничиха», «Зимний путь».</vt:lpstr>
      <vt:lpstr>Живопись. Наиболее последовательная и прогрессивная романтическая школа сложилась во Франции. Основателем явился Теодор  Жерико.</vt:lpstr>
      <vt:lpstr>«Плот «Медузы»».</vt:lpstr>
      <vt:lpstr>«Офицер конных егерей императорской гвардии, идущий в атаку»</vt:lpstr>
      <vt:lpstr>«Сцена кораблекрушения»</vt:lpstr>
      <vt:lpstr>  Эжен  Делакруа. </vt:lpstr>
      <vt:lpstr>«Данте и Вергилий»</vt:lpstr>
      <vt:lpstr>«Лев, пожирающий кролика»</vt:lpstr>
      <vt:lpstr>«Марокканец, седлающий коня»</vt:lpstr>
      <vt:lpstr>Жорж  Мишель.</vt:lpstr>
      <vt:lpstr>«Мельница»</vt:lpstr>
      <vt:lpstr>PowerPoint 演示文稿</vt:lpstr>
      <vt:lpstr>Александр - Габриэль  Декан «Итальянская уличная сцена».</vt:lpstr>
      <vt:lpstr>«Крестьянский двор во Фонтанблю»</vt:lpstr>
      <vt:lpstr>«Охотничьи собаки»</vt:lpstr>
      <vt:lpstr>Скульптура. Франсуа  Рюд.</vt:lpstr>
      <vt:lpstr>«Наполеон в раздумьях»</vt:lpstr>
      <vt:lpstr>«Черепаха – мальчику»</vt:lpstr>
      <vt:lpstr>«Марсельеза, или выступления волонтеров»</vt:lpstr>
      <vt:lpstr>Антуан - Луи Бари.</vt:lpstr>
      <vt:lpstr>«Бой Тесея с минотавром»</vt:lpstr>
      <vt:lpstr>«Бегущий слон»</vt:lpstr>
      <vt:lpstr>«Бык».                       «Петух»</vt:lpstr>
      <vt:lpstr>Литература Франция. Франсуа- Рене де Шатобриан. Центральным романом в творчестве является «Апология Христианства»</vt:lpstr>
      <vt:lpstr>Анна Луиза Жермена де Сталь. Теоретик, писательница, публицист. Произведения: «Аделаида», «Дельфина», «Коринна», «Мелина» и др.</vt:lpstr>
      <vt:lpstr>Виктор Гюго – поэт, романист, драматург. </vt:lpstr>
      <vt:lpstr>Германия. Людвиг Иоганн Тик- писатель, поэт, драматург, переводчик. Произведения: «Вильям Ловель», «Кот в сапогах», «Синяя борода», и др.</vt:lpstr>
      <vt:lpstr>Новалис(настоящее имя – Фридрих фон Гарденберг)</vt:lpstr>
      <vt:lpstr>Англия. Уильям Вордсворт  - поэт.</vt:lpstr>
      <vt:lpstr>Джон Китс- поэт.</vt:lpstr>
      <vt:lpstr>Самым романтическим из видов искусств философы- теоретики считали музыку. В композиторском  творчестве сложилось множество национальных школ. </vt:lpstr>
      <vt:lpstr>Русская школа.</vt:lpstr>
      <vt:lpstr>Польская школа.</vt:lpstr>
      <vt:lpstr>Чешская школа.</vt:lpstr>
      <vt:lpstr>Венгерская школа.</vt:lpstr>
      <vt:lpstr>Норвежская школа.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MateBook</cp:lastModifiedBy>
  <cp:revision>93</cp:revision>
  <dcterms:created xsi:type="dcterms:W3CDTF">2010-05-05T12:21:00Z</dcterms:created>
  <dcterms:modified xsi:type="dcterms:W3CDTF">2022-02-05T13:10:01Z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CF43CC1C5A5948F7B6694D52C4CD35F7</vt:lpwstr>
  </property>
  <property fmtid="{D5CDD505-2E9C-101B-9397-08002B2CF9AE}" pid="3" name="KSOProductBuildVer">
    <vt:lpwstr>1049-11.2.0.10463</vt:lpwstr>
  </property>
</Properties>
</file>