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8"/>
  </p:notesMasterIdLst>
  <p:sldIdLst>
    <p:sldId id="263" r:id="rId2"/>
    <p:sldId id="310" r:id="rId3"/>
    <p:sldId id="283" r:id="rId4"/>
    <p:sldId id="257" r:id="rId5"/>
    <p:sldId id="284" r:id="rId6"/>
    <p:sldId id="285" r:id="rId7"/>
    <p:sldId id="286" r:id="rId8"/>
    <p:sldId id="318" r:id="rId9"/>
    <p:sldId id="306" r:id="rId10"/>
    <p:sldId id="289" r:id="rId11"/>
    <p:sldId id="303" r:id="rId12"/>
    <p:sldId id="287" r:id="rId13"/>
    <p:sldId id="288" r:id="rId14"/>
    <p:sldId id="304" r:id="rId15"/>
    <p:sldId id="302" r:id="rId16"/>
    <p:sldId id="305" r:id="rId17"/>
    <p:sldId id="294" r:id="rId18"/>
    <p:sldId id="307" r:id="rId19"/>
    <p:sldId id="290" r:id="rId20"/>
    <p:sldId id="299" r:id="rId21"/>
    <p:sldId id="301" r:id="rId22"/>
    <p:sldId id="300" r:id="rId23"/>
    <p:sldId id="296" r:id="rId24"/>
    <p:sldId id="316" r:id="rId25"/>
    <p:sldId id="317" r:id="rId26"/>
    <p:sldId id="256" r:id="rId27"/>
    <p:sldId id="258" r:id="rId28"/>
    <p:sldId id="268" r:id="rId29"/>
    <p:sldId id="269" r:id="rId30"/>
    <p:sldId id="270" r:id="rId31"/>
    <p:sldId id="271" r:id="rId32"/>
    <p:sldId id="259" r:id="rId33"/>
    <p:sldId id="260" r:id="rId34"/>
    <p:sldId id="261" r:id="rId35"/>
    <p:sldId id="311" r:id="rId36"/>
    <p:sldId id="272" r:id="rId37"/>
    <p:sldId id="278" r:id="rId38"/>
    <p:sldId id="273" r:id="rId39"/>
    <p:sldId id="267" r:id="rId40"/>
    <p:sldId id="279" r:id="rId41"/>
    <p:sldId id="274" r:id="rId42"/>
    <p:sldId id="265" r:id="rId43"/>
    <p:sldId id="313" r:id="rId44"/>
    <p:sldId id="312" r:id="rId45"/>
    <p:sldId id="266" r:id="rId46"/>
    <p:sldId id="315" r:id="rId47"/>
    <p:sldId id="314" r:id="rId48"/>
    <p:sldId id="275" r:id="rId49"/>
    <p:sldId id="276" r:id="rId50"/>
    <p:sldId id="281" r:id="rId51"/>
    <p:sldId id="262" r:id="rId52"/>
    <p:sldId id="264" r:id="rId53"/>
    <p:sldId id="320" r:id="rId54"/>
    <p:sldId id="308" r:id="rId55"/>
    <p:sldId id="319" r:id="rId56"/>
    <p:sldId id="30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21" autoAdjust="0"/>
    <p:restoredTop sz="86448" autoAdjust="0"/>
  </p:normalViewPr>
  <p:slideViewPr>
    <p:cSldViewPr>
      <p:cViewPr varScale="1">
        <p:scale>
          <a:sx n="64" d="100"/>
          <a:sy n="64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861CB-6671-42B1-92F9-0B0BC4837AA9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88BE0-D4C3-4BA6-B725-7D93AC27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8BE0-D4C3-4BA6-B725-7D93AC274B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5FD36D-7CED-4ABA-B0CF-C3D5ED098D65}" type="datetimeFigureOut">
              <a:rPr lang="ru-RU" smtClean="0"/>
              <a:pPr/>
              <a:t>30.10.2008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2A4B4D-F92E-4107-BA5D-4A0B207E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1071547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Моя</a:t>
            </a:r>
          </a:p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Родина!</a:t>
            </a:r>
            <a:r>
              <a:rPr lang="ru-RU" sz="9600" dirty="0" smtClean="0">
                <a:solidFill>
                  <a:srgbClr val="C00000"/>
                </a:solidFill>
              </a:rPr>
              <a:t/>
            </a:r>
            <a:br>
              <a:rPr lang="ru-RU" sz="9600" dirty="0" smtClean="0">
                <a:solidFill>
                  <a:srgbClr val="C00000"/>
                </a:solidFill>
              </a:rPr>
            </a:br>
            <a:endParaRPr lang="ru-RU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резентации чужие\FOTO\Rus_Mos\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219131" cy="6000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5583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Московский  Кремль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5517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Москва. Красная площадь</a:t>
            </a:r>
            <a:endParaRPr lang="ru-RU" sz="3200" dirty="0"/>
          </a:p>
        </p:txBody>
      </p:sp>
      <p:pic>
        <p:nvPicPr>
          <p:cNvPr id="10242" name="Picture 2" descr="C:\Users\1\Desktop\презентации чужие\FOTO\Rus_Mos\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092"/>
            <a:ext cx="9144000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66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Москва. Красная площадь во второй половине </a:t>
            </a:r>
            <a:r>
              <a:rPr lang="en-US" b="1" dirty="0" smtClean="0">
                <a:solidFill>
                  <a:schemeClr val="accent2"/>
                </a:solidFill>
              </a:rPr>
              <a:t>XVII</a:t>
            </a:r>
            <a:r>
              <a:rPr lang="ru-RU" b="1" dirty="0" smtClean="0">
                <a:solidFill>
                  <a:schemeClr val="accent2"/>
                </a:solidFill>
              </a:rPr>
              <a:t> века</a:t>
            </a:r>
            <a:endParaRPr lang="ru-RU" dirty="0"/>
          </a:p>
        </p:txBody>
      </p:sp>
      <p:pic>
        <p:nvPicPr>
          <p:cNvPr id="3074" name="Picture 2" descr="C:\Users\1\Desktop\презентации чужие\FOTO\Rus_Mos\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6" y="707054"/>
            <a:ext cx="9131604" cy="61509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176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Москва. Красная площадь</a:t>
            </a:r>
            <a:endParaRPr lang="ru-RU" sz="3600" dirty="0"/>
          </a:p>
        </p:txBody>
      </p:sp>
      <p:pic>
        <p:nvPicPr>
          <p:cNvPr id="3" name="Picture 2" descr="C:\Users\1\Desktop\презентации чужие\FOTO\Rus_Mos\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395"/>
            <a:ext cx="9144000" cy="59566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5517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Москва. Красная площадь</a:t>
            </a:r>
            <a:endParaRPr lang="ru-RU" sz="3200" dirty="0"/>
          </a:p>
        </p:txBody>
      </p:sp>
      <p:pic>
        <p:nvPicPr>
          <p:cNvPr id="9218" name="Picture 2" descr="C:\Users\1\Desktop\презентации чужие\FOTO\Rus_Mos\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7596"/>
            <a:ext cx="9144000" cy="5700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5043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Московский  Кремль </a:t>
            </a:r>
            <a:endParaRPr lang="ru-RU" sz="3600" dirty="0"/>
          </a:p>
        </p:txBody>
      </p:sp>
      <p:pic>
        <p:nvPicPr>
          <p:cNvPr id="6146" name="Picture 2" descr="C:\Users\1\Desktop\презентации чужие\FOTO\Rus_Mos\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06" y="0"/>
            <a:ext cx="884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Москва. Красная площадь при советской власти</a:t>
            </a:r>
            <a:endParaRPr lang="ru-RU" sz="2800" dirty="0"/>
          </a:p>
        </p:txBody>
      </p:sp>
      <p:pic>
        <p:nvPicPr>
          <p:cNvPr id="7170" name="Picture 2" descr="C:\Users\1\Desktop\презентации чужие\FOTO\Rus_Mos\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3656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5517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Москва. Красная площадь</a:t>
            </a:r>
            <a:endParaRPr lang="ru-RU" sz="3200" dirty="0"/>
          </a:p>
        </p:txBody>
      </p:sp>
      <p:pic>
        <p:nvPicPr>
          <p:cNvPr id="8194" name="Picture 2" descr="C:\Users\1\Desktop\презентации чужие\FOTO\Rus_Mos\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3999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8143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8800" b="1" dirty="0" smtClean="0">
                <a:solidFill>
                  <a:srgbClr val="DA1F28"/>
                </a:solidFill>
              </a:rPr>
              <a:t>Современная Москва</a:t>
            </a:r>
            <a:endParaRPr lang="ru-RU" sz="8800" b="1" dirty="0">
              <a:solidFill>
                <a:srgbClr val="DA1F2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0"/>
            <a:ext cx="5043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Московский  Кремль </a:t>
            </a:r>
            <a:endParaRPr lang="ru-RU" sz="3600" dirty="0"/>
          </a:p>
        </p:txBody>
      </p:sp>
      <p:pic>
        <p:nvPicPr>
          <p:cNvPr id="6" name="Picture 2" descr="C:\Users\1\Desktop\презентации чужие\FOTO\Rus_Mos\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622149" cy="60462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0"/>
            <a:ext cx="2529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презентации чужие\FOTO\Rus_Mos\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5043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Московский  Кремль </a:t>
            </a:r>
            <a:endParaRPr lang="ru-RU" sz="3600" dirty="0"/>
          </a:p>
        </p:txBody>
      </p:sp>
      <p:pic>
        <p:nvPicPr>
          <p:cNvPr id="15362" name="Picture 2" descr="C:\Users\1\Desktop\презентации чужие\FOTO\Rus_Mos\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6530"/>
            <a:ext cx="9144000" cy="6080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4257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Мавзолей Ленина</a:t>
            </a:r>
            <a:endParaRPr lang="ru-RU" sz="3600" dirty="0"/>
          </a:p>
        </p:txBody>
      </p:sp>
      <p:pic>
        <p:nvPicPr>
          <p:cNvPr id="16387" name="Picture 3" descr="C:\Users\1\Desktop\презентации чужие\FOTO\Rus_Mos\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7253"/>
            <a:ext cx="9144000" cy="60135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318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Москва. Красная площадь</a:t>
            </a:r>
            <a:endParaRPr lang="ru-RU" dirty="0"/>
          </a:p>
        </p:txBody>
      </p:sp>
      <p:pic>
        <p:nvPicPr>
          <p:cNvPr id="12290" name="Picture 2" descr="C:\Users\1\Desktop\презентации чужие\FOTO\Rus_Mos\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6079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резентации чужие\FOTO\Rus_Mos\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265" y="0"/>
            <a:ext cx="922126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397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Символы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осударства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отличительные признаки государства. Государственные символы обычно основаны на исторических традициях; надругательство над ними является наказуемым деянием.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 descr="C:\Documents and Settings\МОУ СОШ №24\Рабочий стол\Карабашева Н. В\FOTO природа\rus_simw\090.JPG"/>
          <p:cNvPicPr>
            <a:picLocks noChangeAspect="1" noChangeArrowheads="1"/>
          </p:cNvPicPr>
          <p:nvPr/>
        </p:nvPicPr>
        <p:blipFill>
          <a:blip r:embed="rId2"/>
          <a:srcRect l="10170" t="16949" r="9745" b="16949"/>
          <a:stretch>
            <a:fillRect/>
          </a:stretch>
        </p:blipFill>
        <p:spPr bwMode="auto">
          <a:xfrm>
            <a:off x="214282" y="5143512"/>
            <a:ext cx="2769557" cy="1714488"/>
          </a:xfrm>
          <a:prstGeom prst="rect">
            <a:avLst/>
          </a:prstGeom>
          <a:noFill/>
        </p:spPr>
      </p:pic>
      <p:pic>
        <p:nvPicPr>
          <p:cNvPr id="4" name="Picture 2" descr="C:\Documents and Settings\МОУ СОШ №24\Рабочий стол\Карабашева Н. В\FOTO природа\rus_simw\091.JPG"/>
          <p:cNvPicPr>
            <a:picLocks noChangeAspect="1" noChangeArrowheads="1"/>
          </p:cNvPicPr>
          <p:nvPr/>
        </p:nvPicPr>
        <p:blipFill>
          <a:blip r:embed="rId3"/>
          <a:srcRect l="23478" t="10054" r="25162" b="6250"/>
          <a:stretch>
            <a:fillRect/>
          </a:stretch>
        </p:blipFill>
        <p:spPr bwMode="auto">
          <a:xfrm>
            <a:off x="3143240" y="5143512"/>
            <a:ext cx="1714512" cy="188116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500702"/>
            <a:ext cx="2857520" cy="135729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5143512"/>
            <a:ext cx="1970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ГИМН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57166"/>
            <a:ext cx="3986186" cy="119970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Император</a:t>
            </a:r>
            <a:r>
              <a:rPr lang="ru-RU" sz="6600" b="1" dirty="0" smtClean="0">
                <a:solidFill>
                  <a:schemeClr val="accent2"/>
                </a:solidFill>
              </a:rPr>
              <a:t> всея Руси</a:t>
            </a:r>
          </a:p>
          <a:p>
            <a:pPr algn="ctr"/>
            <a:r>
              <a:rPr lang="ru-RU" sz="6600" b="1" dirty="0" smtClean="0">
                <a:solidFill>
                  <a:schemeClr val="accent2"/>
                </a:solidFill>
              </a:rPr>
              <a:t>Пётр </a:t>
            </a:r>
            <a:r>
              <a:rPr lang="en-US" sz="6600" b="1" dirty="0" smtClean="0">
                <a:solidFill>
                  <a:schemeClr val="accent2"/>
                </a:solidFill>
              </a:rPr>
              <a:t>I</a:t>
            </a:r>
            <a:endParaRPr lang="ru-RU" sz="66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Documents and Settings\МОУ СОШ №24\Рабочий стол\Карабашева Н. В\FOTO природа\PORTR\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70029" cy="60007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b="3538"/>
          <a:stretch>
            <a:fillRect/>
          </a:stretch>
        </p:blipFill>
        <p:spPr bwMode="auto">
          <a:xfrm>
            <a:off x="142843" y="142852"/>
            <a:ext cx="5301433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7818" y="2928934"/>
            <a:ext cx="36433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В 1667 – 1669 годах построена первая  флотилия России(трёхмачтовый корабль «Орёл», 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и четыре более мелких суда).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85728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Первый русский военный корабль «Орёл»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(три мачты, 22 пушки).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МОУ СОШ №24\Рабочий стол\Карабашева Н. В\FOTO природа\rus_simw\090.JPG"/>
          <p:cNvPicPr>
            <a:picLocks noChangeAspect="1" noChangeArrowheads="1"/>
          </p:cNvPicPr>
          <p:nvPr/>
        </p:nvPicPr>
        <p:blipFill>
          <a:blip r:embed="rId2"/>
          <a:srcRect l="10170" t="16949" r="9745" b="16949"/>
          <a:stretch>
            <a:fillRect/>
          </a:stretch>
        </p:blipFill>
        <p:spPr bwMode="auto">
          <a:xfrm>
            <a:off x="571471" y="214290"/>
            <a:ext cx="7847187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528638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1690 год</a:t>
            </a:r>
            <a:endParaRPr lang="ru-RU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58571" t="62253"/>
          <a:stretch>
            <a:fillRect/>
          </a:stretch>
        </p:blipFill>
        <p:spPr bwMode="auto">
          <a:xfrm rot="16200000">
            <a:off x="-323194" y="323195"/>
            <a:ext cx="6858000" cy="621160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8" y="1357298"/>
            <a:ext cx="2143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/>
                </a:solidFill>
              </a:rPr>
              <a:t>1701год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презентации чужие\FOTO\Rus_Mos\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436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7124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Основание Москвы. Постройка первых стен Кремля Юрием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Долгоруковым в1156 году.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4420" t="2223" r="69057" b="58869"/>
          <a:stretch>
            <a:fillRect/>
          </a:stretch>
        </p:blipFill>
        <p:spPr bwMode="auto">
          <a:xfrm rot="5400000">
            <a:off x="1926754" y="-855239"/>
            <a:ext cx="5290493" cy="771530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57554" y="5750004"/>
            <a:ext cx="41024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</a:rPr>
              <a:t>1814 год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357158" y="0"/>
            <a:ext cx="7858180" cy="58499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6000768"/>
            <a:ext cx="41024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</a:rPr>
              <a:t>1914 год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МОУ СОШ №24\Рабочий стол\Карабашева Н. В\FOTO природа\rus_simw\080.JPG"/>
          <p:cNvPicPr>
            <a:picLocks noChangeAspect="1" noChangeArrowheads="1"/>
          </p:cNvPicPr>
          <p:nvPr/>
        </p:nvPicPr>
        <p:blipFill>
          <a:blip r:embed="rId2"/>
          <a:srcRect l="10449" t="24609" r="10449" b="24609"/>
          <a:stretch>
            <a:fillRect/>
          </a:stretch>
        </p:blipFill>
        <p:spPr bwMode="auto">
          <a:xfrm>
            <a:off x="642910" y="642918"/>
            <a:ext cx="8116782" cy="42862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868" y="5286388"/>
            <a:ext cx="41024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</a:rPr>
              <a:t>1922 год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МОУ СОШ №24\Рабочий стол\Карабашева Н. В\FOTO природа\rus_simw\090.JPG"/>
          <p:cNvPicPr>
            <a:picLocks noChangeAspect="1" noChangeArrowheads="1"/>
          </p:cNvPicPr>
          <p:nvPr/>
        </p:nvPicPr>
        <p:blipFill>
          <a:blip r:embed="rId2"/>
          <a:srcRect l="10170" t="16949" r="9745" b="16949"/>
          <a:stretch>
            <a:fillRect/>
          </a:stretch>
        </p:blipFill>
        <p:spPr bwMode="auto">
          <a:xfrm>
            <a:off x="5857884" y="357166"/>
            <a:ext cx="2786082" cy="1724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2428868"/>
            <a:ext cx="29289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Государственный </a:t>
            </a:r>
            <a:r>
              <a:rPr lang="ru-RU" sz="5400" b="1" dirty="0" smtClean="0">
                <a:solidFill>
                  <a:schemeClr val="accent2"/>
                </a:solidFill>
              </a:rPr>
              <a:t>флаг России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20 августа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1994 г.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47098" t="54491" r="18969" b="19043"/>
          <a:stretch>
            <a:fillRect/>
          </a:stretch>
        </p:blipFill>
        <p:spPr bwMode="auto">
          <a:xfrm>
            <a:off x="0" y="0"/>
            <a:ext cx="5786446" cy="673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714356"/>
            <a:ext cx="4572000" cy="2605842"/>
          </a:xfrm>
          <a:prstGeom prst="rect">
            <a:avLst/>
          </a:prstGeom>
        </p:spPr>
        <p:txBody>
          <a:bodyPr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7200" b="1" dirty="0" smtClean="0">
                <a:solidFill>
                  <a:srgbClr val="DA1F28"/>
                </a:solidFill>
              </a:rPr>
              <a:t>Государь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8800" b="1" dirty="0" smtClean="0">
                <a:solidFill>
                  <a:srgbClr val="DA1F28"/>
                </a:solidFill>
              </a:rPr>
              <a:t>Иван </a:t>
            </a:r>
            <a:r>
              <a:rPr lang="en-US" sz="8800" b="1" dirty="0" smtClean="0">
                <a:solidFill>
                  <a:srgbClr val="DA1F28"/>
                </a:solidFill>
              </a:rPr>
              <a:t>III</a:t>
            </a:r>
            <a:endParaRPr lang="ru-RU" sz="8800" b="1" dirty="0">
              <a:solidFill>
                <a:srgbClr val="DA1F2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l="1887" t="6896" b="2524"/>
          <a:stretch>
            <a:fillRect/>
          </a:stretch>
        </p:blipFill>
        <p:spPr bwMode="auto">
          <a:xfrm rot="10800000">
            <a:off x="214282" y="500042"/>
            <a:ext cx="4143404" cy="57181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42900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Герб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Двуглавый орёл, </a:t>
            </a:r>
            <a:r>
              <a:rPr lang="ru-RU" sz="2000" b="1" dirty="0" smtClean="0">
                <a:solidFill>
                  <a:srgbClr val="002060"/>
                </a:solidFill>
              </a:rPr>
              <a:t>византийских императоров династии Палеологов </a:t>
            </a:r>
            <a:r>
              <a:rPr lang="ru-RU" sz="2000" b="1" dirty="0" smtClean="0">
                <a:solidFill>
                  <a:schemeClr val="accent2"/>
                </a:solidFill>
              </a:rPr>
              <a:t>и всадник с копьём в руке, </a:t>
            </a:r>
            <a:r>
              <a:rPr lang="ru-RU" sz="2000" b="1" dirty="0" smtClean="0">
                <a:solidFill>
                  <a:srgbClr val="002060"/>
                </a:solidFill>
              </a:rPr>
              <a:t>Великого Московского князя Дмитрия Донского</a:t>
            </a:r>
            <a:r>
              <a:rPr lang="ru-RU" sz="2000" b="1" dirty="0" smtClean="0">
                <a:solidFill>
                  <a:schemeClr val="accent2"/>
                </a:solidFill>
              </a:rPr>
              <a:t>, принятый Иоанном </a:t>
            </a:r>
            <a:r>
              <a:rPr lang="en-US" sz="2000" b="1" dirty="0" smtClean="0">
                <a:solidFill>
                  <a:schemeClr val="accent2"/>
                </a:solidFill>
              </a:rPr>
              <a:t>III</a:t>
            </a:r>
            <a:r>
              <a:rPr lang="ru-RU" sz="2000" b="1" dirty="0" smtClean="0">
                <a:solidFill>
                  <a:schemeClr val="accent2"/>
                </a:solidFill>
              </a:rPr>
              <a:t> в качестве Государственного </a:t>
            </a:r>
            <a:r>
              <a:rPr lang="ru-RU" sz="2400" b="1" dirty="0" smtClean="0">
                <a:solidFill>
                  <a:schemeClr val="accent2"/>
                </a:solidFill>
              </a:rPr>
              <a:t>герба России (1497 г.)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l="1887" t="10340" r="59206" b="56842"/>
          <a:stretch>
            <a:fillRect/>
          </a:stretch>
        </p:blipFill>
        <p:spPr bwMode="auto">
          <a:xfrm rot="10800000">
            <a:off x="4714875" y="1714488"/>
            <a:ext cx="4079337" cy="51435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214282" y="1714488"/>
            <a:ext cx="4000528" cy="519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ОУ СОШ №24\Рабочий стол\Карабашева Н. В\FOTO природа\rus_simw\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6822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214422"/>
            <a:ext cx="371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Герб </a:t>
            </a:r>
            <a:r>
              <a:rPr lang="ru-RU" sz="3600" b="1" dirty="0" smtClean="0">
                <a:solidFill>
                  <a:schemeClr val="accent2"/>
                </a:solidFill>
              </a:rPr>
              <a:t>Московского государства, принятый царём Алексеем Михайловичем</a:t>
            </a:r>
          </a:p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1672 г. 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ОУ СОШ №24\Рабочий стол\Карабашева Н. В\FOTO природа\rus_simw\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4786346" cy="64865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571480"/>
            <a:ext cx="4071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Скипетр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И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 держава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Царя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Алексея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Михайловича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МОУ СОШ №24\Рабочий стол\хохлома\Отсканировано 28.10.2008 16-52_000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38172" t="49993" r="36353" b="25351"/>
          <a:stretch>
            <a:fillRect/>
          </a:stretch>
        </p:blipFill>
        <p:spPr bwMode="auto">
          <a:xfrm>
            <a:off x="-214346" y="-7684"/>
            <a:ext cx="5357818" cy="66513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143505" y="928670"/>
            <a:ext cx="4000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Государственный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 герб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 России 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середины </a:t>
            </a:r>
            <a:r>
              <a:rPr lang="en-US" sz="3200" b="1" dirty="0" smtClean="0">
                <a:solidFill>
                  <a:schemeClr val="accent2"/>
                </a:solidFill>
              </a:rPr>
              <a:t>XVIII</a:t>
            </a:r>
            <a:r>
              <a:rPr lang="ru-RU" sz="3200" b="1" dirty="0" smtClean="0">
                <a:solidFill>
                  <a:schemeClr val="accent2"/>
                </a:solidFill>
              </a:rPr>
              <a:t> в.,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принятый </a:t>
            </a:r>
            <a:endParaRPr lang="en-US" sz="3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Петром </a:t>
            </a:r>
            <a:r>
              <a:rPr lang="en-US" sz="3200" b="1" dirty="0" smtClean="0">
                <a:solidFill>
                  <a:schemeClr val="accent2"/>
                </a:solidFill>
              </a:rPr>
              <a:t>I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ОУ СОШ №24\Рабочий стол\Карабашева Н. В\FOTO природа\rus_simw\107.JPG"/>
          <p:cNvPicPr>
            <a:picLocks noChangeAspect="1" noChangeArrowheads="1"/>
          </p:cNvPicPr>
          <p:nvPr/>
        </p:nvPicPr>
        <p:blipFill>
          <a:blip r:embed="rId2"/>
          <a:srcRect l="18750" r="20313"/>
          <a:stretch>
            <a:fillRect/>
          </a:stretch>
        </p:blipFill>
        <p:spPr bwMode="auto">
          <a:xfrm>
            <a:off x="0" y="0"/>
            <a:ext cx="6143636" cy="68580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214290"/>
            <a:ext cx="40719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Государственная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печать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Петра </a:t>
            </a:r>
            <a:r>
              <a:rPr lang="en-US" sz="4400" b="1" dirty="0" smtClean="0">
                <a:solidFill>
                  <a:schemeClr val="accent2"/>
                </a:solidFill>
              </a:rPr>
              <a:t>I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1699 </a:t>
            </a:r>
            <a:r>
              <a:rPr lang="ru-RU" sz="4400" b="1" dirty="0" smtClean="0">
                <a:solidFill>
                  <a:schemeClr val="accent2"/>
                </a:solidFill>
              </a:rPr>
              <a:t>г.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езентации чужие\FOTO\Rus_Mos\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4286280" cy="67180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282" y="500042"/>
            <a:ext cx="40005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Град</a:t>
            </a:r>
            <a:endParaRPr lang="ru-RU" sz="1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               /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</a:t>
            </a:r>
            <a:r>
              <a:rPr lang="ru-RU" sz="4800" b="1" dirty="0" smtClean="0">
                <a:solidFill>
                  <a:srgbClr val="C00000"/>
                </a:solidFill>
              </a:rPr>
              <a:t>ОСКОВ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Город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</a:t>
            </a:r>
            <a:r>
              <a:rPr lang="ru-RU" sz="4800" b="1" dirty="0" smtClean="0">
                <a:solidFill>
                  <a:srgbClr val="C00000"/>
                </a:solidFill>
              </a:rPr>
              <a:t>ОСКВА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МОУ СОШ №24\Рабочий стол\Карабашева Н. В\FOTO природа\rus_simw\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12"/>
            <a:ext cx="8143932" cy="5429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Знак ордена Святого Андрея Первозванного. Первый и высший орден Российской империи.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r="2353"/>
          <a:stretch>
            <a:fillRect/>
          </a:stretch>
        </p:blipFill>
        <p:spPr bwMode="auto">
          <a:xfrm>
            <a:off x="0" y="0"/>
            <a:ext cx="5929322" cy="671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1214422"/>
            <a:ext cx="335755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Государственный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 герб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 России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середины </a:t>
            </a:r>
            <a:r>
              <a:rPr lang="en-US" sz="3600" b="1" dirty="0" smtClean="0">
                <a:solidFill>
                  <a:schemeClr val="accent2"/>
                </a:solidFill>
              </a:rPr>
              <a:t>XVIII</a:t>
            </a:r>
            <a:r>
              <a:rPr lang="ru-RU" sz="3600" b="1" dirty="0" smtClean="0">
                <a:solidFill>
                  <a:schemeClr val="accent2"/>
                </a:solidFill>
              </a:rPr>
              <a:t> в., принятый Павлом </a:t>
            </a:r>
            <a:r>
              <a:rPr lang="en-US" sz="3600" b="1" dirty="0" smtClean="0">
                <a:solidFill>
                  <a:schemeClr val="accent2"/>
                </a:solidFill>
              </a:rPr>
              <a:t>I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 rot="10800000">
            <a:off x="857224" y="850712"/>
            <a:ext cx="7143768" cy="6007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Малый Российский герб первой половины</a:t>
            </a:r>
            <a:r>
              <a:rPr lang="en-US" sz="2400" b="1" dirty="0" smtClean="0">
                <a:solidFill>
                  <a:schemeClr val="accent2"/>
                </a:solidFill>
              </a:rPr>
              <a:t>XIX </a:t>
            </a:r>
            <a:r>
              <a:rPr lang="ru-RU" sz="2400" b="1" dirty="0" smtClean="0">
                <a:solidFill>
                  <a:schemeClr val="accent2"/>
                </a:solidFill>
              </a:rPr>
              <a:t>века,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принятый Александром </a:t>
            </a:r>
            <a:r>
              <a:rPr lang="en-US" sz="2400" b="1" dirty="0" smtClean="0">
                <a:solidFill>
                  <a:schemeClr val="accent2"/>
                </a:solidFill>
              </a:rPr>
              <a:t>II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2132" y="428604"/>
            <a:ext cx="36907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Средний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Российский </a:t>
            </a:r>
            <a:endParaRPr lang="en-US" sz="36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герб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первой половины</a:t>
            </a:r>
            <a:endParaRPr lang="en-US" sz="36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XIX </a:t>
            </a:r>
            <a:r>
              <a:rPr lang="ru-RU" sz="3600" b="1" dirty="0" smtClean="0">
                <a:solidFill>
                  <a:schemeClr val="accent2"/>
                </a:solidFill>
              </a:rPr>
              <a:t>века,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принятый</a:t>
            </a:r>
            <a:endParaRPr lang="en-US" sz="36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 Александром </a:t>
            </a:r>
            <a:r>
              <a:rPr lang="en-US" sz="3600" b="1" dirty="0" smtClean="0">
                <a:solidFill>
                  <a:schemeClr val="accent2"/>
                </a:solidFill>
              </a:rPr>
              <a:t>II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0" y="357166"/>
            <a:ext cx="576107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4882" y="214290"/>
            <a:ext cx="42691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Большой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Российский </a:t>
            </a:r>
            <a:endParaRPr lang="en-US" sz="36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герб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первой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половины</a:t>
            </a:r>
            <a:endParaRPr lang="en-US" sz="36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XIX </a:t>
            </a:r>
            <a:r>
              <a:rPr lang="ru-RU" sz="3600" b="1" dirty="0" smtClean="0">
                <a:solidFill>
                  <a:schemeClr val="accent2"/>
                </a:solidFill>
              </a:rPr>
              <a:t>века,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принятый</a:t>
            </a:r>
            <a:endParaRPr lang="en-US" sz="36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 Александром </a:t>
            </a:r>
            <a:r>
              <a:rPr lang="en-US" sz="3600" b="1" dirty="0" smtClean="0">
                <a:solidFill>
                  <a:schemeClr val="accent2"/>
                </a:solidFill>
              </a:rPr>
              <a:t>II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0" y="500042"/>
            <a:ext cx="5286380" cy="56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43570" y="117693"/>
            <a:ext cx="35004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Малый </a:t>
            </a:r>
            <a:r>
              <a:rPr lang="ru-RU" sz="2400" b="1" dirty="0" smtClean="0">
                <a:solidFill>
                  <a:schemeClr val="accent2"/>
                </a:solidFill>
              </a:rPr>
              <a:t>государственный</a:t>
            </a:r>
            <a:r>
              <a:rPr lang="ru-RU" sz="3600" b="1" dirty="0" smtClean="0">
                <a:solidFill>
                  <a:schemeClr val="accent2"/>
                </a:solidFill>
              </a:rPr>
              <a:t> герб Российской империи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1882-1917г., принятый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Александром </a:t>
            </a:r>
            <a:r>
              <a:rPr lang="en-US" sz="3600" b="1" dirty="0" smtClean="0">
                <a:solidFill>
                  <a:schemeClr val="accent2"/>
                </a:solidFill>
              </a:rPr>
              <a:t>III</a:t>
            </a:r>
            <a:endParaRPr lang="ru-RU" sz="3600" dirty="0" smtClean="0"/>
          </a:p>
          <a:p>
            <a:pPr algn="ctr"/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5786446" cy="686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43570" y="928670"/>
            <a:ext cx="33575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Средний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государственный</a:t>
            </a:r>
            <a:r>
              <a:rPr lang="ru-RU" sz="3600" b="1" dirty="0" smtClean="0">
                <a:solidFill>
                  <a:schemeClr val="accent2"/>
                </a:solidFill>
              </a:rPr>
              <a:t> герб Российской империи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1882-1917г., принятый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Александром </a:t>
            </a:r>
            <a:r>
              <a:rPr lang="en-US" sz="3600" b="1" dirty="0" smtClean="0">
                <a:solidFill>
                  <a:schemeClr val="accent2"/>
                </a:solidFill>
              </a:rPr>
              <a:t>III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0" y="785794"/>
            <a:ext cx="5715007" cy="541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 l="8510" t="20039" r="23148"/>
          <a:stretch>
            <a:fillRect/>
          </a:stretch>
        </p:blipFill>
        <p:spPr bwMode="auto">
          <a:xfrm rot="10800000">
            <a:off x="0" y="0"/>
            <a:ext cx="631395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86446" y="1779687"/>
            <a:ext cx="33575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Большой </a:t>
            </a:r>
            <a:r>
              <a:rPr lang="ru-RU" sz="2400" b="1" dirty="0" smtClean="0">
                <a:solidFill>
                  <a:schemeClr val="accent2"/>
                </a:solidFill>
              </a:rPr>
              <a:t>государственный</a:t>
            </a:r>
            <a:r>
              <a:rPr lang="ru-RU" sz="3600" b="1" dirty="0" smtClean="0">
                <a:solidFill>
                  <a:schemeClr val="accent2"/>
                </a:solidFill>
              </a:rPr>
              <a:t> герб      Российской империи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1882-1917г., принятый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Александром </a:t>
            </a:r>
            <a:r>
              <a:rPr lang="en-US" sz="3600" b="1" dirty="0" smtClean="0">
                <a:solidFill>
                  <a:schemeClr val="accent2"/>
                </a:solidFill>
              </a:rPr>
              <a:t>III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ОУ СОШ №24\Рабочий стол\Карабашева Н. В\FOTO природа\rus_simw\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29136" cy="67761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57950" y="428604"/>
            <a:ext cx="2786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Старейшая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русская «корона» –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Шапка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Мономаха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ОУ СОШ №24\Рабочий стол\Карабашева Н. В\FOTO природа\rus_simw\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31039"/>
            <a:ext cx="7500990" cy="56269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Императорская корона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Екатерины </a:t>
            </a:r>
            <a:r>
              <a:rPr lang="en-US" sz="4000" b="1" dirty="0" smtClean="0">
                <a:solidFill>
                  <a:schemeClr val="accent2"/>
                </a:solidFill>
              </a:rPr>
              <a:t>II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резентации чужие\FOTO\Rus_Mos\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71414"/>
            <a:ext cx="5253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Московский Кремль  при Иване Калите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C:\Documents and Settings\МОУ СОШ №24\Рабочий стол\Карабашева Н. В\мероприятия\4 ноября\Отсканировано 28.10.2008 16-52_000.jpg"/>
          <p:cNvPicPr>
            <a:picLocks noChangeAspect="1" noChangeArrowheads="1"/>
          </p:cNvPicPr>
          <p:nvPr/>
        </p:nvPicPr>
        <p:blipFill>
          <a:blip r:embed="rId2">
            <a:lum bright="-30000" contrast="20000"/>
          </a:blip>
          <a:srcRect l="20412" t="33432" r="24091" b="21060"/>
          <a:stretch>
            <a:fillRect/>
          </a:stretch>
        </p:blipFill>
        <p:spPr bwMode="auto">
          <a:xfrm>
            <a:off x="0" y="0"/>
            <a:ext cx="60812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214290"/>
            <a:ext cx="32146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Коронация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Александра </a:t>
            </a:r>
            <a:r>
              <a:rPr lang="en-US" sz="3200" b="1" dirty="0" smtClean="0">
                <a:solidFill>
                  <a:schemeClr val="accent2"/>
                </a:solidFill>
              </a:rPr>
              <a:t>III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и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Императрицы Марии Фёдоровны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МОУ СОШ №24\Рабочий стол\Карабашева Н. В\FOTO природа\rus_simw\081.JPG"/>
          <p:cNvPicPr>
            <a:picLocks noChangeAspect="1" noChangeArrowheads="1"/>
          </p:cNvPicPr>
          <p:nvPr/>
        </p:nvPicPr>
        <p:blipFill>
          <a:blip r:embed="rId2"/>
          <a:srcRect l="21818" t="9697" r="21818" b="10303"/>
          <a:stretch>
            <a:fillRect/>
          </a:stretch>
        </p:blipFill>
        <p:spPr bwMode="auto">
          <a:xfrm>
            <a:off x="0" y="317966"/>
            <a:ext cx="6143668" cy="65400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357166"/>
            <a:ext cx="3764172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Государственный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герб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СССР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1924 г.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ОУ СОШ №24\Рабочий стол\Карабашева Н. В\FOTO природа\rus_simw\091.JPG"/>
          <p:cNvPicPr>
            <a:picLocks noChangeAspect="1" noChangeArrowheads="1"/>
          </p:cNvPicPr>
          <p:nvPr/>
        </p:nvPicPr>
        <p:blipFill>
          <a:blip r:embed="rId2"/>
          <a:srcRect l="20625" t="6250" r="20312" b="6250"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86446" y="785794"/>
            <a:ext cx="35004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Государственный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герб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Российской Федерации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27 декабря 2000 г.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7868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 - это торжественная песня или мелодия, которая исполняется в особых случаях: во время национальных праздников, подъема государственного флага, торжественных собраний, во время проведения воинских ритуалов и спортивных соревнований.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000" b="1" dirty="0" smtClean="0">
                <a:solidFill>
                  <a:srgbClr val="DA1F28"/>
                </a:solidFill>
              </a:rPr>
              <a:t>Гимны России</a:t>
            </a:r>
            <a:endParaRPr lang="ru-RU" sz="4000" b="1" dirty="0">
              <a:solidFill>
                <a:srgbClr val="DA1F2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8786874" cy="8997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64008" lvl="0" indent="-514350"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«Торжественные песни»</a:t>
            </a:r>
          </a:p>
          <a:p>
            <a:pPr marL="514350" marR="64008" lvl="0" indent="-514350"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Первый гимн «Молитва русских», 1816 г.</a:t>
            </a:r>
          </a:p>
          <a:p>
            <a:pPr marL="514350" marR="64008" lvl="0" indent="-514350"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Второй гимн «Молитва русского народа»,  1833 г.</a:t>
            </a:r>
          </a:p>
          <a:p>
            <a:pPr marL="514350" marR="64008" lvl="0" indent="-514350"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Третий гимн международный гимн«Марсельеза», 1917 г.</a:t>
            </a:r>
          </a:p>
          <a:p>
            <a:pPr marL="514350" marR="64008" lvl="0" indent="-514350"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Четвёртый гимн международный гимн «Интернационал»</a:t>
            </a:r>
          </a:p>
          <a:p>
            <a:pPr marL="514350" marR="64008" indent="-514350"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Пятый гимн «Гимн СССР», 1944 г.</a:t>
            </a:r>
          </a:p>
          <a:p>
            <a:pPr marL="514350" marR="64008" lvl="0" indent="-514350"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DA1F28"/>
                </a:solidFill>
              </a:rPr>
              <a:t>Шестой гимн «Государственный гимн РФ»</a:t>
            </a:r>
          </a:p>
          <a:p>
            <a:pPr marL="514350" marR="64008" lvl="0" indent="-514350">
              <a:spcBef>
                <a:spcPts val="400"/>
              </a:spcBef>
              <a:buClr>
                <a:srgbClr val="C00000"/>
              </a:buClr>
              <a:buSzPct val="68000"/>
            </a:pPr>
            <a:r>
              <a:rPr lang="ru-RU" sz="2800" b="1" dirty="0" smtClean="0">
                <a:solidFill>
                  <a:srgbClr val="DA1F28"/>
                </a:solidFill>
              </a:rPr>
              <a:t>              8 декабря 2000 г.</a:t>
            </a:r>
          </a:p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3200" b="1" dirty="0" smtClean="0">
              <a:solidFill>
                <a:srgbClr val="DA1F28"/>
              </a:solidFill>
            </a:endParaRPr>
          </a:p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3200" b="1" dirty="0" smtClean="0">
              <a:solidFill>
                <a:srgbClr val="DA1F28"/>
              </a:solidFill>
            </a:endParaRPr>
          </a:p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</a:pPr>
            <a:endParaRPr lang="ru-RU" sz="3200" b="1" dirty="0" smtClean="0">
              <a:solidFill>
                <a:srgbClr val="DA1F28"/>
              </a:solidFill>
            </a:endParaRPr>
          </a:p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</a:pPr>
            <a:endParaRPr lang="ru-RU" sz="3200" b="1" dirty="0" smtClean="0">
              <a:solidFill>
                <a:srgbClr val="DA1F28"/>
              </a:solidFill>
            </a:endParaRPr>
          </a:p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</a:pPr>
            <a:endParaRPr lang="ru-RU" sz="3200" b="1" dirty="0" smtClean="0">
              <a:solidFill>
                <a:srgbClr val="DA1F28"/>
              </a:solidFill>
            </a:endParaRPr>
          </a:p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</a:pPr>
            <a:endParaRPr lang="ru-RU" sz="3200" b="1" dirty="0" smtClean="0">
              <a:solidFill>
                <a:srgbClr val="DA1F28"/>
              </a:solidFill>
            </a:endParaRPr>
          </a:p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  <a:buFont typeface="Arial" pitchFamily="34" charset="0"/>
              <a:buChar char="•"/>
            </a:pPr>
            <a:endParaRPr lang="ru-RU" sz="3200" b="1" dirty="0">
              <a:solidFill>
                <a:srgbClr val="DA1F2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068858" cy="530045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A1F28"/>
                </a:solidFill>
              </a:rPr>
              <a:t>Гимн России</a:t>
            </a:r>
          </a:p>
          <a:p>
            <a:r>
              <a:rPr lang="ru-RU" sz="2000" b="1" dirty="0" smtClean="0">
                <a:solidFill>
                  <a:srgbClr val="DA1F28"/>
                </a:solidFill>
              </a:rPr>
              <a:t>Слова  С. В. Михалкова</a:t>
            </a:r>
          </a:p>
          <a:p>
            <a:r>
              <a:rPr lang="ru-RU" sz="2000" b="1" dirty="0" smtClean="0">
                <a:solidFill>
                  <a:srgbClr val="DA1F28"/>
                </a:solidFill>
              </a:rPr>
              <a:t>Музыка А. В. Александрова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86124"/>
            <a:ext cx="857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7200" b="1" dirty="0" smtClean="0">
                <a:solidFill>
                  <a:srgbClr val="DA1F28"/>
                </a:solidFill>
              </a:rPr>
              <a:t>С Днём народного единства!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9144000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7200" b="1" dirty="0" smtClean="0">
                <a:solidFill>
                  <a:schemeClr val="accent4"/>
                </a:solidFill>
              </a:rPr>
              <a:t>Когда мы едины – 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7200" b="1" dirty="0" smtClean="0">
                <a:solidFill>
                  <a:schemeClr val="accent4"/>
                </a:solidFill>
              </a:rPr>
              <a:t>Мы непобедимы!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езентации чужие\FOTO\Rus_Mos\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57936" cy="607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Москва. Кремль Дмитрия Донского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резентации чужие\FOTO\Rus_Mos\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571480"/>
            <a:ext cx="9144064" cy="6286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0"/>
            <a:ext cx="6372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Московский  Кремль  при Иване </a:t>
            </a:r>
            <a:r>
              <a:rPr lang="en-US" sz="2800" b="1" dirty="0" smtClean="0">
                <a:solidFill>
                  <a:schemeClr val="accent2"/>
                </a:solidFill>
              </a:rPr>
              <a:t>III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9090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Московский  Кремль.  Смутное время. 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t="1695" r="5278" b="5855"/>
          <a:stretch>
            <a:fillRect/>
          </a:stretch>
        </p:blipFill>
        <p:spPr bwMode="auto">
          <a:xfrm rot="16200000">
            <a:off x="1893088" y="-392913"/>
            <a:ext cx="5357826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презентации чужие\FOTO\Rus_Mos\41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85720" y="0"/>
            <a:ext cx="4857784" cy="68944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571480"/>
            <a:ext cx="44291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</a:rPr>
              <a:t>«</a:t>
            </a:r>
            <a:r>
              <a:rPr lang="ru-RU" sz="4400" b="1" dirty="0" smtClean="0">
                <a:solidFill>
                  <a:schemeClr val="accent2"/>
                </a:solidFill>
              </a:rPr>
              <a:t>Гражданину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Минину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и князю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Пожарскому –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благодарная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Россия».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Лета 1818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910</TotalTime>
  <Words>505</Words>
  <Application>Microsoft Office PowerPoint</Application>
  <PresentationFormat>Экран (4:3)</PresentationFormat>
  <Paragraphs>149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ъъ</dc:title>
  <dc:creator>МОУ СОШ №24</dc:creator>
  <cp:lastModifiedBy>МОУ СОШ №24</cp:lastModifiedBy>
  <cp:revision>96</cp:revision>
  <dcterms:created xsi:type="dcterms:W3CDTF">2008-10-28T06:05:57Z</dcterms:created>
  <dcterms:modified xsi:type="dcterms:W3CDTF">2008-10-30T05:29:16Z</dcterms:modified>
</cp:coreProperties>
</file>