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92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A3013-55FA-4072-9E7F-8066C93926BF}" v="1243" dt="2021-10-27T11:33:04.292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microsoft.com/office/2015/10/relationships/revisionInfo" Target="revisionInfo.xml" /><Relationship Id="rId15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/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gdLst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  <a:gd name="connsiteX9" fmla="*/ 262617 w 571820"/>
                  <a:gd name="connsiteY9" fmla="*/ 21170 h 1364739"/>
                  <a:gd name="connsiteX10" fmla="*/ 262617 w 571820"/>
                  <a:gd name="connsiteY10" fmla="*/ 21170 h 1313542"/>
                  <a:gd name="connsiteX11" fmla="*/ 262617 w 571820"/>
                  <a:gd name="connsiteY11" fmla="*/ 21170 h 1313542"/>
                  <a:gd name="connsiteX12" fmla="*/ 262617 w 571820"/>
                  <a:gd name="connsiteY12" fmla="*/ 21170 h 1313542"/>
                  <a:gd name="connsiteX13" fmla="*/ 262617 w 571820"/>
                  <a:gd name="connsiteY13" fmla="*/ 21170 h 1313542"/>
                  <a:gd name="connsiteX14" fmla="*/ 262617 w 571820"/>
                  <a:gd name="connsiteY14" fmla="*/ 22518 h 1314890"/>
                  <a:gd name="connsiteX15" fmla="*/ 262617 w 571820"/>
                  <a:gd name="connsiteY15" fmla="*/ 24345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/>
              <p:nvPr/>
            </p:nvCxnSpPr>
            <p:spPr>
              <a:xfrm flipH="1"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501939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6385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9513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85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22" r:id="rId2"/>
    <p:sldLayoutId id="2147483914" r:id="rId3"/>
  </p:sldLayoutIdLst>
  <p:transition/>
  <p:timing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57" name="Rectangle 57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51" y="1089025"/>
            <a:ext cx="4451349" cy="1532951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b="1"/>
              <a:t>Мастер-класс</a:t>
            </a:r>
            <a:br>
              <a:rPr lang="ru-RU" b="1"/>
            </a:br>
            <a:r>
              <a:rPr lang="ru-RU" b="1"/>
              <a:t>"Звёздная ночь"</a:t>
            </a:r>
            <a:br>
              <a:rPr lang="ru-RU" b="1"/>
            </a:br>
            <a:r>
              <a:rPr lang="ru-RU" sz="900" b="1"/>
              <a:t>Преподаватель МБУдо "Сдхш имени в.м.Кирриллова" Алексеева Н.В.</a:t>
            </a:r>
            <a:endParaRPr lang="ru-RU" sz="9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5850" y="4248000"/>
            <a:ext cx="4451349" cy="1520975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tx1"/>
                </a:solidFill>
              </a:rPr>
              <a:t>В технике аппликация</a:t>
            </a:r>
          </a:p>
          <a:p>
            <a:r>
              <a:rPr lang="ru-RU" b="1">
                <a:solidFill>
                  <a:schemeClr val="tx1"/>
                </a:solidFill>
              </a:rPr>
              <a:t>с использованием авторской цветной бумаги</a:t>
            </a:r>
          </a:p>
        </p:txBody>
      </p:sp>
      <p:grpSp>
        <p:nvGrpSpPr>
          <p:cNvPr id="59" name="Group 59">
            <a:extLst>
              <a:ext uri="{FF2B5EF4-FFF2-40B4-BE49-F238E27FC236}">
                <a16:creationId xmlns:a16="http://schemas.microsoft.com/office/drawing/2014/main" id="{49E013D9-9421-47E7-9080-30F6E544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0275" y="2840038"/>
            <a:ext cx="2216150" cy="1177924"/>
            <a:chOff x="4987925" y="2840038"/>
            <a:chExt cx="2216150" cy="117792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1">
              <a:extLst>
                <a:ext uri="{FF2B5EF4-FFF2-40B4-BE49-F238E27FC236}">
                  <a16:creationId xmlns:a16="http://schemas.microsoft.com/office/drawing/2014/main" id="{15A838F8-C7B5-4988-81A9-B02E6C8F9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5B86A1A-402F-4AE2-B5E6-B8A5FB16C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63">
              <a:extLst>
                <a:ext uri="{FF2B5EF4-FFF2-40B4-BE49-F238E27FC236}">
                  <a16:creationId xmlns:a16="http://schemas.microsoft.com/office/drawing/2014/main" id="{44A0542D-9B1C-46B1-82B5-54470B69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3AFD408-F48C-4C50-8D5E-5DD627179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C45F007-BD45-43C0-8579-5601F9CA7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7131E1B-CE62-4AB1-A2D9-02E823C9B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45E8D88-C0BB-4D1C-B240-D441BBA6F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AAB960BE-12F5-4ADA-AA9E-0EC5425641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7E9BB9F7-7101-4BF3-9191-5893E4C5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0710A9C-48A5-404F-9EC4-D486FCDFD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5111EC00-4B3D-478C-AD25-F35644013E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350412DA-ED08-4AFA-AED3-DFB42655D4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" name="Рисунок 5" descr="Изображение выглядит как текст, рисует&#10;&#10;Автоматически созданное описание">
            <a:extLst>
              <a:ext uri="{FF2B5EF4-FFF2-40B4-BE49-F238E27FC236}">
                <a16:creationId xmlns:a16="http://schemas.microsoft.com/office/drawing/2014/main" id="{C1B1B2C8-B683-4050-824E-C469177B80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79" b="2685"/>
          <a:stretch>
            <a:fillRect/>
          </a:stretch>
        </p:blipFill>
        <p:spPr>
          <a:xfrm>
            <a:off x="6654800" y="540032"/>
            <a:ext cx="4996212" cy="5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5BA02-52DC-49B3-A349-AA942316A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976" y="1079500"/>
            <a:ext cx="4456328" cy="213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300" b="1">
                <a:ea typeface="+mj-lt"/>
                <a:cs typeface="+mj-lt"/>
              </a:rPr>
              <a:t>Цели мастер-класса</a:t>
            </a:r>
            <a:br>
              <a:rPr lang="ru-RU" sz="1300" b="1">
                <a:ea typeface="+mj-lt"/>
                <a:cs typeface="+mj-lt"/>
              </a:rPr>
            </a:br>
            <a:r>
              <a:rPr lang="ru-RU" sz="1300" b="1">
                <a:ea typeface="+mj-lt"/>
                <a:cs typeface="+mj-lt"/>
              </a:rPr>
              <a:t>-</a:t>
            </a:r>
            <a:r>
              <a:rPr lang="ru-RU" sz="1300" b="1">
                <a:latin typeface="Arial Nova Light"/>
                <a:ea typeface="+mj-lt"/>
                <a:cs typeface="+mj-lt"/>
              </a:rPr>
              <a:t> </a:t>
            </a:r>
            <a:r>
              <a:rPr lang="ru-RU" sz="1300">
                <a:latin typeface="Arial Nova Light"/>
                <a:ea typeface="+mj-lt"/>
                <a:cs typeface="+mj-lt"/>
              </a:rPr>
              <a:t>Знакомство с понятием аппликация, с различными видами аппликации (плоской и объемной);</a:t>
            </a:r>
            <a:br>
              <a:rPr lang="ru-RU" sz="1300">
                <a:latin typeface="Arial Nova Light"/>
                <a:ea typeface="+mj-lt"/>
                <a:cs typeface="+mj-lt"/>
              </a:rPr>
            </a:br>
            <a:r>
              <a:rPr lang="ru-RU" sz="1300">
                <a:latin typeface="Arial Nova Light"/>
                <a:ea typeface="+mj-lt"/>
                <a:cs typeface="+mj-lt"/>
              </a:rPr>
              <a:t>- Развитие познавательной активности, творческой фантазии, художественного вкуса;</a:t>
            </a:r>
            <a:br>
              <a:rPr lang="ru-RU" sz="1300">
                <a:latin typeface="Arial Nova Light"/>
                <a:ea typeface="+mj-lt"/>
                <a:cs typeface="+mj-lt"/>
              </a:rPr>
            </a:br>
            <a:r>
              <a:rPr lang="ru-RU" sz="1300">
                <a:latin typeface="Arial Nova Light"/>
                <a:ea typeface="+mj-lt"/>
                <a:cs typeface="+mj-lt"/>
              </a:rPr>
              <a:t>- Воспитание эстетического отношения к действительности.</a:t>
            </a:r>
            <a:endParaRPr lang="ru-RU" sz="1300">
              <a:latin typeface="Arial Nova Ligh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F3AEB9-2C54-468E-B11C-34B446A93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5293" y="3862311"/>
            <a:ext cx="4460874" cy="1655762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400" i="0">
                <a:ea typeface="+mn-lt"/>
                <a:cs typeface="+mn-lt"/>
              </a:rPr>
              <a:t>Формировать простые приемы работы в технике плоскостной и объемной аппликации, учить составлять композицию из элементов и цветовых сочетаний. Совершенствовать навыки в работе с клеем, ножницами, калькой, цветной бумагой, применяя различные техники работы.</a:t>
            </a:r>
            <a:br>
              <a:rPr lang="ru-RU" sz="1400" i="0">
                <a:ea typeface="+mn-lt"/>
                <a:cs typeface="+mn-lt"/>
              </a:rPr>
            </a:br>
            <a:r>
              <a:rPr lang="ru-RU" sz="1400" i="0">
                <a:ea typeface="+mn-lt"/>
                <a:cs typeface="+mn-lt"/>
              </a:rPr>
              <a:t>Развивать такие качества как усидчивость, внимательность, аккуратность при выполнении работы. </a:t>
            </a:r>
            <a:br>
              <a:rPr lang="ru-RU" sz="1400" i="0">
                <a:ea typeface="+mn-lt"/>
                <a:cs typeface="+mn-lt"/>
              </a:rPr>
            </a:br>
            <a:r>
              <a:rPr lang="ru-RU" sz="1400" i="0">
                <a:ea typeface="+mn-lt"/>
                <a:cs typeface="+mn-lt"/>
              </a:rPr>
              <a:t>Воспитывать интерес к созданию аппликации, уважение к творческому наследию.</a:t>
            </a:r>
            <a:endParaRPr lang="ru-RU" sz="14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7C81EAC2-A219-4AF7-884B-B9292FF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1058433" y="184491"/>
            <a:ext cx="2287608" cy="3232926"/>
          </a:xfrm>
          <a:custGeom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CB92D7-8EE8-4690-BD3D-150988D4F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388193" y="3690094"/>
            <a:ext cx="1785983" cy="1799739"/>
          </a:xfrm>
          <a:custGeom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8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62ACCB-9A97-41C7-8114-309BF7098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 flipH="1" flipV="1">
            <a:off x="854399" y="71786"/>
            <a:ext cx="2287608" cy="3673900"/>
            <a:chOff x="-6080955" y="3437416"/>
            <a:chExt cx="2287608" cy="36739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6FE4860-594E-416D-AD19-BD17BF107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-4937151" y="4754133"/>
              <a:ext cx="0" cy="23571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450267-91DE-47A0-B5A9-1082E8E6D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-5226554" y="3437416"/>
              <a:ext cx="571820" cy="1316717"/>
            </a:xfrm>
            <a:custGeom>
              <a:gdLst>
                <a:gd name="connsiteX0" fmla="*/ 282417 w 571820"/>
                <a:gd name="connsiteY0" fmla="*/ 1316717 h 1316717"/>
                <a:gd name="connsiteX1" fmla="*/ 285910 w 571820"/>
                <a:gd name="connsiteY1" fmla="*/ 1313542 h 1316717"/>
                <a:gd name="connsiteX2" fmla="*/ 289403 w 571820"/>
                <a:gd name="connsiteY2" fmla="*/ 1316717 h 1316717"/>
                <a:gd name="connsiteX3" fmla="*/ 289403 w 571820"/>
                <a:gd name="connsiteY3" fmla="*/ 1310368 h 1316717"/>
                <a:gd name="connsiteX4" fmla="*/ 309203 w 571820"/>
                <a:gd name="connsiteY4" fmla="*/ 1292372 h 1316717"/>
                <a:gd name="connsiteX5" fmla="*/ 571820 w 571820"/>
                <a:gd name="connsiteY5" fmla="*/ 658358 h 1316717"/>
                <a:gd name="connsiteX6" fmla="*/ 309203 w 571820"/>
                <a:gd name="connsiteY6" fmla="*/ 24345 h 1316717"/>
                <a:gd name="connsiteX7" fmla="*/ 289403 w 571820"/>
                <a:gd name="connsiteY7" fmla="*/ 6349 h 1316717"/>
                <a:gd name="connsiteX8" fmla="*/ 289403 w 571820"/>
                <a:gd name="connsiteY8" fmla="*/ 0 h 1316717"/>
                <a:gd name="connsiteX9" fmla="*/ 285910 w 571820"/>
                <a:gd name="connsiteY9" fmla="*/ 3175 h 1316717"/>
                <a:gd name="connsiteX10" fmla="*/ 282417 w 571820"/>
                <a:gd name="connsiteY10" fmla="*/ 0 h 1316717"/>
                <a:gd name="connsiteX11" fmla="*/ 282417 w 571820"/>
                <a:gd name="connsiteY11" fmla="*/ 6350 h 1316717"/>
                <a:gd name="connsiteX12" fmla="*/ 262617 w 571820"/>
                <a:gd name="connsiteY12" fmla="*/ 24345 h 1316717"/>
                <a:gd name="connsiteX13" fmla="*/ 0 w 571820"/>
                <a:gd name="connsiteY13" fmla="*/ 658359 h 1316717"/>
                <a:gd name="connsiteX14" fmla="*/ 262617 w 571820"/>
                <a:gd name="connsiteY14" fmla="*/ 1292372 h 1316717"/>
                <a:gd name="connsiteX15" fmla="*/ 282417 w 571820"/>
                <a:gd name="connsiteY15" fmla="*/ 1310368 h 13167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820" h="1316717">
                  <a:moveTo>
                    <a:pt x="282417" y="1316717"/>
                  </a:moveTo>
                  <a:lnTo>
                    <a:pt x="285910" y="1313542"/>
                  </a:lnTo>
                  <a:lnTo>
                    <a:pt x="289403" y="1316717"/>
                  </a:lnTo>
                  <a:lnTo>
                    <a:pt x="289403" y="1310368"/>
                  </a:lnTo>
                  <a:lnTo>
                    <a:pt x="309203" y="1292372"/>
                  </a:lnTo>
                  <a:cubicBezTo>
                    <a:pt x="471461" y="1130114"/>
                    <a:pt x="571820" y="905956"/>
                    <a:pt x="571820" y="658358"/>
                  </a:cubicBezTo>
                  <a:cubicBezTo>
                    <a:pt x="571820" y="410761"/>
                    <a:pt x="471461" y="186603"/>
                    <a:pt x="309203" y="24345"/>
                  </a:cubicBezTo>
                  <a:lnTo>
                    <a:pt x="289403" y="6349"/>
                  </a:lnTo>
                  <a:lnTo>
                    <a:pt x="289403" y="0"/>
                  </a:lnTo>
                  <a:lnTo>
                    <a:pt x="285910" y="3175"/>
                  </a:lnTo>
                  <a:lnTo>
                    <a:pt x="282417" y="0"/>
                  </a:lnTo>
                  <a:lnTo>
                    <a:pt x="282417" y="6350"/>
                  </a:lnTo>
                  <a:lnTo>
                    <a:pt x="262617" y="24345"/>
                  </a:lnTo>
                  <a:cubicBezTo>
                    <a:pt x="100359" y="186604"/>
                    <a:pt x="0" y="410761"/>
                    <a:pt x="0" y="658359"/>
                  </a:cubicBezTo>
                  <a:cubicBezTo>
                    <a:pt x="0" y="905956"/>
                    <a:pt x="100359" y="1130114"/>
                    <a:pt x="262617" y="1292372"/>
                  </a:cubicBezTo>
                  <a:lnTo>
                    <a:pt x="282417" y="1310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D7C85C0-B91A-414B-AFA9-1A7E2AB0E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4476018"/>
              <a:ext cx="1143804" cy="735761"/>
            </a:xfrm>
            <a:custGeom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DAB4A9-0A6B-483A-94B9-9269F0A7A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4476018"/>
              <a:ext cx="1143804" cy="735761"/>
            </a:xfrm>
            <a:custGeom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3FE842-311A-4ED0-8FB6-C27629659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190567"/>
              <a:ext cx="1143804" cy="735761"/>
            </a:xfrm>
            <a:custGeom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4F8234-51D5-4E6B-8BC0-189BDE6A4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190567"/>
              <a:ext cx="1143804" cy="735761"/>
            </a:xfrm>
            <a:custGeom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86BBEB-EBEC-46C1-AF41-ACD34FE8B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934581"/>
              <a:ext cx="1143804" cy="735761"/>
            </a:xfrm>
            <a:custGeom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CE92474-D2FD-424D-BCFF-EF383386F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934581"/>
              <a:ext cx="1143804" cy="735761"/>
            </a:xfrm>
            <a:custGeom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3465154-C513-4D8E-AAE7-0008FE76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V="1">
            <a:off x="8942212" y="184491"/>
            <a:ext cx="2287608" cy="3232926"/>
          </a:xfrm>
          <a:custGeom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40A968-B9F1-4307-8A13-48F4453A3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V="1">
            <a:off x="521489" y="5639014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BD285FD-B74A-41D4-9B6A-D05634455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0178F9D-D2DC-4F3C-AD80-6AAA24F0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ECCAAE-5C44-4266-9D17-6B62D10D7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486523" y="3291143"/>
            <a:ext cx="1785983" cy="2208479"/>
            <a:chOff x="2725201" y="4453039"/>
            <a:chExt cx="1785983" cy="220847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E30C7C-C5A4-47C6-B415-DFD338E59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0" flipH="1">
              <a:off x="3618192" y="4453039"/>
              <a:ext cx="0" cy="22084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AEC3F3-279F-40A2-9333-E07B49F1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738439" y="5243393"/>
              <a:ext cx="17609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6245B99-8922-43D7-9E21-DF16E5B69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2725201" y="4861779"/>
              <a:ext cx="1785983" cy="1799739"/>
            </a:xfrm>
            <a:custGeom>
              <a:gdLst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763082 w 1785983"/>
                <a:gd name="connsiteY8" fmla="*/ 1694835 h 1799739"/>
                <a:gd name="connsiteX9" fmla="*/ 379877 w 1785983"/>
                <a:gd name="connsiteY9" fmla="*/ 3722 h 1799739"/>
                <a:gd name="connsiteX10" fmla="*/ 440819 w 1785983"/>
                <a:gd name="connsiteY10" fmla="*/ 59 h 1799739"/>
                <a:gd name="connsiteX11" fmla="*/ 440819 w 1785983"/>
                <a:gd name="connsiteY11" fmla="*/ 59 h 18498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5983" h="1799738">
                  <a:moveTo>
                    <a:pt x="440819" y="59"/>
                  </a:moveTo>
                  <a:cubicBezTo>
                    <a:pt x="584367" y="2557"/>
                    <a:pt x="735105" y="83293"/>
                    <a:pt x="845918" y="261596"/>
                  </a:cubicBezTo>
                  <a:lnTo>
                    <a:pt x="892992" y="360758"/>
                  </a:lnTo>
                  <a:lnTo>
                    <a:pt x="892992" y="365372"/>
                  </a:lnTo>
                  <a:lnTo>
                    <a:pt x="940065" y="266212"/>
                  </a:lnTo>
                  <a:cubicBezTo>
                    <a:pt x="1066709" y="62437"/>
                    <a:pt x="1245499" y="-13903"/>
                    <a:pt x="1406106" y="8338"/>
                  </a:cubicBezTo>
                  <a:cubicBezTo>
                    <a:pt x="1827702" y="66720"/>
                    <a:pt x="2124001" y="804388"/>
                    <a:pt x="1022901" y="1699451"/>
                  </a:cubicBezTo>
                  <a:lnTo>
                    <a:pt x="892991" y="1799739"/>
                  </a:lnTo>
                  <a:lnTo>
                    <a:pt x="763082" y="1694835"/>
                  </a:lnTo>
                  <a:cubicBezTo>
                    <a:pt x="-338018" y="799772"/>
                    <a:pt x="-41719" y="62104"/>
                    <a:pt x="379877" y="3722"/>
                  </a:cubicBezTo>
                  <a:cubicBezTo>
                    <a:pt x="399953" y="942"/>
                    <a:pt x="420313" y="-298"/>
                    <a:pt x="440819" y="59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6CA156F3-AD4C-4C54-84ED-98DF6CBF1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124232" y="5447997"/>
              <a:ext cx="987915" cy="987915"/>
            </a:xfrm>
            <a:custGeom>
              <a:gdLst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  <a:gd name="connsiteX3" fmla="*/ 1393933 w 1393933"/>
                <a:gd name="connsiteY3" fmla="*/ 1393933 h 1393933"/>
                <a:gd name="connsiteX4" fmla="*/ 1393933 w 1393933"/>
                <a:gd name="connsiteY4" fmla="*/ 1393933 h 13939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E62C7150-4D9E-4540-9750-5C0CD0092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315029" y="5983110"/>
              <a:ext cx="606323" cy="606323"/>
            </a:xfrm>
            <a:custGeom>
              <a:gdLst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  <a:gd name="connsiteX3" fmla="*/ 1393933 w 1393933"/>
                <a:gd name="connsiteY3" fmla="*/ 1393933 h 1393933"/>
                <a:gd name="connsiteX4" fmla="*/ 1393933 w 1393933"/>
                <a:gd name="connsiteY4" fmla="*/ 1393933 h 13939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13CEF2-6E97-400A-931E-FF4A7D799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 flipV="1">
            <a:off x="473803" y="5280732"/>
            <a:ext cx="864005" cy="1032464"/>
            <a:chOff x="2207971" y="2384401"/>
            <a:chExt cx="864005" cy="103246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A5CEF0B-B8FB-4FF1-A747-651347489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2207971" y="2856305"/>
              <a:ext cx="464739" cy="464739"/>
            </a:xfrm>
            <a:custGeom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ED6C4E-D62E-40F7-B422-4E52B9FB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607238" y="2688467"/>
              <a:ext cx="464738" cy="464738"/>
            </a:xfrm>
            <a:custGeom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EA5F570-510A-4713-81B9-594326F21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40769" y="2384401"/>
              <a:ext cx="313009" cy="1032464"/>
              <a:chOff x="2440769" y="2384401"/>
              <a:chExt cx="313009" cy="1032464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9D1CFD5-F024-44A6-A161-FB99CFE04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2440769" y="2516865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ADD8AE1-9060-4EF5-91AF-6A7200F6E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100000" flipH="1">
                <a:off x="2753778" y="2384401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0A3D83F-F025-4B9A-B82C-F73BE6BD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0114077" y="3690094"/>
            <a:ext cx="1785983" cy="1799739"/>
          </a:xfrm>
          <a:custGeom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8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54B4D41-E775-46AC-95B8-F9B645FE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V="1">
            <a:off x="9049994" y="71786"/>
            <a:ext cx="2287608" cy="3673900"/>
            <a:chOff x="-6080955" y="3437416"/>
            <a:chExt cx="2287608" cy="36739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A8F5B43-0EA5-41CD-A381-432464009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-4937151" y="4754133"/>
              <a:ext cx="0" cy="23571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F202990-7BBC-4E1F-A4A7-8F1AD0E15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-5226554" y="3437416"/>
              <a:ext cx="571820" cy="1316717"/>
            </a:xfrm>
            <a:custGeom>
              <a:gdLst>
                <a:gd name="connsiteX0" fmla="*/ 282417 w 571820"/>
                <a:gd name="connsiteY0" fmla="*/ 1316717 h 1316717"/>
                <a:gd name="connsiteX1" fmla="*/ 285910 w 571820"/>
                <a:gd name="connsiteY1" fmla="*/ 1313542 h 1316717"/>
                <a:gd name="connsiteX2" fmla="*/ 289403 w 571820"/>
                <a:gd name="connsiteY2" fmla="*/ 1316717 h 1316717"/>
                <a:gd name="connsiteX3" fmla="*/ 289403 w 571820"/>
                <a:gd name="connsiteY3" fmla="*/ 1310368 h 1316717"/>
                <a:gd name="connsiteX4" fmla="*/ 309203 w 571820"/>
                <a:gd name="connsiteY4" fmla="*/ 1292372 h 1316717"/>
                <a:gd name="connsiteX5" fmla="*/ 571820 w 571820"/>
                <a:gd name="connsiteY5" fmla="*/ 658358 h 1316717"/>
                <a:gd name="connsiteX6" fmla="*/ 309203 w 571820"/>
                <a:gd name="connsiteY6" fmla="*/ 24345 h 1316717"/>
                <a:gd name="connsiteX7" fmla="*/ 289403 w 571820"/>
                <a:gd name="connsiteY7" fmla="*/ 6349 h 1316717"/>
                <a:gd name="connsiteX8" fmla="*/ 289403 w 571820"/>
                <a:gd name="connsiteY8" fmla="*/ 0 h 1316717"/>
                <a:gd name="connsiteX9" fmla="*/ 285910 w 571820"/>
                <a:gd name="connsiteY9" fmla="*/ 3175 h 1316717"/>
                <a:gd name="connsiteX10" fmla="*/ 282417 w 571820"/>
                <a:gd name="connsiteY10" fmla="*/ 0 h 1316717"/>
                <a:gd name="connsiteX11" fmla="*/ 282417 w 571820"/>
                <a:gd name="connsiteY11" fmla="*/ 6350 h 1316717"/>
                <a:gd name="connsiteX12" fmla="*/ 262617 w 571820"/>
                <a:gd name="connsiteY12" fmla="*/ 24345 h 1316717"/>
                <a:gd name="connsiteX13" fmla="*/ 0 w 571820"/>
                <a:gd name="connsiteY13" fmla="*/ 658359 h 1316717"/>
                <a:gd name="connsiteX14" fmla="*/ 262617 w 571820"/>
                <a:gd name="connsiteY14" fmla="*/ 1292372 h 1316717"/>
                <a:gd name="connsiteX15" fmla="*/ 282417 w 571820"/>
                <a:gd name="connsiteY15" fmla="*/ 1310368 h 13167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820" h="1316717">
                  <a:moveTo>
                    <a:pt x="282417" y="1316717"/>
                  </a:moveTo>
                  <a:lnTo>
                    <a:pt x="285910" y="1313542"/>
                  </a:lnTo>
                  <a:lnTo>
                    <a:pt x="289403" y="1316717"/>
                  </a:lnTo>
                  <a:lnTo>
                    <a:pt x="289403" y="1310368"/>
                  </a:lnTo>
                  <a:lnTo>
                    <a:pt x="309203" y="1292372"/>
                  </a:lnTo>
                  <a:cubicBezTo>
                    <a:pt x="471461" y="1130114"/>
                    <a:pt x="571820" y="905956"/>
                    <a:pt x="571820" y="658358"/>
                  </a:cubicBezTo>
                  <a:cubicBezTo>
                    <a:pt x="571820" y="410761"/>
                    <a:pt x="471461" y="186603"/>
                    <a:pt x="309203" y="24345"/>
                  </a:cubicBezTo>
                  <a:lnTo>
                    <a:pt x="289403" y="6349"/>
                  </a:lnTo>
                  <a:lnTo>
                    <a:pt x="289403" y="0"/>
                  </a:lnTo>
                  <a:lnTo>
                    <a:pt x="285910" y="3175"/>
                  </a:lnTo>
                  <a:lnTo>
                    <a:pt x="282417" y="0"/>
                  </a:lnTo>
                  <a:lnTo>
                    <a:pt x="282417" y="6350"/>
                  </a:lnTo>
                  <a:lnTo>
                    <a:pt x="262617" y="24345"/>
                  </a:lnTo>
                  <a:cubicBezTo>
                    <a:pt x="100359" y="186604"/>
                    <a:pt x="0" y="410761"/>
                    <a:pt x="0" y="658359"/>
                  </a:cubicBezTo>
                  <a:cubicBezTo>
                    <a:pt x="0" y="905956"/>
                    <a:pt x="100359" y="1130114"/>
                    <a:pt x="262617" y="1292372"/>
                  </a:cubicBezTo>
                  <a:lnTo>
                    <a:pt x="282417" y="1310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C12A815-0620-4705-A270-C49FB990F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4476018"/>
              <a:ext cx="1143804" cy="735761"/>
            </a:xfrm>
            <a:custGeom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4ECD499-405D-4AA0-93E7-B8B88484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4476018"/>
              <a:ext cx="1143804" cy="735761"/>
            </a:xfrm>
            <a:custGeom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2D5C1EF-8757-44A2-A8D2-D5D2B4A97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190567"/>
              <a:ext cx="1143804" cy="735761"/>
            </a:xfrm>
            <a:custGeom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0692571-D5CA-4E07-A3C4-DC5354B68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190567"/>
              <a:ext cx="1143804" cy="735761"/>
            </a:xfrm>
            <a:custGeom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DE5F6B4-789C-4C6E-850B-121158084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080955" y="5934581"/>
              <a:ext cx="1143804" cy="735761"/>
            </a:xfrm>
            <a:custGeom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D4A79-4148-4E89-8457-4A9462610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4937151" y="5934581"/>
              <a:ext cx="1143804" cy="735761"/>
            </a:xfrm>
            <a:custGeom>
              <a:gdLst>
                <a:gd name="connsiteX0" fmla="*/ 290619 w 1143804"/>
                <a:gd name="connsiteY0" fmla="*/ 302 h 735761"/>
                <a:gd name="connsiteX1" fmla="*/ 714857 w 1143804"/>
                <a:gd name="connsiteY1" fmla="*/ 120275 h 735761"/>
                <a:gd name="connsiteX2" fmla="*/ 1132620 w 1143804"/>
                <a:gd name="connsiteY2" fmla="*/ 664715 h 735761"/>
                <a:gd name="connsiteX3" fmla="*/ 1138304 w 1143804"/>
                <a:gd name="connsiteY3" fmla="*/ 690860 h 735761"/>
                <a:gd name="connsiteX4" fmla="*/ 1143804 w 1143804"/>
                <a:gd name="connsiteY4" fmla="*/ 694035 h 735761"/>
                <a:gd name="connsiteX5" fmla="*/ 1139308 w 1143804"/>
                <a:gd name="connsiteY5" fmla="*/ 695472 h 735761"/>
                <a:gd name="connsiteX6" fmla="*/ 1140311 w 1143804"/>
                <a:gd name="connsiteY6" fmla="*/ 700085 h 735761"/>
                <a:gd name="connsiteX7" fmla="*/ 1134812 w 1143804"/>
                <a:gd name="connsiteY7" fmla="*/ 696911 h 735761"/>
                <a:gd name="connsiteX8" fmla="*/ 1109327 w 1143804"/>
                <a:gd name="connsiteY8" fmla="*/ 705060 h 735761"/>
                <a:gd name="connsiteX9" fmla="*/ 428947 w 1143804"/>
                <a:gd name="connsiteY9" fmla="*/ 615486 h 735761"/>
                <a:gd name="connsiteX10" fmla="*/ 11184 w 1143804"/>
                <a:gd name="connsiteY10" fmla="*/ 71046 h 735761"/>
                <a:gd name="connsiteX11" fmla="*/ 5499 w 1143804"/>
                <a:gd name="connsiteY11" fmla="*/ 44901 h 735761"/>
                <a:gd name="connsiteX12" fmla="*/ 0 w 1143804"/>
                <a:gd name="connsiteY12" fmla="*/ 41727 h 735761"/>
                <a:gd name="connsiteX13" fmla="*/ 4496 w 1143804"/>
                <a:gd name="connsiteY13" fmla="*/ 40289 h 735761"/>
                <a:gd name="connsiteX14" fmla="*/ 3493 w 1143804"/>
                <a:gd name="connsiteY14" fmla="*/ 35676 h 735761"/>
                <a:gd name="connsiteX15" fmla="*/ 8992 w 1143804"/>
                <a:gd name="connsiteY15" fmla="*/ 38851 h 735761"/>
                <a:gd name="connsiteX16" fmla="*/ 34477 w 1143804"/>
                <a:gd name="connsiteY16" fmla="*/ 30702 h 735761"/>
                <a:gd name="connsiteX17" fmla="*/ 290619 w 1143804"/>
                <a:gd name="connsiteY17" fmla="*/ 302 h 7357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804" h="735761">
                  <a:moveTo>
                    <a:pt x="290619" y="302"/>
                  </a:moveTo>
                  <a:cubicBezTo>
                    <a:pt x="435153" y="4056"/>
                    <a:pt x="580841" y="42901"/>
                    <a:pt x="714857" y="120275"/>
                  </a:cubicBezTo>
                  <a:cubicBezTo>
                    <a:pt x="929283" y="244074"/>
                    <a:pt x="1073229" y="443066"/>
                    <a:pt x="1132620" y="664715"/>
                  </a:cubicBezTo>
                  <a:lnTo>
                    <a:pt x="1138304" y="690860"/>
                  </a:lnTo>
                  <a:lnTo>
                    <a:pt x="1143804" y="694035"/>
                  </a:lnTo>
                  <a:lnTo>
                    <a:pt x="1139308" y="695472"/>
                  </a:lnTo>
                  <a:lnTo>
                    <a:pt x="1140311" y="700085"/>
                  </a:lnTo>
                  <a:lnTo>
                    <a:pt x="1134812" y="696911"/>
                  </a:lnTo>
                  <a:lnTo>
                    <a:pt x="1109327" y="705060"/>
                  </a:lnTo>
                  <a:cubicBezTo>
                    <a:pt x="887679" y="764450"/>
                    <a:pt x="643373" y="739285"/>
                    <a:pt x="428947" y="615486"/>
                  </a:cubicBezTo>
                  <a:cubicBezTo>
                    <a:pt x="214521" y="491687"/>
                    <a:pt x="70574" y="292695"/>
                    <a:pt x="11184" y="71046"/>
                  </a:cubicBezTo>
                  <a:lnTo>
                    <a:pt x="5499" y="44901"/>
                  </a:lnTo>
                  <a:lnTo>
                    <a:pt x="0" y="41727"/>
                  </a:lnTo>
                  <a:lnTo>
                    <a:pt x="4496" y="40289"/>
                  </a:lnTo>
                  <a:lnTo>
                    <a:pt x="3493" y="35676"/>
                  </a:lnTo>
                  <a:lnTo>
                    <a:pt x="8992" y="38851"/>
                  </a:lnTo>
                  <a:lnTo>
                    <a:pt x="34477" y="30702"/>
                  </a:lnTo>
                  <a:cubicBezTo>
                    <a:pt x="117595" y="8430"/>
                    <a:pt x="203899" y="-1950"/>
                    <a:pt x="290619" y="302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7422AC4-A069-4D59-8C02-45C5A0DB2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 flipH="1" flipV="1">
            <a:off x="10901022" y="5639014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0C3DCD7-9B17-4941-BC2D-ADA7388A9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4BFE42E-647B-4A33-9981-3B88CCBE2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B9806FC-A649-4974-9361-F9AA940D9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H="1">
            <a:off x="9919495" y="3291143"/>
            <a:ext cx="1785983" cy="2208479"/>
            <a:chOff x="2725201" y="4453039"/>
            <a:chExt cx="1785983" cy="2208479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0B3B2CB-0609-4D40-8792-08D6B8E25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0" flipH="1">
              <a:off x="3618192" y="4453039"/>
              <a:ext cx="0" cy="22084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4AF0C5E-035D-49F8-9004-5ABEB0C52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738439" y="5243393"/>
              <a:ext cx="17609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E2B5D29-AE36-47FA-AE5B-F464FCFFE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2725201" y="4861779"/>
              <a:ext cx="1785983" cy="1799739"/>
            </a:xfrm>
            <a:custGeom>
              <a:gdLst>
                <a:gd name="connsiteX0" fmla="*/ 440819 w 1785983"/>
                <a:gd name="connsiteY0" fmla="*/ 59 h 1799739"/>
                <a:gd name="connsiteX1" fmla="*/ 845918 w 1785983"/>
                <a:gd name="connsiteY1" fmla="*/ 261596 h 1799739"/>
                <a:gd name="connsiteX2" fmla="*/ 892992 w 1785983"/>
                <a:gd name="connsiteY2" fmla="*/ 360758 h 1799739"/>
                <a:gd name="connsiteX3" fmla="*/ 892992 w 1785983"/>
                <a:gd name="connsiteY3" fmla="*/ 365372 h 1799739"/>
                <a:gd name="connsiteX4" fmla="*/ 940065 w 1785983"/>
                <a:gd name="connsiteY4" fmla="*/ 266212 h 1799739"/>
                <a:gd name="connsiteX5" fmla="*/ 1406106 w 1785983"/>
                <a:gd name="connsiteY5" fmla="*/ 8338 h 1799739"/>
                <a:gd name="connsiteX6" fmla="*/ 1022901 w 1785983"/>
                <a:gd name="connsiteY6" fmla="*/ 1699451 h 1799739"/>
                <a:gd name="connsiteX7" fmla="*/ 892991 w 1785983"/>
                <a:gd name="connsiteY7" fmla="*/ 1799739 h 1799739"/>
                <a:gd name="connsiteX8" fmla="*/ 763082 w 1785983"/>
                <a:gd name="connsiteY8" fmla="*/ 1694835 h 1799739"/>
                <a:gd name="connsiteX9" fmla="*/ 379877 w 1785983"/>
                <a:gd name="connsiteY9" fmla="*/ 3722 h 1799739"/>
                <a:gd name="connsiteX10" fmla="*/ 440819 w 1785983"/>
                <a:gd name="connsiteY10" fmla="*/ 59 h 1799739"/>
                <a:gd name="connsiteX11" fmla="*/ 440819 w 1785983"/>
                <a:gd name="connsiteY11" fmla="*/ 59 h 18498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5983" h="1799738">
                  <a:moveTo>
                    <a:pt x="440819" y="59"/>
                  </a:moveTo>
                  <a:cubicBezTo>
                    <a:pt x="584367" y="2557"/>
                    <a:pt x="735105" y="83293"/>
                    <a:pt x="845918" y="261596"/>
                  </a:cubicBezTo>
                  <a:lnTo>
                    <a:pt x="892992" y="360758"/>
                  </a:lnTo>
                  <a:lnTo>
                    <a:pt x="892992" y="365372"/>
                  </a:lnTo>
                  <a:lnTo>
                    <a:pt x="940065" y="266212"/>
                  </a:lnTo>
                  <a:cubicBezTo>
                    <a:pt x="1066709" y="62437"/>
                    <a:pt x="1245499" y="-13903"/>
                    <a:pt x="1406106" y="8338"/>
                  </a:cubicBezTo>
                  <a:cubicBezTo>
                    <a:pt x="1827702" y="66720"/>
                    <a:pt x="2124001" y="804388"/>
                    <a:pt x="1022901" y="1699451"/>
                  </a:cubicBezTo>
                  <a:lnTo>
                    <a:pt x="892991" y="1799739"/>
                  </a:lnTo>
                  <a:lnTo>
                    <a:pt x="763082" y="1694835"/>
                  </a:lnTo>
                  <a:cubicBezTo>
                    <a:pt x="-338018" y="799772"/>
                    <a:pt x="-41719" y="62104"/>
                    <a:pt x="379877" y="3722"/>
                  </a:cubicBezTo>
                  <a:cubicBezTo>
                    <a:pt x="399953" y="942"/>
                    <a:pt x="420313" y="-298"/>
                    <a:pt x="440819" y="59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66" name="Rectangle 30">
              <a:extLst>
                <a:ext uri="{FF2B5EF4-FFF2-40B4-BE49-F238E27FC236}">
                  <a16:creationId xmlns:a16="http://schemas.microsoft.com/office/drawing/2014/main" id="{60A9C670-7B0D-487E-BBAA-D6F1997DA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124232" y="5447997"/>
              <a:ext cx="987915" cy="987915"/>
            </a:xfrm>
            <a:custGeom>
              <a:gdLst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  <a:gd name="connsiteX3" fmla="*/ 1393933 w 1393933"/>
                <a:gd name="connsiteY3" fmla="*/ 1393933 h 1393933"/>
                <a:gd name="connsiteX4" fmla="*/ 1393933 w 1393933"/>
                <a:gd name="connsiteY4" fmla="*/ 1393933 h 13939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30">
              <a:extLst>
                <a:ext uri="{FF2B5EF4-FFF2-40B4-BE49-F238E27FC236}">
                  <a16:creationId xmlns:a16="http://schemas.microsoft.com/office/drawing/2014/main" id="{E69D3986-2DC8-4324-8A32-44DC47A98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315029" y="5983110"/>
              <a:ext cx="606323" cy="606323"/>
            </a:xfrm>
            <a:custGeom>
              <a:gdLst>
                <a:gd name="connsiteX0" fmla="*/ 0 w 1302493"/>
                <a:gd name="connsiteY0" fmla="*/ 1302493 h 1302493"/>
                <a:gd name="connsiteX1" fmla="*/ 0 w 1302493"/>
                <a:gd name="connsiteY1" fmla="*/ 0 h 1302493"/>
                <a:gd name="connsiteX2" fmla="*/ 1302493 w 1302493"/>
                <a:gd name="connsiteY2" fmla="*/ 0 h 1302493"/>
                <a:gd name="connsiteX3" fmla="*/ 1393933 w 1393933"/>
                <a:gd name="connsiteY3" fmla="*/ 1393933 h 1393933"/>
                <a:gd name="connsiteX4" fmla="*/ 1393933 w 1393933"/>
                <a:gd name="connsiteY4" fmla="*/ 1393933 h 13939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493" h="1302493">
                  <a:moveTo>
                    <a:pt x="0" y="1302493"/>
                  </a:moveTo>
                  <a:lnTo>
                    <a:pt x="0" y="0"/>
                  </a:lnTo>
                  <a:lnTo>
                    <a:pt x="130249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1739B0E-E50E-4961-A4B8-474F1B0C2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V="1">
            <a:off x="10854193" y="5280732"/>
            <a:ext cx="864005" cy="1032464"/>
            <a:chOff x="2207971" y="2384401"/>
            <a:chExt cx="864005" cy="1032464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4FB077A-6675-4D30-852E-FB5878163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2207971" y="2856305"/>
              <a:ext cx="464739" cy="464739"/>
            </a:xfrm>
            <a:custGeom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31D496F-00F8-4317-A7C1-6624DDEDA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607238" y="2688467"/>
              <a:ext cx="464738" cy="464738"/>
            </a:xfrm>
            <a:custGeom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990DB87-8766-4434-BEED-D1642A851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40769" y="2384401"/>
              <a:ext cx="313009" cy="1032464"/>
              <a:chOff x="2440769" y="2384401"/>
              <a:chExt cx="313009" cy="1032464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249FF8E-206A-4C40-8EDD-818D1FED9F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2440769" y="2516865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0AB168D5-436A-4F2E-B0B5-064764F99A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100000" flipH="1">
                <a:off x="2753778" y="2384401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356314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05582-A25B-4ECB-8966-2AF5916F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2151"/>
            <a:ext cx="6120000" cy="1009486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/>
              <a:t>Материалы 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00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2D6A3E79-6B47-4834-8960-B6182F9D3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0" y="2759076"/>
            <a:ext cx="6121400" cy="3009899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342900" indent="-342900">
              <a:buChar char="Ø"/>
            </a:pPr>
            <a:r>
              <a:rPr lang="en-US"/>
              <a:t>Гуашь,</a:t>
            </a:r>
            <a:endParaRPr lang="en-US"/>
          </a:p>
          <a:p>
            <a:pPr marL="342900" indent="-342900">
              <a:buChar char="Ø"/>
            </a:pPr>
            <a:r>
              <a:rPr lang="en-US"/>
              <a:t>Кисти (синтетика и щетина),</a:t>
            </a:r>
            <a:endParaRPr lang="en-US"/>
          </a:p>
          <a:p>
            <a:pPr marL="342900" indent="-342900">
              <a:buChar char="Ø"/>
            </a:pPr>
            <a:r>
              <a:rPr lang="en-US"/>
              <a:t>Палитра, баночка для воды,</a:t>
            </a:r>
            <a:endParaRPr lang="en-US"/>
          </a:p>
          <a:p>
            <a:pPr marL="342900" indent="-342900">
              <a:buChar char="Ø"/>
            </a:pPr>
            <a:r>
              <a:rPr lang="en-US"/>
              <a:t>2 листа формата А4,</a:t>
            </a:r>
            <a:endParaRPr lang="en-US"/>
          </a:p>
          <a:p>
            <a:pPr marL="342900" indent="-342900">
              <a:buChar char="Ø"/>
            </a:pPr>
            <a:r>
              <a:rPr lang="en-US"/>
              <a:t>Черный картон,</a:t>
            </a:r>
            <a:endParaRPr lang="en-US"/>
          </a:p>
          <a:p>
            <a:pPr marL="342900" indent="-342900">
              <a:buChar char="Ø"/>
            </a:pPr>
            <a:r>
              <a:rPr lang="en-US"/>
              <a:t>Ножницы, зубочистка, клей-карандаш.</a:t>
            </a:r>
            <a:endParaRPr lang="en-US"/>
          </a:p>
          <a:p>
            <a:pPr marL="342900" indent="-342900">
              <a:buChar char="Ø"/>
            </a:pPr>
            <a:endParaRPr lang="en-US"/>
          </a:p>
        </p:txBody>
      </p:sp>
      <p:pic>
        <p:nvPicPr>
          <p:cNvPr id="6" name="Рисунок 6" descr="Изображение выглядит как текст, внутренний, зубная щетка&#10;&#10;Автоматически созданное описание">
            <a:extLst>
              <a:ext uri="{FF2B5EF4-FFF2-40B4-BE49-F238E27FC236}">
                <a16:creationId xmlns:a16="http://schemas.microsoft.com/office/drawing/2014/main" id="{7296E349-BBB8-4299-BB94-B3417CFBA7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24740"/>
          <a:stretch>
            <a:fillRect/>
          </a:stretch>
        </p:blipFill>
        <p:spPr>
          <a:xfrm>
            <a:off x="8321011" y="10"/>
            <a:ext cx="38709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7231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9260A-941B-4416-A538-2C759355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/>
              <a:t>Первый этап: Подготовка авторской цветной бумаги.</a:t>
            </a:r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98E13F4-32A9-44D1-9CE2-7B2A89F6B8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516" b="14516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58DDD32-BABC-4FBC-9834-9B800429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597662"/>
          </a:xfrm>
        </p:spPr>
        <p:txBody>
          <a:bodyPr>
            <a:normAutofit lnSpcReduction="10000"/>
          </a:bodyPr>
          <a:lstStyle/>
          <a:p>
            <a:r>
              <a:rPr lang="ru-RU">
                <a:solidFill>
                  <a:srgbClr val="FFFFFF">
                    <a:alpha val="70000"/>
                  </a:srgbClr>
                </a:solidFill>
              </a:rPr>
              <a:t>Для создания авторской цветной бумаги нам понадобиться два листа формат А4 кисти и гуашь, палитра для смешения оттенков. Используем теплые осенние цвета для выкраски бумаги, при помощи щетинной кисти и зубочистки  придаем фактуру. Ждем полного высыхания цветной бумаги.</a:t>
            </a:r>
          </a:p>
          <a:p>
            <a:endParaRPr lang="ru-RU">
              <a:solidFill>
                <a:srgbClr val="FFFFFF">
                  <a:alpha val="70000"/>
                </a:srgbClr>
              </a:solidFill>
            </a:endParaRPr>
          </a:p>
          <a:p>
            <a:endParaRPr lang="ru-RU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8767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A0EEC-20E0-42B9-B0CE-2B6EAB2D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279670"/>
            <a:ext cx="10026650" cy="655637"/>
          </a:xfrm>
        </p:spPr>
        <p:txBody>
          <a:bodyPr>
            <a:normAutofit fontScale="90000"/>
          </a:bodyPr>
          <a:lstStyle/>
          <a:p>
            <a:r>
              <a:rPr lang="ru-RU" sz="1600"/>
              <a:t>Второй этап: Намечаем контуры домов, кустов, деревьев, звезд, месяца.  </a:t>
            </a:r>
            <a:r>
              <a:rPr lang="ru-RU"/>
              <a:t> </a:t>
            </a:r>
          </a:p>
        </p:txBody>
      </p:sp>
      <p:pic>
        <p:nvPicPr>
          <p:cNvPr id="7" name="Рисунок 7" descr="Изображение выглядит как текст, стен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C73BAAB-6078-4EB2-8BC1-15EEBDE72E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2161" y="2586175"/>
            <a:ext cx="2432561" cy="3243414"/>
          </a:xfrm>
        </p:spPr>
      </p:pic>
      <p:pic>
        <p:nvPicPr>
          <p:cNvPr id="10" name="Рисунок 10" descr="Изображение выглядит как человек, внутренний, оранжевый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B1CB1D1-901A-4AAE-B341-102C908D13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802365" y="2586174"/>
            <a:ext cx="4324552" cy="3243414"/>
          </a:xfrm>
        </p:spPr>
      </p:pic>
      <p:pic>
        <p:nvPicPr>
          <p:cNvPr id="13" name="Рисунок 13" descr="Изображение выглядит как желтый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E00899B8-38BA-4A13-938A-0720AEE09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105" y="2587336"/>
            <a:ext cx="2440132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0857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gdLst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  <a:gd name="connsiteX9" fmla="*/ 262617 w 571820"/>
                  <a:gd name="connsiteY9" fmla="*/ 21170 h 1364739"/>
                  <a:gd name="connsiteX10" fmla="*/ 262617 w 571820"/>
                  <a:gd name="connsiteY10" fmla="*/ 21170 h 1313542"/>
                  <a:gd name="connsiteX11" fmla="*/ 262617 w 571820"/>
                  <a:gd name="connsiteY11" fmla="*/ 21170 h 1313542"/>
                  <a:gd name="connsiteX12" fmla="*/ 262617 w 571820"/>
                  <a:gd name="connsiteY12" fmla="*/ 21170 h 1313542"/>
                  <a:gd name="connsiteX13" fmla="*/ 262617 w 571820"/>
                  <a:gd name="connsiteY13" fmla="*/ 21170 h 1313542"/>
                  <a:gd name="connsiteX14" fmla="*/ 262617 w 571820"/>
                  <a:gd name="connsiteY14" fmla="*/ 22518 h 1314890"/>
                  <a:gd name="connsiteX15" fmla="*/ 262617 w 571820"/>
                  <a:gd name="connsiteY15" fmla="*/ 24345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17D63-CAF4-4B75-87F4-70CD3495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1079500"/>
            <a:ext cx="3884962" cy="2138400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/>
              <a:t>Третий этап: Составление </a:t>
            </a:r>
            <a:br>
              <a:rPr lang="en-US"/>
            </a:br>
            <a:r>
              <a:rPr lang="en-US"/>
              <a:t>копозиции.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E46DE8-ACA9-4481-B1A9-1BB667EC8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66051" y="4113213"/>
            <a:ext cx="3884961" cy="1655762"/>
          </a:xfrm>
        </p:spPr>
        <p:txBody>
          <a:bodyPr vert="horz" lIns="0" tIns="0" rIns="0" bIns="0" rtlCol="0" anchor="t" anchorCtr="0">
            <a:normAutofit/>
          </a:bodyPr>
          <a:lstStyle/>
          <a:p>
            <a:pPr algn="ctr"/>
            <a:r>
              <a:rPr lang="en-US" sz="2400" i="1"/>
              <a:t>Одной из главных задач этой работы  является составление композиции. </a:t>
            </a:r>
          </a:p>
        </p:txBody>
      </p:sp>
      <p:pic>
        <p:nvPicPr>
          <p:cNvPr id="5" name="Рисунок 5" descr="Изображение выглядит как канцелярские 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ED9378BA-0CAB-4F07-A0F1-32F5BE4D1E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929" r="1" b="13112"/>
          <a:stretch>
            <a:fillRect/>
          </a:stretch>
        </p:blipFill>
        <p:spPr>
          <a:xfrm>
            <a:off x="540988" y="540000"/>
            <a:ext cx="6671025" cy="577800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386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137FD961-F7BB-4104-B2E3-E55A0E229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0000" y="566003"/>
            <a:ext cx="4460874" cy="5202972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>
                <a:solidFill>
                  <a:srgbClr val="FFFFFF">
                    <a:alpha val="70000"/>
                  </a:srgbClr>
                </a:solidFill>
              </a:rPr>
              <a:t>Распределение объектов, их передвижение, поиск композиции. Только после нахождение  места каждого обьекта переходим к фиксации.  </a:t>
            </a:r>
          </a:p>
          <a:p>
            <a:r>
              <a:rPr lang="en-US" err="1">
                <a:solidFill>
                  <a:srgbClr val="FFFFFF">
                    <a:alpha val="70000"/>
                  </a:srgbClr>
                </a:solidFill>
              </a:rPr>
              <a:t>Приклееваем  части.</a:t>
            </a:r>
          </a:p>
          <a:p>
            <a:r>
              <a:rPr lang="en-US" err="1">
                <a:solidFill>
                  <a:srgbClr val="FFFFFF">
                    <a:alpha val="70000"/>
                  </a:srgbClr>
                </a:solidFill>
              </a:rPr>
              <a:t>Дополняем нашу работу  прорисовкой окон, дорожки.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3E4F30C-F711-4B5B-BF39-0F71A2E8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555282" y="443194"/>
            <a:ext cx="4989600" cy="5760000"/>
          </a:xfrm>
          <a:custGeom>
            <a:gdLst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C727090-5E16-4F45-8040-973010C287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959" b="3346"/>
          <a:stretch>
            <a:fillRect/>
          </a:stretch>
        </p:blipFill>
        <p:spPr>
          <a:xfrm>
            <a:off x="6654800" y="540033"/>
            <a:ext cx="4996212" cy="5775279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2772F870-D2E8-4E62-8E21-7C7E9AB44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555282" y="6203194"/>
            <a:ext cx="4989600" cy="0"/>
          </a:xfrm>
          <a:custGeom>
            <a:gdLst>
              <a:gd name="connsiteX0" fmla="*/ 6660000 w 6660000"/>
              <a:gd name="connsiteY0" fmla="*/ 0 h 0"/>
              <a:gd name="connsiteX1" fmla="*/ 0 w 6660000"/>
              <a:gd name="connsiteY1" fmla="*/ 0 h 0"/>
              <a:gd name="connsiteX2" fmla="*/ 0 w 6660000"/>
              <a:gd name="connsiteY2" fmla="*/ 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A6E1E5C3-7E0A-4EFE-9FD9-A8CA2FDCC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544882" y="443194"/>
            <a:ext cx="0" cy="5760000"/>
          </a:xfrm>
          <a:custGeom>
            <a:gdLst>
              <a:gd name="connsiteX0" fmla="*/ 0 w 0"/>
              <a:gd name="connsiteY0" fmla="*/ 5760000 h 5760000"/>
              <a:gd name="connsiteX1" fmla="*/ 0 w 0"/>
              <a:gd name="connsiteY1" fmla="*/ 0 h 5760000"/>
              <a:gd name="connsiteX2" fmla="*/ 0 w 6660000"/>
              <a:gd name="connsiteY2" fmla="*/ 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5277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gdLst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  <a:gd name="connsiteX9" fmla="*/ 262617 w 571820"/>
                  <a:gd name="connsiteY9" fmla="*/ 21170 h 1364739"/>
                  <a:gd name="connsiteX10" fmla="*/ 262617 w 571820"/>
                  <a:gd name="connsiteY10" fmla="*/ 21170 h 1313542"/>
                  <a:gd name="connsiteX11" fmla="*/ 262617 w 571820"/>
                  <a:gd name="connsiteY11" fmla="*/ 21170 h 1313542"/>
                  <a:gd name="connsiteX12" fmla="*/ 262617 w 571820"/>
                  <a:gd name="connsiteY12" fmla="*/ 21170 h 1313542"/>
                  <a:gd name="connsiteX13" fmla="*/ 262617 w 571820"/>
                  <a:gd name="connsiteY13" fmla="*/ 21170 h 1313542"/>
                  <a:gd name="connsiteX14" fmla="*/ 262617 w 571820"/>
                  <a:gd name="connsiteY14" fmla="*/ 22518 h 1314890"/>
                  <a:gd name="connsiteX15" fmla="*/ 262617 w 571820"/>
                  <a:gd name="connsiteY15" fmla="*/ 24345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DB7CB-79B5-414B-AB2F-7F02A153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35" y="1007734"/>
            <a:ext cx="10023531" cy="430887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sz="1600" err="1"/>
              <a:t>Работа над аппликацией "звЁздная ночь" завершена.</a:t>
            </a:r>
            <a:endParaRPr lang="en-US" err="1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 descr="Изображение выглядит как текст, рисует&#10;&#10;Автоматически созданное описание">
            <a:extLst>
              <a:ext uri="{FF2B5EF4-FFF2-40B4-BE49-F238E27FC236}">
                <a16:creationId xmlns:a16="http://schemas.microsoft.com/office/drawing/2014/main" id="{84F3E9F8-C905-48A4-8BC1-F8A74995F9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62" r="17714"/>
          <a:stretch>
            <a:fillRect/>
          </a:stretch>
        </p:blipFill>
        <p:spPr>
          <a:xfrm>
            <a:off x="5007744" y="2109439"/>
            <a:ext cx="2164045" cy="36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4895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Arial"/>
        <a:cs typeface="Arial"/>
      </a:majorFont>
      <a:minorFont>
        <a:latin typeface="Avenir Next LT Pro Light"/>
        <a:ea typeface="Arial"/>
        <a:cs typeface="Arial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21</Paragraphs>
  <Slides>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5">
      <vt:lpstr>Arial</vt:lpstr>
      <vt:lpstr>Rockwell Nova Light</vt:lpstr>
      <vt:lpstr>Avenir Next LT Pro Light</vt:lpstr>
      <vt:lpstr>Wingdings</vt:lpstr>
      <vt:lpstr>Arial Nova Light</vt:lpstr>
      <vt:lpstr>Bell MT</vt:lpstr>
      <vt:lpstr>LeafVTI</vt:lpstr>
      <vt:lpstr>Мастер-класс"Звёздная ночь"Преподаватель МБУдо "Сдхш имени в.м.Кирриллова" Алексеева Н.В.</vt:lpstr>
      <vt:lpstr>Цели мастер-класса- Знакомство с понятием аппликация, с различными видами аппликации (плоской и объемной);- Развитие познавательной активности, творческой фантазии, художественного вкуса;- Воспитание эстетического отношения к действительности.</vt:lpstr>
      <vt:lpstr>Материалы :</vt:lpstr>
      <vt:lpstr>Первый этап: Подготовка авторской цветной бумаги.</vt:lpstr>
      <vt:lpstr>Второй этап: Намечаем контуры домов, кустов, деревьев, звезд, месяца.   </vt:lpstr>
      <vt:lpstr>Третий этап: Составление копозиции.</vt:lpstr>
      <vt:lpstr>PowerPoint Presentation</vt:lpstr>
      <vt:lpstr>Работа над аппликацией "звЁздная ночь" завершена.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cp:revision>467</cp:revision>
  <dcterms:created xsi:type="dcterms:W3CDTF">2021-10-27T09:35:27Z</dcterms:created>
  <dcterms:modified xsi:type="dcterms:W3CDTF">2023-11-30T17:52:53Z</dcterms:modified>
</cp:coreProperties>
</file>