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7" r:id="rId1"/>
  </p:sldMasterIdLst>
  <p:sldIdLst>
    <p:sldId id="256" r:id="rId2"/>
    <p:sldId id="261" r:id="rId3"/>
    <p:sldId id="319" r:id="rId4"/>
    <p:sldId id="257" r:id="rId5"/>
    <p:sldId id="302" r:id="rId6"/>
    <p:sldId id="305" r:id="rId7"/>
    <p:sldId id="294" r:id="rId8"/>
    <p:sldId id="306" r:id="rId9"/>
    <p:sldId id="309" r:id="rId10"/>
    <p:sldId id="313" r:id="rId11"/>
    <p:sldId id="314" r:id="rId12"/>
    <p:sldId id="315" r:id="rId13"/>
    <p:sldId id="317" r:id="rId14"/>
    <p:sldId id="321" r:id="rId15"/>
    <p:sldId id="274" r:id="rId16"/>
    <p:sldId id="268" r:id="rId17"/>
    <p:sldId id="320" r:id="rId18"/>
    <p:sldId id="316" r:id="rId1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364" autoAdjust="0"/>
  </p:normalViewPr>
  <p:slideViewPr>
    <p:cSldViewPr>
      <p:cViewPr varScale="1">
        <p:scale>
          <a:sx n="82" d="100"/>
          <a:sy n="82" d="100"/>
        </p:scale>
        <p:origin x="145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61277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180762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7957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209970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9282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3970192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2991260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42404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110742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86425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86301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316463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314689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214214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391279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24E0D0A-0AA0-48E9-AB3B-4BBE093845E4}" type="datetimeFigureOut">
              <a:rPr lang="ru-RU" smtClean="0"/>
              <a:pPr/>
              <a:t>27.11.2023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9434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4E0D0A-0AA0-48E9-AB3B-4BBE093845E4}" type="datetimeFigureOut">
              <a:rPr lang="ru-RU" smtClean="0"/>
              <a:pPr/>
              <a:t>27.11.2023</a:t>
            </a:fld>
            <a:endParaRPr lang="ru-RU"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3216D5E-C226-4A38-BD21-2514C1F70B4E}" type="slidenum">
              <a:rPr lang="ru-RU" smtClean="0"/>
              <a:pPr/>
              <a:t>‹#›</a:t>
            </a:fld>
            <a:endParaRPr lang="ru-RU" dirty="0"/>
          </a:p>
        </p:txBody>
      </p:sp>
    </p:spTree>
    <p:extLst>
      <p:ext uri="{BB962C8B-B14F-4D97-AF65-F5344CB8AC3E}">
        <p14:creationId xmlns:p14="http://schemas.microsoft.com/office/powerpoint/2010/main" val="2471505659"/>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71400"/>
            <a:ext cx="8820472" cy="4248472"/>
          </a:xfrm>
        </p:spPr>
        <p:txBody>
          <a:bodyPr>
            <a:normAutofit fontScale="90000"/>
          </a:bodyPr>
          <a:lstStyle/>
          <a:p>
            <a:pPr algn="ctr"/>
            <a:br>
              <a:rPr lang="ru-RU" sz="2200" dirty="0">
                <a:solidFill>
                  <a:srgbClr val="00B0F0"/>
                </a:solidFill>
              </a:rPr>
            </a:br>
            <a:br>
              <a:rPr lang="ru-RU" sz="2200" dirty="0">
                <a:solidFill>
                  <a:srgbClr val="00B0F0"/>
                </a:solidFill>
              </a:rPr>
            </a:br>
            <a:br>
              <a:rPr lang="ru-RU" sz="2200" dirty="0">
                <a:solidFill>
                  <a:srgbClr val="00B0F0"/>
                </a:solidFill>
              </a:rPr>
            </a:br>
            <a:br>
              <a:rPr lang="ru-RU" sz="2200" dirty="0">
                <a:solidFill>
                  <a:srgbClr val="00B0F0"/>
                </a:solidFill>
              </a:rPr>
            </a:br>
            <a:br>
              <a:rPr lang="ru-RU" sz="2200" dirty="0">
                <a:solidFill>
                  <a:srgbClr val="00B0F0"/>
                </a:solidFill>
              </a:rPr>
            </a:br>
            <a:br>
              <a:rPr lang="ru-RU" sz="2200" dirty="0">
                <a:solidFill>
                  <a:srgbClr val="00B0F0"/>
                </a:solidFill>
              </a:rPr>
            </a:br>
            <a:br>
              <a:rPr lang="ru-RU" sz="2200" dirty="0">
                <a:solidFill>
                  <a:srgbClr val="00B0F0"/>
                </a:solidFill>
              </a:rPr>
            </a:br>
            <a:br>
              <a:rPr lang="ru-RU" sz="2200" dirty="0">
                <a:solidFill>
                  <a:srgbClr val="00B0F0"/>
                </a:solidFill>
              </a:rPr>
            </a:br>
            <a:br>
              <a:rPr lang="ru-RU" sz="2200" dirty="0">
                <a:solidFill>
                  <a:srgbClr val="00B0F0"/>
                </a:solidFill>
              </a:rPr>
            </a:br>
            <a:br>
              <a:rPr lang="ru-RU" sz="2200" dirty="0">
                <a:solidFill>
                  <a:srgbClr val="00B0F0"/>
                </a:solidFill>
              </a:rPr>
            </a:br>
            <a:br>
              <a:rPr lang="ru-RU" sz="2200" dirty="0">
                <a:solidFill>
                  <a:srgbClr val="00B0F0"/>
                </a:solidFill>
              </a:rPr>
            </a:br>
            <a:r>
              <a:rPr lang="ru-RU" sz="2200" dirty="0">
                <a:solidFill>
                  <a:schemeClr val="tx1"/>
                </a:solidFill>
              </a:rPr>
              <a:t>Муниципальное автономное общеобразовательное учреждение</a:t>
            </a:r>
            <a:br>
              <a:rPr lang="ru-RU" sz="2200" dirty="0">
                <a:solidFill>
                  <a:schemeClr val="tx1"/>
                </a:solidFill>
              </a:rPr>
            </a:br>
            <a:r>
              <a:rPr lang="ru-RU" sz="2200" dirty="0">
                <a:solidFill>
                  <a:schemeClr val="tx1"/>
                </a:solidFill>
              </a:rPr>
              <a:t>«Средняя общеобразовательная школа № 31»</a:t>
            </a:r>
            <a:br>
              <a:rPr lang="ru-RU" sz="2200" dirty="0">
                <a:solidFill>
                  <a:schemeClr val="tx1"/>
                </a:solidFill>
              </a:rPr>
            </a:br>
            <a:br>
              <a:rPr lang="ru-RU" sz="2200" dirty="0">
                <a:solidFill>
                  <a:schemeClr val="tx1"/>
                </a:solidFill>
              </a:rPr>
            </a:br>
            <a:br>
              <a:rPr lang="ru-RU" dirty="0">
                <a:solidFill>
                  <a:srgbClr val="00B0F0"/>
                </a:solidFill>
              </a:rPr>
            </a:br>
            <a:r>
              <a:rPr lang="ru-RU" sz="4400" u="sng" dirty="0">
                <a:solidFill>
                  <a:srgbClr val="FF0000"/>
                </a:solidFill>
              </a:rPr>
              <a:t>Творческий проект</a:t>
            </a:r>
            <a:br>
              <a:rPr lang="ru-RU" dirty="0">
                <a:solidFill>
                  <a:schemeClr val="accent1">
                    <a:lumMod val="50000"/>
                  </a:schemeClr>
                </a:solidFill>
              </a:rPr>
            </a:br>
            <a:r>
              <a:rPr lang="ru-RU" sz="4900" dirty="0">
                <a:solidFill>
                  <a:schemeClr val="tx1"/>
                </a:solidFill>
              </a:rPr>
              <a:t>«Часы»</a:t>
            </a:r>
            <a:br>
              <a:rPr lang="ru-RU" dirty="0">
                <a:solidFill>
                  <a:schemeClr val="accent1">
                    <a:lumMod val="50000"/>
                  </a:schemeClr>
                </a:solidFill>
              </a:rPr>
            </a:br>
            <a:endParaRPr lang="ru-RU" dirty="0">
              <a:solidFill>
                <a:schemeClr val="accent1">
                  <a:lumMod val="50000"/>
                </a:schemeClr>
              </a:solidFill>
            </a:endParaRPr>
          </a:p>
        </p:txBody>
      </p:sp>
      <p:sp>
        <p:nvSpPr>
          <p:cNvPr id="3" name="Подзаголовок 2"/>
          <p:cNvSpPr>
            <a:spLocks noGrp="1"/>
          </p:cNvSpPr>
          <p:nvPr>
            <p:ph type="subTitle" idx="1"/>
          </p:nvPr>
        </p:nvSpPr>
        <p:spPr>
          <a:xfrm>
            <a:off x="5148064" y="4777380"/>
            <a:ext cx="3995936" cy="1531940"/>
          </a:xfrm>
        </p:spPr>
        <p:txBody>
          <a:bodyPr>
            <a:normAutofit fontScale="25000" lnSpcReduction="20000"/>
          </a:bodyPr>
          <a:lstStyle/>
          <a:p>
            <a:pPr algn="r"/>
            <a:endParaRPr lang="ru-RU" sz="6400" dirty="0">
              <a:solidFill>
                <a:schemeClr val="tx1"/>
              </a:solidFill>
            </a:endParaRPr>
          </a:p>
          <a:p>
            <a:pPr algn="r"/>
            <a:r>
              <a:rPr lang="ru-RU" sz="6400" dirty="0">
                <a:solidFill>
                  <a:schemeClr val="tx1"/>
                </a:solidFill>
              </a:rPr>
              <a:t>Выполнил:   ученик  8 «Г» класса</a:t>
            </a:r>
          </a:p>
          <a:p>
            <a:pPr algn="r"/>
            <a:r>
              <a:rPr lang="ru-RU" sz="6400" dirty="0">
                <a:solidFill>
                  <a:schemeClr val="tx1"/>
                </a:solidFill>
              </a:rPr>
              <a:t>Минаев Денис</a:t>
            </a:r>
          </a:p>
          <a:p>
            <a:pPr algn="r"/>
            <a:endParaRPr lang="ru-RU" sz="6400" dirty="0">
              <a:solidFill>
                <a:schemeClr val="tx1"/>
              </a:solidFill>
            </a:endParaRPr>
          </a:p>
          <a:p>
            <a:pPr algn="r"/>
            <a:endParaRPr lang="ru-RU" sz="6400" dirty="0">
              <a:solidFill>
                <a:schemeClr val="tx1"/>
              </a:solidFill>
            </a:endParaRPr>
          </a:p>
          <a:p>
            <a:pPr algn="r"/>
            <a:endParaRPr lang="ru-RU" sz="6400" dirty="0">
              <a:solidFill>
                <a:schemeClr val="tx1"/>
              </a:solidFill>
            </a:endParaRPr>
          </a:p>
          <a:p>
            <a:pPr algn="r"/>
            <a:endParaRPr lang="ru-RU" sz="6400" dirty="0">
              <a:solidFill>
                <a:schemeClr val="tx1"/>
              </a:solidFill>
            </a:endParaRPr>
          </a:p>
          <a:p>
            <a:pPr algn="r"/>
            <a:r>
              <a:rPr lang="ru-RU" sz="6400" b="1" dirty="0">
                <a:solidFill>
                  <a:schemeClr val="accent1">
                    <a:lumMod val="50000"/>
                  </a:schemeClr>
                </a:solidFill>
              </a:rPr>
              <a:t>                                                                                                                                                                                                                                                                                                                                                                                                                                         </a:t>
            </a:r>
            <a:endParaRPr lang="ru-RU"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115616" y="452718"/>
            <a:ext cx="5904656" cy="1752146"/>
          </a:xfrm>
        </p:spPr>
        <p:txBody>
          <a:bodyPr>
            <a:noAutofit/>
          </a:bodyPr>
          <a:lstStyle/>
          <a:p>
            <a:r>
              <a:rPr lang="ru-RU" sz="3200" dirty="0">
                <a:solidFill>
                  <a:schemeClr val="accent1">
                    <a:lumMod val="50000"/>
                  </a:schemeClr>
                </a:solidFill>
              </a:rPr>
              <a:t>Технологическая карта</a:t>
            </a:r>
          </a:p>
        </p:txBody>
      </p:sp>
      <p:sp>
        <p:nvSpPr>
          <p:cNvPr id="8" name="Текст 7"/>
          <p:cNvSpPr>
            <a:spLocks noGrp="1"/>
          </p:cNvSpPr>
          <p:nvPr>
            <p:ph type="body" idx="1"/>
          </p:nvPr>
        </p:nvSpPr>
        <p:spPr>
          <a:xfrm>
            <a:off x="439692" y="440668"/>
            <a:ext cx="3802284" cy="1944216"/>
          </a:xfrm>
        </p:spPr>
        <p:txBody>
          <a:bodyPr>
            <a:noAutofit/>
          </a:bodyPr>
          <a:lstStyle/>
          <a:p>
            <a:r>
              <a:rPr lang="ru-RU" dirty="0">
                <a:solidFill>
                  <a:schemeClr val="accent2"/>
                </a:solidFill>
              </a:rPr>
              <a:t>4.Выпилить внешний контур</a:t>
            </a:r>
          </a:p>
        </p:txBody>
      </p:sp>
      <p:sp>
        <p:nvSpPr>
          <p:cNvPr id="9" name="Текст 8"/>
          <p:cNvSpPr>
            <a:spLocks noGrp="1"/>
          </p:cNvSpPr>
          <p:nvPr>
            <p:ph type="body" sz="quarter" idx="3"/>
          </p:nvPr>
        </p:nvSpPr>
        <p:spPr>
          <a:xfrm>
            <a:off x="4131857" y="1772817"/>
            <a:ext cx="3408233" cy="504056"/>
          </a:xfrm>
        </p:spPr>
        <p:txBody>
          <a:bodyPr>
            <a:noAutofit/>
          </a:bodyPr>
          <a:lstStyle/>
          <a:p>
            <a:r>
              <a:rPr lang="ru-RU" u="sng" dirty="0">
                <a:solidFill>
                  <a:schemeClr val="accent2"/>
                </a:solidFill>
              </a:rPr>
              <a:t>Инструменты:</a:t>
            </a:r>
            <a:r>
              <a:rPr lang="ru-RU" dirty="0">
                <a:solidFill>
                  <a:schemeClr val="accent2"/>
                </a:solidFill>
              </a:rPr>
              <a:t> лобзик, пилки, плоскогубцы</a:t>
            </a:r>
          </a:p>
        </p:txBody>
      </p:sp>
      <p:pic>
        <p:nvPicPr>
          <p:cNvPr id="6" name="Picture 8" descr="F:\фото\Новая папка (3)\Фото0183.jpg"/>
          <p:cNvPicPr>
            <a:picLocks noGrp="1" noChangeAspect="1" noChangeArrowheads="1"/>
          </p:cNvPicPr>
          <p:nvPr>
            <p:ph sz="quarter" idx="4"/>
          </p:nvPr>
        </p:nvPicPr>
        <p:blipFill>
          <a:blip r:embed="rId2" cstate="print"/>
          <a:stretch>
            <a:fillRect/>
          </a:stretch>
        </p:blipFill>
        <p:spPr bwMode="auto">
          <a:xfrm>
            <a:off x="4158024" y="2663825"/>
            <a:ext cx="3168352" cy="2478881"/>
          </a:xfrm>
          <a:prstGeom prst="rect">
            <a:avLst/>
          </a:prstGeom>
          <a:noFill/>
        </p:spPr>
      </p:pic>
      <p:pic>
        <p:nvPicPr>
          <p:cNvPr id="10" name="Объект 9">
            <a:extLst>
              <a:ext uri="{FF2B5EF4-FFF2-40B4-BE49-F238E27FC236}">
                <a16:creationId xmlns:a16="http://schemas.microsoft.com/office/drawing/2014/main" id="{478B4CAC-5799-4832-B662-09753B0D923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664667" y="2250679"/>
            <a:ext cx="2478881" cy="33051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flipV="1">
            <a:off x="484710" y="4149080"/>
            <a:ext cx="1999058" cy="72008"/>
          </a:xfrm>
        </p:spPr>
        <p:txBody>
          <a:bodyPr>
            <a:normAutofit fontScale="90000"/>
          </a:bodyPr>
          <a:lstStyle/>
          <a:p>
            <a:endParaRPr lang="ru-RU" sz="3600" dirty="0">
              <a:solidFill>
                <a:schemeClr val="accent1">
                  <a:lumMod val="50000"/>
                </a:schemeClr>
              </a:solidFill>
            </a:endParaRPr>
          </a:p>
        </p:txBody>
      </p:sp>
      <p:sp>
        <p:nvSpPr>
          <p:cNvPr id="8" name="Текст 7"/>
          <p:cNvSpPr>
            <a:spLocks noGrp="1"/>
          </p:cNvSpPr>
          <p:nvPr>
            <p:ph type="body" idx="1"/>
          </p:nvPr>
        </p:nvSpPr>
        <p:spPr>
          <a:xfrm>
            <a:off x="827700" y="808974"/>
            <a:ext cx="3298112" cy="1672288"/>
          </a:xfrm>
        </p:spPr>
        <p:txBody>
          <a:bodyPr>
            <a:noAutofit/>
          </a:bodyPr>
          <a:lstStyle/>
          <a:p>
            <a:r>
              <a:rPr lang="ru-RU" sz="2000" dirty="0">
                <a:solidFill>
                  <a:schemeClr val="tx1"/>
                </a:solidFill>
              </a:rPr>
              <a:t>5. Обработка изделия  напильниками и надфилями</a:t>
            </a:r>
          </a:p>
        </p:txBody>
      </p:sp>
      <p:sp>
        <p:nvSpPr>
          <p:cNvPr id="10" name="Текст 9"/>
          <p:cNvSpPr>
            <a:spLocks noGrp="1"/>
          </p:cNvSpPr>
          <p:nvPr>
            <p:ph type="body" sz="quarter" idx="3"/>
          </p:nvPr>
        </p:nvSpPr>
        <p:spPr>
          <a:xfrm>
            <a:off x="4643439" y="980728"/>
            <a:ext cx="4041775" cy="1628446"/>
          </a:xfrm>
        </p:spPr>
        <p:txBody>
          <a:bodyPr>
            <a:normAutofit/>
          </a:bodyPr>
          <a:lstStyle/>
          <a:p>
            <a:r>
              <a:rPr lang="ru-RU" sz="2000" u="sng" dirty="0">
                <a:solidFill>
                  <a:schemeClr val="tx1"/>
                </a:solidFill>
              </a:rPr>
              <a:t>Инструменты:</a:t>
            </a:r>
            <a:r>
              <a:rPr lang="ru-RU" sz="2000" dirty="0">
                <a:solidFill>
                  <a:schemeClr val="tx1"/>
                </a:solidFill>
              </a:rPr>
              <a:t> </a:t>
            </a:r>
          </a:p>
          <a:p>
            <a:r>
              <a:rPr lang="ru-RU" sz="2000" dirty="0">
                <a:solidFill>
                  <a:schemeClr val="tx1"/>
                </a:solidFill>
              </a:rPr>
              <a:t> набор напильников, набор надфилей. </a:t>
            </a:r>
          </a:p>
          <a:p>
            <a:endParaRPr lang="ru-RU" sz="2000" dirty="0"/>
          </a:p>
        </p:txBody>
      </p:sp>
      <p:pic>
        <p:nvPicPr>
          <p:cNvPr id="15" name="Picture 2" descr="G:\фото\Новая папка (3)\Фото0185.jpg"/>
          <p:cNvPicPr>
            <a:picLocks noGrp="1" noChangeAspect="1" noChangeArrowheads="1"/>
          </p:cNvPicPr>
          <p:nvPr>
            <p:ph sz="quarter" idx="4"/>
          </p:nvPr>
        </p:nvPicPr>
        <p:blipFill>
          <a:blip r:embed="rId2" cstate="print"/>
          <a:stretch>
            <a:fillRect/>
          </a:stretch>
        </p:blipFill>
        <p:spPr bwMode="auto">
          <a:xfrm>
            <a:off x="4620113" y="2675706"/>
            <a:ext cx="2859306" cy="2853097"/>
          </a:xfrm>
          <a:prstGeom prst="rect">
            <a:avLst/>
          </a:prstGeom>
          <a:noFill/>
        </p:spPr>
      </p:pic>
      <p:pic>
        <p:nvPicPr>
          <p:cNvPr id="5" name="Объект 4">
            <a:extLst>
              <a:ext uri="{FF2B5EF4-FFF2-40B4-BE49-F238E27FC236}">
                <a16:creationId xmlns:a16="http://schemas.microsoft.com/office/drawing/2014/main" id="{7F4F02FF-E4BD-4B19-B796-F6FAB324350D}"/>
              </a:ext>
            </a:extLst>
          </p:cNvPr>
          <p:cNvPicPr>
            <a:picLocks noGrp="1" noChangeAspect="1"/>
          </p:cNvPicPr>
          <p:nvPr>
            <p:ph sz="half" idx="2"/>
          </p:nvPr>
        </p:nvPicPr>
        <p:blipFill>
          <a:blip r:embed="rId3"/>
          <a:stretch>
            <a:fillRect/>
          </a:stretch>
        </p:blipFill>
        <p:spPr>
          <a:xfrm>
            <a:off x="683568" y="2708920"/>
            <a:ext cx="3643924" cy="27363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3"/>
          </p:nvPr>
        </p:nvSpPr>
        <p:spPr>
          <a:xfrm>
            <a:off x="3923928" y="4771182"/>
            <a:ext cx="4588723" cy="1394122"/>
          </a:xfrm>
        </p:spPr>
        <p:txBody>
          <a:bodyPr>
            <a:noAutofit/>
          </a:bodyPr>
          <a:lstStyle/>
          <a:p>
            <a:r>
              <a:rPr lang="ru-RU" sz="2000" dirty="0">
                <a:solidFill>
                  <a:schemeClr val="tx1"/>
                </a:solidFill>
              </a:rPr>
              <a:t>Инструменты</a:t>
            </a:r>
            <a:r>
              <a:rPr lang="en-US" sz="2000" dirty="0">
                <a:solidFill>
                  <a:schemeClr val="tx1"/>
                </a:solidFill>
              </a:rPr>
              <a:t>:</a:t>
            </a:r>
            <a:r>
              <a:rPr lang="ru-RU" sz="2000" dirty="0">
                <a:solidFill>
                  <a:schemeClr val="tx1"/>
                </a:solidFill>
              </a:rPr>
              <a:t> наждачная бумага.</a:t>
            </a:r>
          </a:p>
        </p:txBody>
      </p:sp>
      <p:pic>
        <p:nvPicPr>
          <p:cNvPr id="12" name="Объект 11">
            <a:extLst>
              <a:ext uri="{FF2B5EF4-FFF2-40B4-BE49-F238E27FC236}">
                <a16:creationId xmlns:a16="http://schemas.microsoft.com/office/drawing/2014/main" id="{A4AC4389-7513-46EF-B85B-8E367CE68A50}"/>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086423" y="5149850"/>
            <a:ext cx="34528" cy="46038"/>
          </a:xfrm>
        </p:spPr>
      </p:pic>
      <p:pic>
        <p:nvPicPr>
          <p:cNvPr id="14" name="Рисунок 13">
            <a:extLst>
              <a:ext uri="{FF2B5EF4-FFF2-40B4-BE49-F238E27FC236}">
                <a16:creationId xmlns:a16="http://schemas.microsoft.com/office/drawing/2014/main" id="{45B29E41-1706-4A55-B9D7-234520823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334557" y="1259796"/>
            <a:ext cx="2413895" cy="3218527"/>
          </a:xfrm>
          <a:prstGeom prst="rect">
            <a:avLst/>
          </a:prstGeom>
        </p:spPr>
      </p:pic>
      <p:sp>
        <p:nvSpPr>
          <p:cNvPr id="7" name="Заголовок 6">
            <a:extLst>
              <a:ext uri="{FF2B5EF4-FFF2-40B4-BE49-F238E27FC236}">
                <a16:creationId xmlns:a16="http://schemas.microsoft.com/office/drawing/2014/main" id="{9D7C4BDE-AEC7-40E6-8939-055E1646621C}"/>
              </a:ext>
            </a:extLst>
          </p:cNvPr>
          <p:cNvSpPr>
            <a:spLocks noGrp="1"/>
          </p:cNvSpPr>
          <p:nvPr>
            <p:ph type="title"/>
          </p:nvPr>
        </p:nvSpPr>
        <p:spPr/>
        <p:txBody>
          <a:bodyPr/>
          <a:lstStyle/>
          <a:p>
            <a:pPr lvl="0">
              <a:spcBef>
                <a:spcPts val="1000"/>
              </a:spcBef>
            </a:pPr>
            <a:r>
              <a:rPr lang="ru-RU" sz="2000" dirty="0">
                <a:solidFill>
                  <a:prstClr val="black"/>
                </a:solidFill>
                <a:ea typeface="+mn-ea"/>
                <a:cs typeface="+mn-cs"/>
              </a:rPr>
              <a:t>6. Шлифовка.</a:t>
            </a:r>
            <a:br>
              <a:rPr lang="ru-RU" sz="2000" dirty="0">
                <a:solidFill>
                  <a:prstClr val="black"/>
                </a:solidFill>
                <a:ea typeface="+mn-ea"/>
                <a:cs typeface="+mn-cs"/>
              </a:rPr>
            </a:b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a:extLst>
              <a:ext uri="{FF2B5EF4-FFF2-40B4-BE49-F238E27FC236}">
                <a16:creationId xmlns:a16="http://schemas.microsoft.com/office/drawing/2014/main" id="{A12F757A-F097-49D0-BFA7-89E8D11CF481}"/>
              </a:ext>
            </a:extLst>
          </p:cNvPr>
          <p:cNvGraphicFramePr>
            <a:graphicFrameLocks noGrp="1"/>
          </p:cNvGraphicFramePr>
          <p:nvPr>
            <p:extLst>
              <p:ext uri="{D42A27DB-BD31-4B8C-83A1-F6EECF244321}">
                <p14:modId xmlns:p14="http://schemas.microsoft.com/office/powerpoint/2010/main" val="2906751400"/>
              </p:ext>
            </p:extLst>
          </p:nvPr>
        </p:nvGraphicFramePr>
        <p:xfrm>
          <a:off x="179512" y="1628801"/>
          <a:ext cx="7272808" cy="3198361"/>
        </p:xfrm>
        <a:graphic>
          <a:graphicData uri="http://schemas.openxmlformats.org/drawingml/2006/table">
            <a:tbl>
              <a:tblPr firstRow="1" firstCol="1" bandRow="1"/>
              <a:tblGrid>
                <a:gridCol w="386167">
                  <a:extLst>
                    <a:ext uri="{9D8B030D-6E8A-4147-A177-3AD203B41FA5}">
                      <a16:colId xmlns:a16="http://schemas.microsoft.com/office/drawing/2014/main" val="3201910598"/>
                    </a:ext>
                  </a:extLst>
                </a:gridCol>
                <a:gridCol w="3089334">
                  <a:extLst>
                    <a:ext uri="{9D8B030D-6E8A-4147-A177-3AD203B41FA5}">
                      <a16:colId xmlns:a16="http://schemas.microsoft.com/office/drawing/2014/main" val="1913990418"/>
                    </a:ext>
                  </a:extLst>
                </a:gridCol>
                <a:gridCol w="3797307">
                  <a:extLst>
                    <a:ext uri="{9D8B030D-6E8A-4147-A177-3AD203B41FA5}">
                      <a16:colId xmlns:a16="http://schemas.microsoft.com/office/drawing/2014/main" val="384406362"/>
                    </a:ext>
                  </a:extLst>
                </a:gridCol>
              </a:tblGrid>
              <a:tr h="504055">
                <a:tc>
                  <a:txBody>
                    <a:bodyPr/>
                    <a:lstStyle/>
                    <a:p>
                      <a:pPr algn="ctr">
                        <a:lnSpc>
                          <a:spcPct val="107000"/>
                        </a:lnSpc>
                        <a:spcAft>
                          <a:spcPts val="0"/>
                        </a:spcAft>
                      </a:pPr>
                      <a:r>
                        <a:rPr lang="ru-RU" sz="20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RU" sz="2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9" marR="68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ru-RU" sz="28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Покрасить изделие </a:t>
                      </a:r>
                      <a:endParaRPr lang="ru-RU"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9" marR="68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ru-RU" sz="28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Гуашь, кисточки</a:t>
                      </a:r>
                      <a:endParaRPr lang="ru-RU"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9" marR="68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24034446"/>
                  </a:ext>
                </a:extLst>
              </a:tr>
              <a:tr h="864096">
                <a:tc>
                  <a:txBody>
                    <a:bodyPr/>
                    <a:lstStyle/>
                    <a:p>
                      <a:pPr algn="ctr">
                        <a:lnSpc>
                          <a:spcPct val="107000"/>
                        </a:lnSpc>
                        <a:spcAft>
                          <a:spcPts val="0"/>
                        </a:spcAft>
                      </a:pPr>
                      <a:r>
                        <a:rPr lang="ru-RU" sz="20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ru-RU" sz="2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9" marR="68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ru-RU" sz="28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Произвести чистовую обработку изделия</a:t>
                      </a:r>
                      <a:endParaRPr lang="ru-RU"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9" marR="68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ru-RU"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Наждачная бумага с мелким зерном</a:t>
                      </a:r>
                      <a:endParaRPr lang="ru-RU"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9" marR="68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25694272"/>
                  </a:ext>
                </a:extLst>
              </a:tr>
              <a:tr h="1072101">
                <a:tc>
                  <a:txBody>
                    <a:bodyPr/>
                    <a:lstStyle/>
                    <a:p>
                      <a:pPr algn="ctr">
                        <a:lnSpc>
                          <a:spcPct val="107000"/>
                        </a:lnSpc>
                        <a:spcAft>
                          <a:spcPts val="0"/>
                        </a:spcAft>
                      </a:pPr>
                      <a:r>
                        <a:rPr lang="ru-RU" sz="20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RU" sz="2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9" marR="68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ru-RU"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Приклеить часовой механизм и циферблат</a:t>
                      </a:r>
                      <a:endParaRPr lang="ru-RU"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9" marR="68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ru-RU"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Клей</a:t>
                      </a:r>
                      <a:endParaRPr lang="ru-RU"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9" marR="68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6689958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9CCD1EC-3F8D-464F-836F-EB6F713A5CA3}"/>
              </a:ext>
            </a:extLst>
          </p:cNvPr>
          <p:cNvPicPr>
            <a:picLocks noChangeAspect="1"/>
          </p:cNvPicPr>
          <p:nvPr/>
        </p:nvPicPr>
        <p:blipFill>
          <a:blip r:embed="rId2"/>
          <a:stretch>
            <a:fillRect/>
          </a:stretch>
        </p:blipFill>
        <p:spPr>
          <a:xfrm>
            <a:off x="1187624" y="476672"/>
            <a:ext cx="4536505" cy="6040919"/>
          </a:xfrm>
          <a:prstGeom prst="rect">
            <a:avLst/>
          </a:prstGeom>
        </p:spPr>
      </p:pic>
    </p:spTree>
    <p:extLst>
      <p:ext uri="{BB962C8B-B14F-4D97-AF65-F5344CB8AC3E}">
        <p14:creationId xmlns:p14="http://schemas.microsoft.com/office/powerpoint/2010/main" val="245139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6408712" cy="504056"/>
          </a:xfrm>
        </p:spPr>
        <p:txBody>
          <a:bodyPr>
            <a:normAutofit fontScale="90000"/>
          </a:bodyPr>
          <a:lstStyle/>
          <a:p>
            <a:pPr algn="ctr"/>
            <a:r>
              <a:rPr lang="ru-RU" sz="2800" dirty="0">
                <a:solidFill>
                  <a:srgbClr val="C00000"/>
                </a:solidFill>
                <a:latin typeface="Arial" panose="020B0604020202020204" pitchFamily="34" charset="0"/>
                <a:cs typeface="Arial" panose="020B0604020202020204" pitchFamily="34" charset="0"/>
              </a:rPr>
              <a:t>Экономическое обоснование</a:t>
            </a:r>
          </a:p>
        </p:txBody>
      </p:sp>
      <p:sp>
        <p:nvSpPr>
          <p:cNvPr id="3" name="Содержимое 2"/>
          <p:cNvSpPr>
            <a:spLocks noGrp="1"/>
          </p:cNvSpPr>
          <p:nvPr>
            <p:ph idx="1"/>
          </p:nvPr>
        </p:nvSpPr>
        <p:spPr>
          <a:xfrm>
            <a:off x="539552" y="548680"/>
            <a:ext cx="7818662" cy="5809278"/>
          </a:xfrm>
        </p:spPr>
        <p:txBody>
          <a:bodyPr>
            <a:normAutofit lnSpcReduction="10000"/>
          </a:bodyPr>
          <a:lstStyle/>
          <a:p>
            <a:r>
              <a:rPr lang="ru-RU" dirty="0">
                <a:latin typeface="Arial" panose="020B0604020202020204" pitchFamily="34" charset="0"/>
                <a:cs typeface="Arial" panose="020B0604020202020204" pitchFamily="34" charset="0"/>
              </a:rPr>
              <a:t>Для его изготовления  потребовалась заготовка из фанеры толщиной 3 мм и размерами 300 на 400 мм. Отходов практически нет.</a:t>
            </a:r>
          </a:p>
          <a:p>
            <a:r>
              <a:rPr lang="ru-RU" dirty="0">
                <a:latin typeface="Arial" panose="020B0604020202020204" pitchFamily="34" charset="0"/>
                <a:cs typeface="Arial" panose="020B0604020202020204" pitchFamily="34" charset="0"/>
              </a:rPr>
              <a:t>Стоимость нужного размера фанеры для работы</a:t>
            </a:r>
          </a:p>
          <a:p>
            <a:r>
              <a:rPr lang="ru-RU" dirty="0">
                <a:latin typeface="Arial" panose="020B0604020202020204" pitchFamily="34" charset="0"/>
                <a:cs typeface="Arial" panose="020B0604020202020204" pitchFamily="34" charset="0"/>
              </a:rPr>
              <a:t> 45 рублей (С 1).</a:t>
            </a:r>
          </a:p>
          <a:p>
            <a:r>
              <a:rPr lang="ru-RU" dirty="0">
                <a:latin typeface="Arial" panose="020B0604020202020204" pitchFamily="34" charset="0"/>
                <a:cs typeface="Arial" panose="020B0604020202020204" pitchFamily="34" charset="0"/>
              </a:rPr>
              <a:t>Стоимость 6 пилочек, израсходованных на выпиливание  30 рублей (С 2).</a:t>
            </a:r>
          </a:p>
          <a:p>
            <a:r>
              <a:rPr lang="ru-RU" dirty="0">
                <a:latin typeface="Arial" panose="020B0604020202020204" pitchFamily="34" charset="0"/>
                <a:cs typeface="Arial" panose="020B0604020202020204" pitchFamily="34" charset="0"/>
              </a:rPr>
              <a:t>Цена  наждачной бумаги 10 рублей (С 3)</a:t>
            </a:r>
          </a:p>
          <a:p>
            <a:r>
              <a:rPr lang="ru-RU" dirty="0">
                <a:latin typeface="Arial" panose="020B0604020202020204" pitchFamily="34" charset="0"/>
                <a:cs typeface="Arial" panose="020B0604020202020204" pitchFamily="34" charset="0"/>
              </a:rPr>
              <a:t>Работу я сделал сам, поэтому затраты на труд не буду считать.</a:t>
            </a:r>
          </a:p>
          <a:p>
            <a:r>
              <a:rPr lang="ru-RU" dirty="0">
                <a:latin typeface="Arial" panose="020B0604020202020204" pitchFamily="34" charset="0"/>
                <a:cs typeface="Arial" panose="020B0604020202020204" pitchFamily="34" charset="0"/>
              </a:rPr>
              <a:t>Следовательно, стоимость материалов для изготовления проекта составила</a:t>
            </a:r>
          </a:p>
          <a:p>
            <a:r>
              <a:rPr lang="ru-RU" b="1" dirty="0">
                <a:latin typeface="Times New Roman" panose="02020603050405020304" pitchFamily="18" charset="0"/>
                <a:ea typeface="Calibri" panose="020F0502020204030204" pitchFamily="34" charset="0"/>
              </a:rPr>
              <a:t>С = (С 1) + (С 2) + (С 3) = 45 + 30 + 10 = 85 рублей </a:t>
            </a:r>
          </a:p>
          <a:p>
            <a:pPr>
              <a:lnSpc>
                <a:spcPct val="107000"/>
              </a:lnSpc>
              <a:spcAft>
                <a:spcPts val="800"/>
              </a:spcAft>
            </a:pPr>
            <a:r>
              <a:rPr lang="ru-RU" kern="100" dirty="0">
                <a:latin typeface="Times New Roman" panose="02020603050405020304" pitchFamily="18" charset="0"/>
                <a:ea typeface="Calibri" panose="020F0502020204030204" pitchFamily="34" charset="0"/>
                <a:cs typeface="Times New Roman" panose="02020603050405020304" pitchFamily="18" charset="0"/>
              </a:rPr>
              <a:t>В магазинах настольные часы стоят от 200 рублей до 500 рублей. Как видно изделие, изготовленное своими руками, обходится гораздо дешевле. Данные настольные часы украсят интерьер кухни, за гораздо меньшую стоимость, чем пришлось бы мне заплатить при покупке аналогичного изделия и будет подарком для бабушки.</a:t>
            </a:r>
            <a:endParaRPr lang="ru-RU" sz="1400" kern="1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Picture 12" descr="AG00218_"/>
          <p:cNvPicPr>
            <a:picLocks noChangeAspect="1" noChangeArrowheads="1" noCrop="1"/>
          </p:cNvPicPr>
          <p:nvPr/>
        </p:nvPicPr>
        <p:blipFill>
          <a:blip r:embed="rId2"/>
          <a:srcRect/>
          <a:stretch>
            <a:fillRect/>
          </a:stretch>
        </p:blipFill>
        <p:spPr bwMode="auto">
          <a:xfrm>
            <a:off x="7216548" y="0"/>
            <a:ext cx="1927451" cy="12687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571480"/>
            <a:ext cx="8429683" cy="1643074"/>
          </a:xfrm>
        </p:spPr>
        <p:txBody>
          <a:bodyPr>
            <a:normAutofit fontScale="90000"/>
          </a:bodyPr>
          <a:lstStyle/>
          <a:p>
            <a:r>
              <a:rPr lang="ru-RU" sz="3100" dirty="0">
                <a:solidFill>
                  <a:srgbClr val="C00000"/>
                </a:solidFill>
                <a:latin typeface="Arial" panose="020B0604020202020204" pitchFamily="34" charset="0"/>
                <a:cs typeface="Arial" panose="020B0604020202020204" pitchFamily="34" charset="0"/>
              </a:rPr>
              <a:t>Экологическое обоснование</a:t>
            </a:r>
            <a:br>
              <a:rPr lang="ru-RU" dirty="0">
                <a:solidFill>
                  <a:schemeClr val="accent1">
                    <a:lumMod val="50000"/>
                  </a:schemeClr>
                </a:solidFill>
              </a:rPr>
            </a:br>
            <a:br>
              <a:rPr lang="ru-RU" dirty="0"/>
            </a:br>
            <a:endParaRPr lang="ru-RU" dirty="0"/>
          </a:p>
        </p:txBody>
      </p:sp>
      <p:sp>
        <p:nvSpPr>
          <p:cNvPr id="3" name="Содержимое 2"/>
          <p:cNvSpPr>
            <a:spLocks noGrp="1"/>
          </p:cNvSpPr>
          <p:nvPr>
            <p:ph idx="1"/>
          </p:nvPr>
        </p:nvSpPr>
        <p:spPr>
          <a:xfrm>
            <a:off x="899593" y="1340769"/>
            <a:ext cx="7056784" cy="4785396"/>
          </a:xfrm>
        </p:spPr>
        <p:txBody>
          <a:bodyPr>
            <a:normAutofit/>
          </a:bodyPr>
          <a:lstStyle/>
          <a:p>
            <a:pPr>
              <a:buNone/>
            </a:pPr>
            <a:r>
              <a:rPr lang="ru-RU" sz="2400" dirty="0">
                <a:latin typeface="Arial" panose="020B0604020202020204" pitchFamily="34" charset="0"/>
                <a:cs typeface="Arial" panose="020B0604020202020204" pitchFamily="34" charset="0"/>
              </a:rPr>
              <a:t>            Мое изделие - подставка под горячее изготовлена из экологически чистого материала. Как известно изделие должно быть безопасным не только химическому по составу материалов, из которых оно выполнено, но и по его использованию. Я сделал, как мне кажется безопасное по всем параметрам изделие. Об него трудно пораниться, и значит оно не будет представлять собою определенную опасность для человека. Отходы можно использовать на даче в разных целях.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F6EE987-9120-4444-B28C-EB32377A8E80}"/>
              </a:ext>
            </a:extLst>
          </p:cNvPr>
          <p:cNvSpPr/>
          <p:nvPr/>
        </p:nvSpPr>
        <p:spPr>
          <a:xfrm>
            <a:off x="539552" y="476672"/>
            <a:ext cx="7992888" cy="5254067"/>
          </a:xfrm>
          <a:prstGeom prst="rect">
            <a:avLst/>
          </a:prstGeom>
        </p:spPr>
        <p:txBody>
          <a:bodyPr wrap="square">
            <a:spAutoFit/>
          </a:bodyPr>
          <a:lstStyle/>
          <a:p>
            <a:pPr lvl="0">
              <a:spcBef>
                <a:spcPts val="1000"/>
              </a:spcBef>
              <a:buClr>
                <a:srgbClr val="1E5155">
                  <a:lumMod val="40000"/>
                  <a:lumOff val="60000"/>
                </a:srgbClr>
              </a:buClr>
              <a:buSzPct val="80000"/>
            </a:pPr>
            <a:r>
              <a:rPr lang="ru-RU" sz="2500" dirty="0">
                <a:solidFill>
                  <a:srgbClr val="C00000"/>
                </a:solidFill>
                <a:latin typeface="Arial" panose="020B0604020202020204" pitchFamily="34" charset="0"/>
                <a:ea typeface="+mj-ea"/>
                <a:cs typeface="Arial" panose="020B0604020202020204" pitchFamily="34" charset="0"/>
              </a:rPr>
              <a:t>Реклама: </a:t>
            </a:r>
            <a:br>
              <a:rPr lang="ru-RU" sz="2500" dirty="0">
                <a:solidFill>
                  <a:srgbClr val="90C226">
                    <a:lumMod val="50000"/>
                  </a:srgbClr>
                </a:solidFill>
                <a:ea typeface="+mj-ea"/>
                <a:cs typeface="+mj-cs"/>
              </a:rPr>
            </a:br>
            <a:r>
              <a:rPr lang="ru-RU" sz="2200" dirty="0">
                <a:solidFill>
                  <a:srgbClr val="90C226"/>
                </a:solidFill>
                <a:latin typeface="Arial" panose="020B0604020202020204" pitchFamily="34" charset="0"/>
                <a:ea typeface="Calibri" panose="020F0502020204030204" pitchFamily="34" charset="0"/>
                <a:cs typeface="Arial" panose="020B0604020202020204" pitchFamily="34" charset="0"/>
              </a:rPr>
              <a:t>Данное изделие послужит хорошим подарком, а также украсит интерьер</a:t>
            </a:r>
            <a:endParaRPr lang="ru-RU" sz="28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a:spcBef>
                <a:spcPts val="1000"/>
              </a:spcBef>
              <a:buClr>
                <a:srgbClr val="1E5155">
                  <a:lumMod val="40000"/>
                  <a:lumOff val="60000"/>
                </a:srgbClr>
              </a:buClr>
              <a:buSzPct val="80000"/>
            </a:pPr>
            <a:r>
              <a:rPr lang="ru-RU" sz="2800" dirty="0">
                <a:solidFill>
                  <a:srgbClr val="C00000"/>
                </a:solidFill>
                <a:latin typeface="Arial" panose="020B0604020202020204" pitchFamily="34" charset="0"/>
                <a:cs typeface="Arial" panose="020B0604020202020204" pitchFamily="34" charset="0"/>
              </a:rPr>
              <a:t>Заключение</a:t>
            </a:r>
          </a:p>
          <a:p>
            <a:pPr>
              <a:lnSpc>
                <a:spcPct val="107000"/>
              </a:lnSpc>
              <a:spcAft>
                <a:spcPts val="800"/>
              </a:spcAft>
            </a:pPr>
            <a:r>
              <a:rPr lang="ru-RU" sz="2400" kern="100" dirty="0">
                <a:latin typeface="Times New Roman" panose="02020603050405020304" pitchFamily="18" charset="0"/>
                <a:ea typeface="Calibri" panose="020F0502020204030204" pitchFamily="34" charset="0"/>
                <a:cs typeface="Times New Roman" panose="02020603050405020304" pitchFamily="18" charset="0"/>
              </a:rPr>
              <a:t>Цель и задачи, поставленные в работе, достигнуты. Материал доступен, технология работы посильна. Я оцениваю свое изделие на отлично. </a:t>
            </a:r>
          </a:p>
          <a:p>
            <a:pPr>
              <a:lnSpc>
                <a:spcPct val="107000"/>
              </a:lnSpc>
              <a:spcAft>
                <a:spcPts val="800"/>
              </a:spcAft>
            </a:pPr>
            <a:r>
              <a:rPr lang="ru-RU" sz="2400" kern="100" dirty="0">
                <a:latin typeface="Times New Roman" panose="02020603050405020304" pitchFamily="18" charset="0"/>
                <a:ea typeface="Calibri" panose="020F0502020204030204" pitchFamily="34" charset="0"/>
                <a:cs typeface="Times New Roman" panose="02020603050405020304" pitchFamily="18" charset="0"/>
              </a:rPr>
              <a:t>Изделие хорошо впишется в интерьер кухни и будет прекрасным подарком под Новый год для бабушки. </a:t>
            </a:r>
          </a:p>
          <a:p>
            <a:pPr>
              <a:lnSpc>
                <a:spcPct val="107000"/>
              </a:lnSpc>
              <a:spcAft>
                <a:spcPts val="800"/>
              </a:spcAft>
            </a:pPr>
            <a:r>
              <a:rPr lang="ru-RU" sz="2400" kern="100" dirty="0">
                <a:latin typeface="Times New Roman" panose="02020603050405020304" pitchFamily="18" charset="0"/>
                <a:ea typeface="Calibri" panose="020F0502020204030204" pitchFamily="34" charset="0"/>
                <a:cs typeface="Times New Roman" panose="02020603050405020304" pitchFamily="18" charset="0"/>
              </a:rPr>
              <a:t>Навыки, полученные при выполнении проекта, пригодятся мне и в будущем.</a:t>
            </a:r>
            <a:endParaRPr lang="ru-RU" kern="100" dirty="0">
              <a:latin typeface="Calibri" panose="020F0502020204030204" pitchFamily="34" charset="0"/>
              <a:ea typeface="Calibri" panose="020F0502020204030204" pitchFamily="34" charset="0"/>
              <a:cs typeface="Times New Roman" panose="02020603050405020304" pitchFamily="18" charset="0"/>
            </a:endParaRPr>
          </a:p>
          <a:p>
            <a:pPr lvl="0">
              <a:spcBef>
                <a:spcPts val="1000"/>
              </a:spcBef>
              <a:buClr>
                <a:srgbClr val="90C226"/>
              </a:buClr>
              <a:buSzPct val="80000"/>
            </a:pPr>
            <a:r>
              <a:rPr lang="ru-RU" sz="2200" dirty="0">
                <a:solidFill>
                  <a:prstClr val="black">
                    <a:lumMod val="75000"/>
                    <a:lumOff val="25000"/>
                  </a:prst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6973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9"/>
          <p:cNvSpPr>
            <a:spLocks noGrp="1" noChangeArrowheads="1" noChangeShapeType="1" noTextEdit="1"/>
          </p:cNvSpPr>
          <p:nvPr>
            <p:ph idx="4294967295"/>
          </p:nvPr>
        </p:nvSpPr>
        <p:spPr bwMode="auto">
          <a:xfrm>
            <a:off x="0" y="620688"/>
            <a:ext cx="9144000" cy="5707086"/>
          </a:xfrm>
          <a:prstGeom prst="rect">
            <a:avLst/>
          </a:prstGeom>
        </p:spPr>
        <p:style>
          <a:lnRef idx="0">
            <a:scrgbClr r="0" g="0" b="0"/>
          </a:lnRef>
          <a:fillRef idx="1003">
            <a:schemeClr val="dk2"/>
          </a:fillRef>
          <a:effectRef idx="0">
            <a:scrgbClr r="0" g="0" b="0"/>
          </a:effectRef>
          <a:fontRef idx="major"/>
        </p:style>
        <p:txBody>
          <a:bodyPr wrap="none" fromWordArt="1">
            <a:prstTxWarp prst="textDoubleWave1">
              <a:avLst>
                <a:gd name="adj1" fmla="val 6500"/>
                <a:gd name="adj2" fmla="val 1071"/>
              </a:avLst>
            </a:prstTxWarp>
          </a:bodyPr>
          <a:lstStyle/>
          <a:p>
            <a:pPr marL="0" indent="0">
              <a:buNone/>
            </a:pPr>
            <a:r>
              <a:rPr lang="ru-RU" sz="3600" kern="10" spc="-360" dirty="0">
                <a:ln w="12700">
                  <a:solidFill>
                    <a:srgbClr val="000099"/>
                  </a:solidFill>
                  <a:round/>
                  <a:headEnd/>
                  <a:tailEnd/>
                </a:ln>
                <a:solidFill>
                  <a:srgbClr val="92D050"/>
                </a:solidFill>
                <a:latin typeface="Impact"/>
              </a:rPr>
              <a:t>С п а с и б о</a:t>
            </a:r>
          </a:p>
          <a:p>
            <a:pPr marL="0" indent="0">
              <a:buNone/>
            </a:pPr>
            <a:r>
              <a:rPr lang="ru-RU" sz="3600" kern="10" spc="-360" dirty="0">
                <a:ln w="12700">
                  <a:solidFill>
                    <a:srgbClr val="000099"/>
                  </a:solidFill>
                  <a:round/>
                  <a:headEnd/>
                  <a:tailEnd/>
                </a:ln>
                <a:solidFill>
                  <a:srgbClr val="92D050"/>
                </a:solidFill>
                <a:latin typeface="Impact"/>
              </a:rPr>
              <a:t>з а   в н и м а н и 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116633"/>
            <a:ext cx="6798734" cy="792088"/>
          </a:xfrm>
        </p:spPr>
        <p:txBody>
          <a:bodyPr>
            <a:normAutofit/>
          </a:bodyPr>
          <a:lstStyle/>
          <a:p>
            <a:r>
              <a:rPr lang="ru-RU" sz="2800" b="1" dirty="0">
                <a:solidFill>
                  <a:srgbClr val="C00000"/>
                </a:solidFill>
                <a:latin typeface="Arial" panose="020B0604020202020204" pitchFamily="34" charset="0"/>
                <a:cs typeface="Arial" panose="020B0604020202020204" pitchFamily="34" charset="0"/>
              </a:rPr>
              <a:t>Содержание</a:t>
            </a:r>
          </a:p>
        </p:txBody>
      </p:sp>
      <p:sp>
        <p:nvSpPr>
          <p:cNvPr id="3" name="Содержимое 2"/>
          <p:cNvSpPr>
            <a:spLocks noGrp="1"/>
          </p:cNvSpPr>
          <p:nvPr>
            <p:ph idx="1"/>
          </p:nvPr>
        </p:nvSpPr>
        <p:spPr>
          <a:xfrm>
            <a:off x="1443491" y="836712"/>
            <a:ext cx="7160957" cy="5544616"/>
          </a:xfrm>
        </p:spPr>
        <p:txBody>
          <a:bodyPr>
            <a:normAutofit fontScale="85000" lnSpcReduction="20000"/>
          </a:bodyPr>
          <a:lstStyle/>
          <a:p>
            <a:pPr>
              <a:buNone/>
            </a:pPr>
            <a:r>
              <a:rPr lang="ru-RU" dirty="0"/>
              <a:t>1</a:t>
            </a:r>
            <a:r>
              <a:rPr lang="ru-RU" sz="2200" dirty="0">
                <a:latin typeface="Arial" panose="020B0604020202020204" pitchFamily="34" charset="0"/>
                <a:cs typeface="Arial" panose="020B0604020202020204" pitchFamily="34" charset="0"/>
              </a:rPr>
              <a:t>. </a:t>
            </a:r>
            <a:r>
              <a:rPr lang="ru-RU" sz="2200" b="1" dirty="0">
                <a:latin typeface="Arial" panose="020B0604020202020204" pitchFamily="34" charset="0"/>
                <a:cs typeface="Arial" panose="020B0604020202020204" pitchFamily="34" charset="0"/>
              </a:rPr>
              <a:t>ПОИСКОВЫЙ ЭТАП</a:t>
            </a:r>
          </a:p>
          <a:p>
            <a:r>
              <a:rPr lang="ru-RU" sz="2200" dirty="0">
                <a:latin typeface="Arial" panose="020B0604020202020204" pitchFamily="34" charset="0"/>
                <a:cs typeface="Arial" panose="020B0604020202020204" pitchFamily="34" charset="0"/>
              </a:rPr>
              <a:t>1. Цель и задачи проекта</a:t>
            </a:r>
          </a:p>
          <a:p>
            <a:r>
              <a:rPr lang="ru-RU" sz="2200" dirty="0">
                <a:latin typeface="Arial" panose="020B0604020202020204" pitchFamily="34" charset="0"/>
                <a:cs typeface="Arial" panose="020B0604020202020204" pitchFamily="34" charset="0"/>
              </a:rPr>
              <a:t>1.2. Выбор и обоснование проблемы </a:t>
            </a:r>
          </a:p>
          <a:p>
            <a:r>
              <a:rPr lang="ru-RU" sz="2200" dirty="0">
                <a:latin typeface="Arial" panose="020B0604020202020204" pitchFamily="34" charset="0"/>
                <a:cs typeface="Arial" panose="020B0604020202020204" pitchFamily="34" charset="0"/>
              </a:rPr>
              <a:t>1.3.Историческая справка</a:t>
            </a:r>
          </a:p>
          <a:p>
            <a:pPr marL="0" indent="0">
              <a:buNone/>
            </a:pPr>
            <a:r>
              <a:rPr lang="ru-RU" sz="2200" b="1" dirty="0">
                <a:latin typeface="Arial" panose="020B0604020202020204" pitchFamily="34" charset="0"/>
                <a:cs typeface="Arial" panose="020B0604020202020204" pitchFamily="34" charset="0"/>
              </a:rPr>
              <a:t>2. КОНСТРУКТОРСКИЙ ЭТАП</a:t>
            </a:r>
          </a:p>
          <a:p>
            <a:r>
              <a:rPr lang="ru-RU" sz="2200" dirty="0">
                <a:latin typeface="Arial" panose="020B0604020202020204" pitchFamily="34" charset="0"/>
                <a:cs typeface="Arial" panose="020B0604020202020204" pitchFamily="34" charset="0"/>
              </a:rPr>
              <a:t>2.1. Поиск вариантов. </a:t>
            </a:r>
          </a:p>
          <a:p>
            <a:r>
              <a:rPr lang="ru-RU" sz="2200" dirty="0">
                <a:latin typeface="Arial" panose="020B0604020202020204" pitchFamily="34" charset="0"/>
                <a:cs typeface="Arial" panose="020B0604020202020204" pitchFamily="34" charset="0"/>
              </a:rPr>
              <a:t>2.2.Правила ТБ при резьбе по дереву ручными инструментами </a:t>
            </a:r>
          </a:p>
          <a:p>
            <a:pPr marL="0" indent="0">
              <a:buNone/>
            </a:pPr>
            <a:r>
              <a:rPr lang="ru-RU" sz="2200" b="1" dirty="0">
                <a:latin typeface="Arial" panose="020B0604020202020204" pitchFamily="34" charset="0"/>
                <a:cs typeface="Arial" panose="020B0604020202020204" pitchFamily="34" charset="0"/>
              </a:rPr>
              <a:t>3. ТЕХНОЛОГИЧЕСКИЙ ЭТАП</a:t>
            </a:r>
          </a:p>
          <a:p>
            <a:pPr marL="0" indent="0">
              <a:buNone/>
            </a:pPr>
            <a:r>
              <a:rPr lang="ru-RU" sz="2200" dirty="0">
                <a:latin typeface="Arial" panose="020B0604020202020204" pitchFamily="34" charset="0"/>
                <a:cs typeface="Arial" panose="020B0604020202020204" pitchFamily="34" charset="0"/>
              </a:rPr>
              <a:t>3.1. Технологическая карта «Подставки под горячее»</a:t>
            </a:r>
          </a:p>
          <a:p>
            <a:r>
              <a:rPr lang="ru-RU" sz="2200" dirty="0">
                <a:latin typeface="Arial" panose="020B0604020202020204" pitchFamily="34" charset="0"/>
                <a:cs typeface="Arial" panose="020B0604020202020204" pitchFamily="34" charset="0"/>
              </a:rPr>
              <a:t>3.2 .Экономическое обоснование</a:t>
            </a:r>
          </a:p>
          <a:p>
            <a:r>
              <a:rPr lang="ru-RU" sz="2200" b="1" dirty="0">
                <a:latin typeface="Arial" panose="020B0604020202020204" pitchFamily="34" charset="0"/>
                <a:cs typeface="Arial" panose="020B0604020202020204" pitchFamily="34" charset="0"/>
              </a:rPr>
              <a:t>4. ЗАКЛЮЧИТЕЛЬНЫЙ ЭТАП</a:t>
            </a:r>
          </a:p>
          <a:p>
            <a:r>
              <a:rPr lang="ru-RU" sz="2200" dirty="0">
                <a:latin typeface="Arial" panose="020B0604020202020204" pitchFamily="34" charset="0"/>
                <a:cs typeface="Arial" panose="020B0604020202020204" pitchFamily="34" charset="0"/>
              </a:rPr>
              <a:t>4.1 Экологическое обоснование</a:t>
            </a:r>
          </a:p>
          <a:p>
            <a:r>
              <a:rPr lang="ru-RU" sz="2200" dirty="0">
                <a:latin typeface="Arial" panose="020B0604020202020204" pitchFamily="34" charset="0"/>
                <a:cs typeface="Arial" panose="020B0604020202020204" pitchFamily="34" charset="0"/>
              </a:rPr>
              <a:t>4.2. Реклама</a:t>
            </a:r>
          </a:p>
          <a:p>
            <a:r>
              <a:rPr lang="ru-RU" sz="2200" dirty="0">
                <a:latin typeface="Arial" panose="020B0604020202020204" pitchFamily="34" charset="0"/>
                <a:cs typeface="Arial" panose="020B0604020202020204" pitchFamily="34" charset="0"/>
              </a:rPr>
              <a:t>4.3. Заключение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6442" y="548681"/>
            <a:ext cx="6620968" cy="1296143"/>
          </a:xfrm>
        </p:spPr>
        <p:txBody>
          <a:bodyPr>
            <a:normAutofit/>
          </a:bodyPr>
          <a:lstStyle/>
          <a:p>
            <a:pPr algn="l"/>
            <a:r>
              <a:rPr lang="ru-RU" sz="2400" b="1" dirty="0">
                <a:solidFill>
                  <a:srgbClr val="C00000"/>
                </a:solidFill>
                <a:latin typeface="Arial" panose="020B0604020202020204" pitchFamily="34" charset="0"/>
                <a:cs typeface="Arial" panose="020B0604020202020204" pitchFamily="34" charset="0"/>
              </a:rPr>
              <a:t>ЦЕЛЬ:</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Применить навыки и умения, творческие способности изготовления часов</a:t>
            </a:r>
          </a:p>
        </p:txBody>
      </p:sp>
      <p:sp>
        <p:nvSpPr>
          <p:cNvPr id="3" name="Подзаголовок 2"/>
          <p:cNvSpPr>
            <a:spLocks noGrp="1"/>
          </p:cNvSpPr>
          <p:nvPr>
            <p:ph type="subTitle" idx="1"/>
          </p:nvPr>
        </p:nvSpPr>
        <p:spPr>
          <a:xfrm>
            <a:off x="866442" y="1844824"/>
            <a:ext cx="7521982" cy="4536504"/>
          </a:xfrm>
        </p:spPr>
        <p:txBody>
          <a:bodyPr>
            <a:noAutofit/>
          </a:bodyPr>
          <a:lstStyle/>
          <a:p>
            <a:pPr algn="l"/>
            <a:r>
              <a:rPr lang="ru-RU" sz="2400" b="1" dirty="0">
                <a:solidFill>
                  <a:srgbClr val="C00000"/>
                </a:solidFill>
                <a:latin typeface="Arial" panose="020B0604020202020204" pitchFamily="34" charset="0"/>
                <a:cs typeface="Arial" panose="020B0604020202020204" pitchFamily="34" charset="0"/>
              </a:rPr>
              <a:t>ЗАДАЧИ:</a:t>
            </a:r>
          </a:p>
          <a:p>
            <a:pPr algn="l"/>
            <a:r>
              <a:rPr lang="ru-RU" sz="2200" dirty="0">
                <a:solidFill>
                  <a:schemeClr val="tx1"/>
                </a:solidFill>
                <a:latin typeface="Arial" panose="020B0604020202020204" pitchFamily="34" charset="0"/>
                <a:cs typeface="Arial" panose="020B0604020202020204" pitchFamily="34" charset="0"/>
              </a:rPr>
              <a:t>Изучить все варианты изготовления часов</a:t>
            </a:r>
          </a:p>
          <a:p>
            <a:pPr algn="l"/>
            <a:r>
              <a:rPr lang="ru-RU" sz="2200" dirty="0">
                <a:solidFill>
                  <a:schemeClr val="tx1"/>
                </a:solidFill>
                <a:latin typeface="Arial" panose="020B0604020202020204" pitchFamily="34" charset="0"/>
                <a:cs typeface="Arial" panose="020B0604020202020204" pitchFamily="34" charset="0"/>
              </a:rPr>
              <a:t>Найти наиболее рациональные приемы обработки древесины ручным инструментом.</a:t>
            </a:r>
          </a:p>
          <a:p>
            <a:pPr algn="l"/>
            <a:r>
              <a:rPr lang="ru-RU" sz="2200" dirty="0">
                <a:solidFill>
                  <a:schemeClr val="tx1"/>
                </a:solidFill>
                <a:latin typeface="Arial" panose="020B0604020202020204" pitchFamily="34" charset="0"/>
                <a:cs typeface="Arial" panose="020B0604020202020204" pitchFamily="34" charset="0"/>
              </a:rPr>
              <a:t>Описать последовательность изготовления изделия в технологической карте.</a:t>
            </a:r>
          </a:p>
          <a:p>
            <a:pPr algn="l"/>
            <a:r>
              <a:rPr lang="ru-RU" sz="2200" dirty="0">
                <a:solidFill>
                  <a:schemeClr val="tx1"/>
                </a:solidFill>
                <a:latin typeface="Arial" panose="020B0604020202020204" pitchFamily="34" charset="0"/>
                <a:cs typeface="Arial" panose="020B0604020202020204" pitchFamily="34" charset="0"/>
              </a:rPr>
              <a:t>Овладеть всеми приемами работы инструментом.</a:t>
            </a:r>
          </a:p>
          <a:p>
            <a:pPr algn="l"/>
            <a:r>
              <a:rPr lang="ru-RU" sz="2200" dirty="0">
                <a:solidFill>
                  <a:schemeClr val="tx1"/>
                </a:solidFill>
                <a:latin typeface="Arial" panose="020B0604020202020204" pitchFamily="34" charset="0"/>
                <a:cs typeface="Arial" panose="020B0604020202020204" pitchFamily="34" charset="0"/>
              </a:rPr>
              <a:t>СТРОГО соблюдать правила техники безопасности!</a:t>
            </a:r>
          </a:p>
          <a:p>
            <a:pPr algn="l"/>
            <a:r>
              <a:rPr lang="ru-RU" sz="2200" dirty="0">
                <a:solidFill>
                  <a:schemeClr val="tx1"/>
                </a:solidFill>
                <a:latin typeface="Arial" panose="020B0604020202020204" pitchFamily="34" charset="0"/>
                <a:cs typeface="Arial" panose="020B0604020202020204" pitchFamily="34" charset="0"/>
              </a:rPr>
              <a:t>Научиться оценивать свой труд и представлять свою работу на общий суд.</a:t>
            </a:r>
          </a:p>
        </p:txBody>
      </p:sp>
    </p:spTree>
    <p:extLst>
      <p:ext uri="{BB962C8B-B14F-4D97-AF65-F5344CB8AC3E}">
        <p14:creationId xmlns:p14="http://schemas.microsoft.com/office/powerpoint/2010/main" val="405710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60648"/>
            <a:ext cx="6347714" cy="1669752"/>
          </a:xfrm>
        </p:spPr>
        <p:txBody>
          <a:bodyPr>
            <a:normAutofit/>
          </a:bodyPr>
          <a:lstStyle/>
          <a:p>
            <a:pPr algn="ctr"/>
            <a:r>
              <a:rPr lang="ru-RU" sz="3200" dirty="0">
                <a:solidFill>
                  <a:srgbClr val="C00000"/>
                </a:solidFill>
                <a:latin typeface="Arial" panose="020B0604020202020204" pitchFamily="34" charset="0"/>
                <a:cs typeface="Arial" panose="020B0604020202020204" pitchFamily="34" charset="0"/>
              </a:rPr>
              <a:t>Выбор и обоснование проекта</a:t>
            </a:r>
            <a:br>
              <a:rPr lang="ru-RU" sz="3200" dirty="0">
                <a:solidFill>
                  <a:srgbClr val="C00000"/>
                </a:solidFill>
                <a:latin typeface="Arial" panose="020B0604020202020204" pitchFamily="34" charset="0"/>
                <a:cs typeface="Arial" panose="020B0604020202020204" pitchFamily="34" charset="0"/>
              </a:rPr>
            </a:br>
            <a:br>
              <a:rPr lang="ru-RU" sz="3200" dirty="0">
                <a:solidFill>
                  <a:srgbClr val="C00000"/>
                </a:solidFill>
                <a:latin typeface="Arial" panose="020B0604020202020204" pitchFamily="34" charset="0"/>
                <a:cs typeface="Arial" panose="020B0604020202020204" pitchFamily="34" charset="0"/>
              </a:rPr>
            </a:br>
            <a:endParaRPr lang="ru-RU" sz="3200" dirty="0">
              <a:solidFill>
                <a:srgbClr val="C00000"/>
              </a:solidFill>
              <a:latin typeface="Arial" panose="020B0604020202020204" pitchFamily="34" charset="0"/>
              <a:cs typeface="Arial" panose="020B0604020202020204" pitchFamily="34" charset="0"/>
            </a:endParaRPr>
          </a:p>
        </p:txBody>
      </p:sp>
      <p:sp>
        <p:nvSpPr>
          <p:cNvPr id="3" name="Содержимое 2"/>
          <p:cNvSpPr>
            <a:spLocks noGrp="1"/>
          </p:cNvSpPr>
          <p:nvPr>
            <p:ph sz="half" idx="1"/>
          </p:nvPr>
        </p:nvSpPr>
        <p:spPr/>
        <p:txBody>
          <a:bodyPr>
            <a:normAutofit/>
          </a:bodyPr>
          <a:lstStyle/>
          <a:p>
            <a:pPr marL="0" indent="0">
              <a:buNone/>
            </a:pPr>
            <a:endParaRPr lang="ru-RU" dirty="0"/>
          </a:p>
          <a:p>
            <a:pPr>
              <a:buNone/>
            </a:pPr>
            <a:endParaRPr lang="ru-RU" dirty="0"/>
          </a:p>
        </p:txBody>
      </p:sp>
      <p:sp>
        <p:nvSpPr>
          <p:cNvPr id="5" name="Содержимое 4"/>
          <p:cNvSpPr>
            <a:spLocks noGrp="1"/>
          </p:cNvSpPr>
          <p:nvPr>
            <p:ph sz="half" idx="2"/>
          </p:nvPr>
        </p:nvSpPr>
        <p:spPr>
          <a:xfrm>
            <a:off x="251520" y="1412776"/>
            <a:ext cx="8892480" cy="4752528"/>
          </a:xfrm>
        </p:spPr>
        <p:txBody>
          <a:bodyPr>
            <a:noAutofit/>
          </a:bodyPr>
          <a:lstStyle/>
          <a:p>
            <a:pPr>
              <a:lnSpc>
                <a:spcPct val="107000"/>
              </a:lnSpc>
              <a:spcAft>
                <a:spcPts val="800"/>
              </a:spcAft>
            </a:pPr>
            <a:r>
              <a:rPr lang="ru-RU" sz="2400" kern="100" dirty="0">
                <a:latin typeface="Times New Roman" panose="02020603050405020304" pitchFamily="18" charset="0"/>
                <a:ea typeface="Calibri" panose="020F0502020204030204" pitchFamily="34" charset="0"/>
                <a:cs typeface="Times New Roman" panose="02020603050405020304" pitchFamily="18" charset="0"/>
              </a:rPr>
              <a:t>Приближается праздник Новый год, я решил сделать бабушке подарок. Она всегда говорит, что ей не хватает на кухне часов. Я подумал, что смогу сделать часы своими руками, не тратя при этом много денег. Но тут встал перед проблемой, какие выбрать часы, где найти рисунки, чертежи или идеи. Решил посмотреть идеи для работы в книгах, интернете, магазинах. Мне понравился вариант рисунка в основе, которого паровоз, и я выбрал его для своего проекта.</a:t>
            </a:r>
            <a:endParaRPr lang="ru-RU" kern="1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4"/>
          <p:cNvSpPr>
            <a:spLocks noGrp="1"/>
          </p:cNvSpPr>
          <p:nvPr>
            <p:ph type="title"/>
          </p:nvPr>
        </p:nvSpPr>
        <p:spPr>
          <a:xfrm>
            <a:off x="484710" y="0"/>
            <a:ext cx="7055380" cy="6669359"/>
          </a:xfrm>
        </p:spPr>
        <p:txBody>
          <a:bodyPr/>
          <a:lstStyle/>
          <a:p>
            <a:pPr algn="ctr"/>
            <a:r>
              <a:rPr lang="ru-RU" sz="2400" dirty="0">
                <a:solidFill>
                  <a:srgbClr val="C00000"/>
                </a:solidFill>
              </a:rPr>
              <a:t>ИСТОРИЧЕСКАЯ СПРАВКА</a:t>
            </a:r>
          </a:p>
        </p:txBody>
      </p:sp>
      <p:sp>
        <p:nvSpPr>
          <p:cNvPr id="25603" name="Содержимое 5"/>
          <p:cNvSpPr>
            <a:spLocks noGrp="1"/>
          </p:cNvSpPr>
          <p:nvPr>
            <p:ph idx="1"/>
          </p:nvPr>
        </p:nvSpPr>
        <p:spPr>
          <a:xfrm>
            <a:off x="502920" y="404664"/>
            <a:ext cx="8183880" cy="6453336"/>
          </a:xfrm>
        </p:spPr>
        <p:txBody>
          <a:bodyPr>
            <a:noAutofit/>
          </a:bodyPr>
          <a:lstStyle/>
          <a:p>
            <a:pPr marL="0" indent="0">
              <a:buNone/>
            </a:pPr>
            <a:r>
              <a:rPr lang="ru-RU" sz="2400" dirty="0"/>
              <a:t>Первые настольные часы были изобретены 15 веке по желанию герцога Бургундского, Филиппа Доброго. Они были изготовлены из бронзы и имели всего одну стрелку – часовую. Вместо цифр были выпуклые латунные шарики, а также не было стекла. Погрешность таких изделий была достаточно большой – в среднем 30 минут в день. В Англии изготавливали самые изысканные настольные часы, которые считаются произведением искусства.</a:t>
            </a:r>
          </a:p>
          <a:p>
            <a:pPr marL="0" indent="0">
              <a:buNone/>
            </a:pPr>
            <a:r>
              <a:rPr lang="ru-RU" sz="2400" dirty="0"/>
              <a:t>Изначально у всех часов циферблат был квадратный, и только в 18 веке его сделали круглым. Обязательными элементами были декоративные ручки, накладки, панели.</a:t>
            </a:r>
          </a:p>
          <a:p>
            <a:pPr marL="0" indent="0">
              <a:buNone/>
            </a:pPr>
            <a:r>
              <a:rPr lang="ru-RU" sz="2400" dirty="0"/>
              <a:t>Сегодня есть масса изделий для разных комнат. Это могут быть и классические будильники, и оригинальные модели для детской комнаты.</a:t>
            </a:r>
          </a:p>
          <a:p>
            <a:pPr marL="0" indent="0">
              <a:buNone/>
            </a:pPr>
            <a:endParaRPr lang="ru-RU"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84710" y="188640"/>
            <a:ext cx="7055380" cy="720080"/>
          </a:xfrm>
        </p:spPr>
        <p:txBody>
          <a:bodyPr>
            <a:normAutofit fontScale="90000"/>
          </a:bodyPr>
          <a:lstStyle/>
          <a:p>
            <a:pPr marL="342906" lvl="0" indent="-342906" algn="ctr">
              <a:spcBef>
                <a:spcPts val="1000"/>
              </a:spcBef>
            </a:pPr>
            <a:r>
              <a:rPr lang="ru-RU" sz="2800" b="1" dirty="0">
                <a:solidFill>
                  <a:srgbClr val="C00000"/>
                </a:solidFill>
                <a:latin typeface="Arial" panose="020B0604020202020204" pitchFamily="34" charset="0"/>
                <a:cs typeface="Arial" panose="020B0604020202020204" pitchFamily="34" charset="0"/>
              </a:rPr>
              <a:t>Правила техники безопасности</a:t>
            </a:r>
            <a:br>
              <a:rPr lang="ru-RU" sz="1900" dirty="0">
                <a:solidFill>
                  <a:prstClr val="white"/>
                </a:solidFill>
              </a:rPr>
            </a:br>
            <a:endParaRPr lang="ru-RU" dirty="0"/>
          </a:p>
        </p:txBody>
      </p:sp>
      <p:sp>
        <p:nvSpPr>
          <p:cNvPr id="8" name="Объект 7"/>
          <p:cNvSpPr>
            <a:spLocks noGrp="1"/>
          </p:cNvSpPr>
          <p:nvPr>
            <p:ph idx="1"/>
          </p:nvPr>
        </p:nvSpPr>
        <p:spPr>
          <a:xfrm>
            <a:off x="827700" y="692696"/>
            <a:ext cx="6711654" cy="6408712"/>
          </a:xfrm>
        </p:spPr>
        <p:txBody>
          <a:bodyPr>
            <a:normAutofit/>
          </a:bodyPr>
          <a:lstStyle/>
          <a:p>
            <a:r>
              <a:rPr lang="ru-RU" dirty="0">
                <a:latin typeface="Arial" panose="020B0604020202020204" pitchFamily="34" charset="0"/>
                <a:cs typeface="Arial" panose="020B0604020202020204" pitchFamily="34" charset="0"/>
              </a:rPr>
              <a:t>Перед началом работы рабочее место должно быть тщательно приготовлено, инструменты и приспособления проверены и расположены в необходимом для работы порядке;</a:t>
            </a:r>
          </a:p>
          <a:p>
            <a:r>
              <a:rPr lang="ru-RU" dirty="0">
                <a:latin typeface="Arial" panose="020B0604020202020204" pitchFamily="34" charset="0"/>
                <a:cs typeface="Arial" panose="020B0604020202020204" pitchFamily="34" charset="0"/>
              </a:rPr>
              <a:t> Все предметы, которые требуются во время работы левой рукой, размещают слева, а правые справа;</a:t>
            </a:r>
          </a:p>
          <a:p>
            <a:r>
              <a:rPr lang="ru-RU" dirty="0">
                <a:latin typeface="Arial" panose="020B0604020202020204" pitchFamily="34" charset="0"/>
                <a:cs typeface="Arial" panose="020B0604020202020204" pitchFamily="34" charset="0"/>
              </a:rPr>
              <a:t> Зачищать изделие напильником с надежной ручкой. </a:t>
            </a:r>
          </a:p>
          <a:p>
            <a:r>
              <a:rPr lang="ru-RU" dirty="0">
                <a:latin typeface="Arial" panose="020B0604020202020204" pitchFamily="34" charset="0"/>
                <a:cs typeface="Arial" panose="020B0604020202020204" pitchFamily="34" charset="0"/>
              </a:rPr>
              <a:t>Каждый предмет должен иметь свое постоянное место, инструменты нельзя класть друг на друга или на металлические предметы; </a:t>
            </a:r>
          </a:p>
          <a:p>
            <a:r>
              <a:rPr lang="ru-RU" dirty="0">
                <a:latin typeface="Arial" panose="020B0604020202020204" pitchFamily="34" charset="0"/>
                <a:cs typeface="Arial" panose="020B0604020202020204" pitchFamily="34" charset="0"/>
              </a:rPr>
              <a:t>Нельзя сдувать шлифовальную пыль. </a:t>
            </a:r>
          </a:p>
          <a:p>
            <a:r>
              <a:rPr lang="ru-RU" dirty="0">
                <a:latin typeface="Arial" panose="020B0604020202020204" pitchFamily="34" charset="0"/>
                <a:cs typeface="Arial" panose="020B0604020202020204" pitchFamily="34" charset="0"/>
              </a:rPr>
              <a:t>При пользовании электроинструментом необходимо следить за исправностью не только самого инструмента, но и электропровода. (он не должен быть перекрученным во время работы)</a:t>
            </a:r>
          </a:p>
        </p:txBody>
      </p:sp>
      <p:pic>
        <p:nvPicPr>
          <p:cNvPr id="4" name="Picture 5" descr="исслед"/>
          <p:cNvPicPr>
            <a:picLocks noChangeAspect="1" noChangeArrowheads="1" noCrop="1"/>
          </p:cNvPicPr>
          <p:nvPr/>
        </p:nvPicPr>
        <p:blipFill>
          <a:blip r:embed="rId2"/>
          <a:srcRect/>
          <a:stretch>
            <a:fillRect/>
          </a:stretch>
        </p:blipFill>
        <p:spPr bwMode="auto">
          <a:xfrm>
            <a:off x="7286644" y="5072074"/>
            <a:ext cx="1857356" cy="17859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60648"/>
            <a:ext cx="7615262" cy="1382401"/>
          </a:xfrm>
        </p:spPr>
        <p:txBody>
          <a:bodyPr>
            <a:noAutofit/>
          </a:bodyPr>
          <a:lstStyle/>
          <a:p>
            <a:r>
              <a:rPr lang="ru-RU" sz="3200" b="1" dirty="0">
                <a:solidFill>
                  <a:srgbClr val="C00000"/>
                </a:solidFill>
                <a:latin typeface="Arial" panose="020B0604020202020204" pitchFamily="34" charset="0"/>
                <a:cs typeface="Arial" panose="020B0604020202020204" pitchFamily="34" charset="0"/>
              </a:rPr>
              <a:t>Поиск вариантов</a:t>
            </a:r>
            <a:br>
              <a:rPr lang="ru-RU" sz="2800" b="1" dirty="0">
                <a:latin typeface="Arial" panose="020B0604020202020204" pitchFamily="34" charset="0"/>
                <a:cs typeface="Arial" panose="020B0604020202020204" pitchFamily="34" charset="0"/>
              </a:rPr>
            </a:br>
            <a:r>
              <a:rPr lang="ru-RU" sz="2800" b="1" dirty="0">
                <a:solidFill>
                  <a:srgbClr val="FF0000"/>
                </a:solidFill>
                <a:latin typeface="Arial" panose="020B0604020202020204" pitchFamily="34" charset="0"/>
                <a:cs typeface="Arial" panose="020B0604020202020204" pitchFamily="34" charset="0"/>
              </a:rPr>
              <a:t>Предложение  магазинов</a:t>
            </a:r>
            <a:br>
              <a:rPr lang="ru-RU" sz="2800" b="1" dirty="0">
                <a:solidFill>
                  <a:srgbClr val="FF0000"/>
                </a:solidFill>
              </a:rPr>
            </a:br>
            <a:endParaRPr lang="ru-RU" sz="2800" b="1" dirty="0">
              <a:solidFill>
                <a:srgbClr val="FF0000"/>
              </a:solidFill>
            </a:endParaRPr>
          </a:p>
        </p:txBody>
      </p:sp>
      <p:sp>
        <p:nvSpPr>
          <p:cNvPr id="11267" name="Текст 2"/>
          <p:cNvSpPr>
            <a:spLocks noGrp="1"/>
          </p:cNvSpPr>
          <p:nvPr>
            <p:ph type="body" idx="1"/>
          </p:nvPr>
        </p:nvSpPr>
        <p:spPr>
          <a:xfrm>
            <a:off x="457200" y="1484783"/>
            <a:ext cx="3757611" cy="953617"/>
          </a:xfrm>
        </p:spPr>
        <p:txBody>
          <a:bodyPr>
            <a:normAutofit/>
          </a:bodyPr>
          <a:lstStyle/>
          <a:p>
            <a:endParaRPr lang="ru-RU" sz="2000" dirty="0">
              <a:solidFill>
                <a:srgbClr val="FF0000"/>
              </a:solidFill>
            </a:endParaRPr>
          </a:p>
          <a:p>
            <a:r>
              <a:rPr lang="ru-RU" sz="2000" dirty="0">
                <a:solidFill>
                  <a:srgbClr val="FF0000"/>
                </a:solidFill>
                <a:latin typeface="Arial" panose="020B0604020202020204" pitchFamily="34" charset="0"/>
                <a:cs typeface="Arial" panose="020B0604020202020204" pitchFamily="34" charset="0"/>
              </a:rPr>
              <a:t>Вариант № 1                    </a:t>
            </a:r>
          </a:p>
          <a:p>
            <a:endParaRPr lang="ru-RU" dirty="0"/>
          </a:p>
        </p:txBody>
      </p:sp>
      <p:pic>
        <p:nvPicPr>
          <p:cNvPr id="4" name="Объект 3">
            <a:extLst>
              <a:ext uri="{FF2B5EF4-FFF2-40B4-BE49-F238E27FC236}">
                <a16:creationId xmlns:a16="http://schemas.microsoft.com/office/drawing/2014/main" id="{EE941B3E-817F-4F1C-834B-93F1061166E5}"/>
              </a:ext>
            </a:extLst>
          </p:cNvPr>
          <p:cNvPicPr>
            <a:picLocks noGrp="1" noChangeAspect="1"/>
          </p:cNvPicPr>
          <p:nvPr>
            <p:ph sz="half" idx="2"/>
          </p:nvPr>
        </p:nvPicPr>
        <p:blipFill>
          <a:blip r:embed="rId2"/>
          <a:stretch>
            <a:fillRect/>
          </a:stretch>
        </p:blipFill>
        <p:spPr>
          <a:xfrm>
            <a:off x="251520" y="2020685"/>
            <a:ext cx="2889754" cy="2584928"/>
          </a:xfrm>
          <a:prstGeom prst="rect">
            <a:avLst/>
          </a:prstGeom>
        </p:spPr>
      </p:pic>
      <p:sp>
        <p:nvSpPr>
          <p:cNvPr id="11268" name="Текст 4"/>
          <p:cNvSpPr>
            <a:spLocks noGrp="1"/>
          </p:cNvSpPr>
          <p:nvPr>
            <p:ph type="body" sz="quarter" idx="3"/>
          </p:nvPr>
        </p:nvSpPr>
        <p:spPr>
          <a:xfrm>
            <a:off x="2987824" y="1484783"/>
            <a:ext cx="5156079" cy="953617"/>
          </a:xfrm>
        </p:spPr>
        <p:txBody>
          <a:bodyPr>
            <a:normAutofit/>
          </a:bodyPr>
          <a:lstStyle/>
          <a:p>
            <a:r>
              <a:rPr lang="ru-RU" sz="2000" dirty="0">
                <a:solidFill>
                  <a:srgbClr val="FF0000"/>
                </a:solidFill>
                <a:latin typeface="Arial" panose="020B0604020202020204" pitchFamily="34" charset="0"/>
                <a:cs typeface="Arial" panose="020B0604020202020204" pitchFamily="34" charset="0"/>
              </a:rPr>
              <a:t> Вариант № 2                   Вариант № 3 </a:t>
            </a:r>
          </a:p>
          <a:p>
            <a:endParaRPr lang="ru-RU"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BCDE0085-91FB-4DE9-9186-3CD7AA304C0F}"/>
              </a:ext>
            </a:extLst>
          </p:cNvPr>
          <p:cNvPicPr>
            <a:picLocks noChangeAspect="1"/>
          </p:cNvPicPr>
          <p:nvPr/>
        </p:nvPicPr>
        <p:blipFill>
          <a:blip r:embed="rId3"/>
          <a:stretch>
            <a:fillRect/>
          </a:stretch>
        </p:blipFill>
        <p:spPr>
          <a:xfrm>
            <a:off x="1665080" y="1919602"/>
            <a:ext cx="4914874" cy="3176957"/>
          </a:xfrm>
          <a:prstGeom prst="rect">
            <a:avLst/>
          </a:prstGeom>
        </p:spPr>
      </p:pic>
      <p:sp>
        <p:nvSpPr>
          <p:cNvPr id="14" name="Прямоугольник 13">
            <a:extLst>
              <a:ext uri="{FF2B5EF4-FFF2-40B4-BE49-F238E27FC236}">
                <a16:creationId xmlns:a16="http://schemas.microsoft.com/office/drawing/2014/main" id="{D0FE6E74-7E30-49E9-B7B5-4B684B2FEC86}"/>
              </a:ext>
            </a:extLst>
          </p:cNvPr>
          <p:cNvSpPr/>
          <p:nvPr/>
        </p:nvSpPr>
        <p:spPr>
          <a:xfrm rot="10800000" flipV="1">
            <a:off x="3635896" y="4898973"/>
            <a:ext cx="3960440" cy="856068"/>
          </a:xfrm>
          <a:prstGeom prst="rect">
            <a:avLst/>
          </a:prstGeom>
        </p:spPr>
        <p:txBody>
          <a:bodyPr wrap="square">
            <a:spAutoFit/>
          </a:bodyPr>
          <a:lstStyle/>
          <a:p>
            <a:pPr>
              <a:lnSpc>
                <a:spcPct val="107000"/>
              </a:lnSpc>
              <a:spcAft>
                <a:spcPts val="800"/>
              </a:spcAft>
            </a:pPr>
            <a:r>
              <a:rPr lang="ru-RU" sz="24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Я выбрал свой вариант. Часы – паровоз </a:t>
            </a:r>
            <a:r>
              <a:rPr lang="ru-RU" kern="100" dirty="0">
                <a:latin typeface="Times New Roman" panose="02020603050405020304" pitchFamily="18" charset="0"/>
                <a:ea typeface="Calibri" panose="020F0502020204030204" pitchFamily="34" charset="0"/>
                <a:cs typeface="Times New Roman" panose="02020603050405020304" pitchFamily="18" charset="0"/>
              </a:rPr>
              <a:t>.</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5FC0FAE5-02C4-407A-A161-F07C0D89BF01}"/>
              </a:ext>
            </a:extLst>
          </p:cNvPr>
          <p:cNvPicPr>
            <a:picLocks noChangeAspect="1"/>
          </p:cNvPicPr>
          <p:nvPr/>
        </p:nvPicPr>
        <p:blipFill>
          <a:blip r:embed="rId4"/>
          <a:stretch>
            <a:fillRect/>
          </a:stretch>
        </p:blipFill>
        <p:spPr>
          <a:xfrm>
            <a:off x="445841" y="4672417"/>
            <a:ext cx="3090940" cy="21337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ru-RU" sz="2800" dirty="0">
                <a:solidFill>
                  <a:srgbClr val="C00000"/>
                </a:solidFill>
                <a:latin typeface="Arial" panose="020B0604020202020204" pitchFamily="34" charset="0"/>
                <a:cs typeface="Arial" panose="020B0604020202020204" pitchFamily="34" charset="0"/>
              </a:rPr>
              <a:t>ТЕХНОЛОГИЯ ИЗГОТОВЛЕНИЯ</a:t>
            </a:r>
          </a:p>
        </p:txBody>
      </p:sp>
      <p:sp>
        <p:nvSpPr>
          <p:cNvPr id="6" name="Содержимое 5"/>
          <p:cNvSpPr>
            <a:spLocks noGrp="1"/>
          </p:cNvSpPr>
          <p:nvPr>
            <p:ph idx="1"/>
          </p:nvPr>
        </p:nvSpPr>
        <p:spPr>
          <a:xfrm>
            <a:off x="0" y="1196752"/>
            <a:ext cx="8964488" cy="5051655"/>
          </a:xfrm>
        </p:spPr>
        <p:txBody>
          <a:bodyPr>
            <a:normAutofit/>
          </a:bodyPr>
          <a:lstStyle/>
          <a:p>
            <a:pPr marL="0" indent="0">
              <a:buNone/>
            </a:pPr>
            <a:r>
              <a:rPr lang="ru-RU" sz="2400" dirty="0">
                <a:latin typeface="Arial" panose="020B0604020202020204" pitchFamily="34" charset="0"/>
                <a:cs typeface="Arial" panose="020B0604020202020204" pitchFamily="34" charset="0"/>
              </a:rPr>
              <a:t>Технологию изготовления  «Часы»  я отразил в технологической карте.</a:t>
            </a:r>
          </a:p>
        </p:txBody>
      </p:sp>
      <p:pic>
        <p:nvPicPr>
          <p:cNvPr id="4" name="Picture 4" descr="C:\Users\ДЕТСКИЙ ДОМ №3\Desktop\оформление шаблонов\Анимашки\профессии\people7[1].gif"/>
          <p:cNvPicPr>
            <a:picLocks noChangeAspect="1" noChangeArrowheads="1" noCrop="1"/>
          </p:cNvPicPr>
          <p:nvPr/>
        </p:nvPicPr>
        <p:blipFill>
          <a:blip r:embed="rId2"/>
          <a:srcRect/>
          <a:stretch>
            <a:fillRect/>
          </a:stretch>
        </p:blipFill>
        <p:spPr bwMode="auto">
          <a:xfrm>
            <a:off x="3635897" y="3378646"/>
            <a:ext cx="2895738" cy="17065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2" y="285729"/>
            <a:ext cx="4040188" cy="1357322"/>
          </a:xfrm>
        </p:spPr>
        <p:txBody>
          <a:bodyPr>
            <a:normAutofit/>
          </a:bodyPr>
          <a:lstStyle/>
          <a:p>
            <a:r>
              <a:rPr lang="ru-RU" dirty="0">
                <a:solidFill>
                  <a:schemeClr val="accent2"/>
                </a:solidFill>
              </a:rPr>
              <a:t>1. Выбрать заготовку300 на 400 мм  и отпилить ее </a:t>
            </a:r>
          </a:p>
        </p:txBody>
      </p:sp>
      <p:pic>
        <p:nvPicPr>
          <p:cNvPr id="13314" name="Picture 2" descr="G:\фото\Новая папка (2)\Фото0143.jpg"/>
          <p:cNvPicPr>
            <a:picLocks noGrp="1" noChangeAspect="1" noChangeArrowheads="1"/>
          </p:cNvPicPr>
          <p:nvPr>
            <p:ph sz="half" idx="2"/>
          </p:nvPr>
        </p:nvPicPr>
        <p:blipFill>
          <a:blip r:embed="rId2" cstate="print"/>
          <a:stretch>
            <a:fillRect/>
          </a:stretch>
        </p:blipFill>
        <p:spPr bwMode="auto">
          <a:xfrm>
            <a:off x="683568" y="1556792"/>
            <a:ext cx="3085554" cy="2314166"/>
          </a:xfrm>
          <a:prstGeom prst="rect">
            <a:avLst/>
          </a:prstGeom>
          <a:noFill/>
        </p:spPr>
      </p:pic>
      <p:sp>
        <p:nvSpPr>
          <p:cNvPr id="5" name="Текст 4"/>
          <p:cNvSpPr>
            <a:spLocks noGrp="1"/>
          </p:cNvSpPr>
          <p:nvPr>
            <p:ph type="body" sz="quarter" idx="3"/>
          </p:nvPr>
        </p:nvSpPr>
        <p:spPr>
          <a:xfrm>
            <a:off x="4645027" y="428605"/>
            <a:ext cx="3427437" cy="1214446"/>
          </a:xfrm>
        </p:spPr>
        <p:txBody>
          <a:bodyPr>
            <a:normAutofit/>
          </a:bodyPr>
          <a:lstStyle/>
          <a:p>
            <a:r>
              <a:rPr lang="ru-RU" u="sng" dirty="0">
                <a:solidFill>
                  <a:schemeClr val="accent2"/>
                </a:solidFill>
              </a:rPr>
              <a:t>Инструменты:</a:t>
            </a:r>
            <a:r>
              <a:rPr lang="ru-RU" dirty="0">
                <a:solidFill>
                  <a:schemeClr val="accent2"/>
                </a:solidFill>
              </a:rPr>
              <a:t> лобзик, пилочки, плоскогубцы</a:t>
            </a:r>
          </a:p>
        </p:txBody>
      </p:sp>
      <p:pic>
        <p:nvPicPr>
          <p:cNvPr id="13315" name="Picture 3" descr="G:\фото\Новая папка (3)\Фото0183.jpg"/>
          <p:cNvPicPr>
            <a:picLocks noGrp="1" noChangeAspect="1" noChangeArrowheads="1"/>
          </p:cNvPicPr>
          <p:nvPr>
            <p:ph sz="quarter" idx="4"/>
          </p:nvPr>
        </p:nvPicPr>
        <p:blipFill>
          <a:blip r:embed="rId3" cstate="print"/>
          <a:stretch>
            <a:fillRect/>
          </a:stretch>
        </p:blipFill>
        <p:spPr bwMode="auto">
          <a:xfrm>
            <a:off x="4815967" y="1556791"/>
            <a:ext cx="3085555" cy="2314167"/>
          </a:xfrm>
          <a:prstGeom prst="rect">
            <a:avLst/>
          </a:prstGeom>
          <a:noFill/>
        </p:spPr>
      </p:pic>
      <p:sp>
        <p:nvSpPr>
          <p:cNvPr id="4" name="Прямоугольник 3">
            <a:extLst>
              <a:ext uri="{FF2B5EF4-FFF2-40B4-BE49-F238E27FC236}">
                <a16:creationId xmlns:a16="http://schemas.microsoft.com/office/drawing/2014/main" id="{FEBABBA6-4581-41D9-BE35-1F886B6B2E98}"/>
              </a:ext>
            </a:extLst>
          </p:cNvPr>
          <p:cNvSpPr/>
          <p:nvPr/>
        </p:nvSpPr>
        <p:spPr>
          <a:xfrm rot="10800000" flipV="1">
            <a:off x="457202" y="4106107"/>
            <a:ext cx="4040187" cy="369332"/>
          </a:xfrm>
          <a:prstGeom prst="rect">
            <a:avLst/>
          </a:prstGeom>
        </p:spPr>
        <p:txBody>
          <a:bodyPr wrap="square">
            <a:spAutoFit/>
          </a:bodyPr>
          <a:lstStyle/>
          <a:p>
            <a:pPr lvl="0">
              <a:spcBef>
                <a:spcPts val="1000"/>
              </a:spcBef>
              <a:buClr>
                <a:srgbClr val="90C226"/>
              </a:buClr>
              <a:buSzPct val="80000"/>
            </a:pPr>
            <a:r>
              <a:rPr lang="ru-RU" b="1" dirty="0">
                <a:solidFill>
                  <a:schemeClr val="accent2"/>
                </a:solidFill>
                <a:latin typeface="Times New Roman" panose="02020603050405020304" pitchFamily="18" charset="0"/>
                <a:cs typeface="Times New Roman" panose="02020603050405020304" pitchFamily="18" charset="0"/>
              </a:rPr>
              <a:t>2) КОПИРОВАНИЕ РИСУНКА</a:t>
            </a:r>
          </a:p>
        </p:txBody>
      </p:sp>
      <p:pic>
        <p:nvPicPr>
          <p:cNvPr id="6" name="Рисунок 5">
            <a:extLst>
              <a:ext uri="{FF2B5EF4-FFF2-40B4-BE49-F238E27FC236}">
                <a16:creationId xmlns:a16="http://schemas.microsoft.com/office/drawing/2014/main" id="{2B2D4EC5-D7D5-47A6-BBFA-62B43AF444C7}"/>
              </a:ext>
            </a:extLst>
          </p:cNvPr>
          <p:cNvPicPr>
            <a:picLocks noChangeAspect="1"/>
          </p:cNvPicPr>
          <p:nvPr/>
        </p:nvPicPr>
        <p:blipFill>
          <a:blip r:embed="rId4"/>
          <a:stretch>
            <a:fillRect/>
          </a:stretch>
        </p:blipFill>
        <p:spPr>
          <a:xfrm>
            <a:off x="683568" y="4490828"/>
            <a:ext cx="3090940" cy="2322777"/>
          </a:xfrm>
          <a:prstGeom prst="rect">
            <a:avLst/>
          </a:prstGeom>
        </p:spPr>
      </p:pic>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1599</TotalTime>
  <Words>935</Words>
  <Application>Microsoft Office PowerPoint</Application>
  <PresentationFormat>Экран (4:3)</PresentationFormat>
  <Paragraphs>92</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Impact</vt:lpstr>
      <vt:lpstr>Times New Roman</vt:lpstr>
      <vt:lpstr>Trebuchet MS</vt:lpstr>
      <vt:lpstr>Wingdings 3</vt:lpstr>
      <vt:lpstr>Аспект</vt:lpstr>
      <vt:lpstr>           Муниципальное автономное общеобразовательное учреждение «Средняя общеобразовательная школа № 31»   Творческий проект «Часы» </vt:lpstr>
      <vt:lpstr>Содержание</vt:lpstr>
      <vt:lpstr>ЦЕЛЬ: Применить навыки и умения, творческие способности изготовления часов</vt:lpstr>
      <vt:lpstr>Выбор и обоснование проекта  </vt:lpstr>
      <vt:lpstr>ИСТОРИЧЕСКАЯ СПРАВКА</vt:lpstr>
      <vt:lpstr>Правила техники безопасности </vt:lpstr>
      <vt:lpstr>Поиск вариантов Предложение  магазинов </vt:lpstr>
      <vt:lpstr>ТЕХНОЛОГИЯ ИЗГОТОВЛЕНИЯ</vt:lpstr>
      <vt:lpstr>Презентация PowerPoint</vt:lpstr>
      <vt:lpstr>Технологическая карта</vt:lpstr>
      <vt:lpstr>Презентация PowerPoint</vt:lpstr>
      <vt:lpstr>6. Шлифовка. </vt:lpstr>
      <vt:lpstr>Презентация PowerPoint</vt:lpstr>
      <vt:lpstr>Презентация PowerPoint</vt:lpstr>
      <vt:lpstr>Экономическое обоснование</vt:lpstr>
      <vt:lpstr>Экологическое обоснование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Творческий проект « Полочка для вазы с сухоцветами» </dc:title>
  <dc:creator>пользователь</dc:creator>
  <cp:lastModifiedBy>Professional</cp:lastModifiedBy>
  <cp:revision>147</cp:revision>
  <dcterms:created xsi:type="dcterms:W3CDTF">2013-01-23T07:02:26Z</dcterms:created>
  <dcterms:modified xsi:type="dcterms:W3CDTF">2023-11-27T10:55:52Z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562479</vt:lpwstr>
  </property>
  <property fmtid="{D5CDD505-2E9C-101B-9397-08002B2CF9AE}" pid="3" name="NXPowerLiteSettings">
    <vt:lpwstr>F6000400038000</vt:lpwstr>
  </property>
  <property fmtid="{D5CDD505-2E9C-101B-9397-08002B2CF9AE}" pid="4" name="NXPowerLiteVersion">
    <vt:lpwstr>D4.3.1</vt:lpwstr>
  </property>
</Properties>
</file>