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8" r:id="rId3"/>
    <p:sldId id="287" r:id="rId4"/>
    <p:sldId id="273" r:id="rId5"/>
    <p:sldId id="267" r:id="rId6"/>
    <p:sldId id="271" r:id="rId7"/>
    <p:sldId id="284" r:id="rId8"/>
    <p:sldId id="256" r:id="rId9"/>
    <p:sldId id="274" r:id="rId10"/>
    <p:sldId id="259" r:id="rId11"/>
    <p:sldId id="277" r:id="rId12"/>
    <p:sldId id="278" r:id="rId13"/>
    <p:sldId id="276" r:id="rId14"/>
    <p:sldId id="275" r:id="rId15"/>
    <p:sldId id="279" r:id="rId16"/>
    <p:sldId id="280" r:id="rId17"/>
    <p:sldId id="269" r:id="rId18"/>
    <p:sldId id="265" r:id="rId19"/>
    <p:sldId id="28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313D-EE38-486F-838B-FB069BBD8D5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30E5-78B9-4845-886F-0BBA1D033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9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313D-EE38-486F-838B-FB069BBD8D5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30E5-78B9-4845-886F-0BBA1D033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52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313D-EE38-486F-838B-FB069BBD8D5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30E5-78B9-4845-886F-0BBA1D033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7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313D-EE38-486F-838B-FB069BBD8D5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30E5-78B9-4845-886F-0BBA1D033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5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313D-EE38-486F-838B-FB069BBD8D5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30E5-78B9-4845-886F-0BBA1D033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15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313D-EE38-486F-838B-FB069BBD8D5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30E5-78B9-4845-886F-0BBA1D033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70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313D-EE38-486F-838B-FB069BBD8D5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30E5-78B9-4845-886F-0BBA1D033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88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313D-EE38-486F-838B-FB069BBD8D5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30E5-78B9-4845-886F-0BBA1D033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313D-EE38-486F-838B-FB069BBD8D5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30E5-78B9-4845-886F-0BBA1D033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90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313D-EE38-486F-838B-FB069BBD8D5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30E5-78B9-4845-886F-0BBA1D033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10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313D-EE38-486F-838B-FB069BBD8D5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30E5-78B9-4845-886F-0BBA1D033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8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4313D-EE38-486F-838B-FB069BBD8D5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330E5-78B9-4845-886F-0BBA1D033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42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8970"/>
            <a:ext cx="10515600" cy="234260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Литературная игра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«Чувства добрые я лирой пробуждал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225-летию со дня рождения А.С. Пушкина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60" y="2760617"/>
            <a:ext cx="4415510" cy="4175760"/>
          </a:xfrm>
        </p:spPr>
      </p:pic>
      <p:sp>
        <p:nvSpPr>
          <p:cNvPr id="3" name="TextBox 2"/>
          <p:cNvSpPr txBox="1"/>
          <p:nvPr/>
        </p:nvSpPr>
        <p:spPr>
          <a:xfrm>
            <a:off x="1001487" y="138387"/>
            <a:ext cx="1086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Муниципальное автономное общеобразовательное учреждение</a:t>
            </a:r>
          </a:p>
          <a:p>
            <a:pPr algn="ctr"/>
            <a:r>
              <a:rPr lang="ru-RU" sz="1400" dirty="0" smtClean="0"/>
              <a:t>«Средняя общеобразовательная школа №153 с углубленным изучением иностранных языков» г. Перми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154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7282"/>
          </a:xfrm>
        </p:spPr>
      </p:pic>
      <p:sp>
        <p:nvSpPr>
          <p:cNvPr id="3" name="TextBox 2"/>
          <p:cNvSpPr txBox="1"/>
          <p:nvPr/>
        </p:nvSpPr>
        <p:spPr>
          <a:xfrm>
            <a:off x="1123406" y="3583641"/>
            <a:ext cx="99451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«Исследователи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Вам предлагаются карточки с изображением героев, предметов из произведений А.С. Пушкина. Ваша задача – назвать героя (предмет); вспомнить ситуацию, связанную с этим героем (предметом) и описать, символом какого чувства он является.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i="1" dirty="0">
                <a:solidFill>
                  <a:srgbClr val="002060"/>
                </a:solidFill>
              </a:rPr>
              <a:t>В какой сказке </a:t>
            </a:r>
            <a:r>
              <a:rPr lang="ru-RU" sz="4000" i="1" dirty="0" err="1">
                <a:solidFill>
                  <a:srgbClr val="002060"/>
                </a:solidFill>
              </a:rPr>
              <a:t>А.С.Пушкина</a:t>
            </a:r>
            <a:r>
              <a:rPr lang="ru-RU" sz="4000" i="1" dirty="0">
                <a:solidFill>
                  <a:srgbClr val="002060"/>
                </a:solidFill>
              </a:rPr>
              <a:t> мы встречаемся с этой птицей? Символом чего является она является ?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38804e3c727f11eeb4bb1e5d9776cfa6_upscaled.jpe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162843"/>
            <a:ext cx="4351338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972" y="5761463"/>
            <a:ext cx="11878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«Сказка о царе </a:t>
            </a:r>
            <a:r>
              <a:rPr lang="ru-RU" sz="2400" dirty="0" err="1" smtClean="0"/>
              <a:t>Салтане</a:t>
            </a:r>
            <a:r>
              <a:rPr lang="ru-RU" sz="2400" dirty="0" smtClean="0"/>
              <a:t>» </a:t>
            </a:r>
          </a:p>
          <a:p>
            <a:r>
              <a:rPr lang="ru-RU" sz="2400" dirty="0" smtClean="0"/>
              <a:t>     Белый </a:t>
            </a:r>
            <a:r>
              <a:rPr lang="ru-RU" sz="2400" dirty="0"/>
              <a:t>лебедь всегда считался символом чистоты, милосердия и благородства</a:t>
            </a:r>
          </a:p>
        </p:txBody>
      </p:sp>
    </p:spTree>
    <p:extLst>
      <p:ext uri="{BB962C8B-B14F-4D97-AF65-F5344CB8AC3E}">
        <p14:creationId xmlns:p14="http://schemas.microsoft.com/office/powerpoint/2010/main" val="315985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672" y="64324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>
                <a:solidFill>
                  <a:srgbClr val="002060"/>
                </a:solidFill>
              </a:rPr>
              <a:t>О каких стихотворениях напоминают вам эти осенние листья? Какие чувства передает </a:t>
            </a:r>
            <a:r>
              <a:rPr lang="ru-RU" sz="2400" i="1" dirty="0" err="1">
                <a:solidFill>
                  <a:srgbClr val="002060"/>
                </a:solidFill>
              </a:rPr>
              <a:t>А.С.Пушкин</a:t>
            </a:r>
            <a:r>
              <a:rPr lang="ru-RU" sz="2400" i="1" dirty="0">
                <a:solidFill>
                  <a:srgbClr val="002060"/>
                </a:solidFill>
              </a:rPr>
              <a:t> в этих текстах?</a:t>
            </a:r>
            <a:br>
              <a:rPr lang="ru-RU" sz="2400" i="1" dirty="0">
                <a:solidFill>
                  <a:srgbClr val="002060"/>
                </a:solidFill>
              </a:rPr>
            </a:b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istockphoto-1176602671-612x612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192" y="1005840"/>
            <a:ext cx="6958584" cy="3776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6272" y="5020056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«Унылая пора! Очей очарованье!»</a:t>
            </a:r>
          </a:p>
          <a:p>
            <a:r>
              <a:rPr lang="ru-RU" dirty="0"/>
              <a:t>В </a:t>
            </a:r>
            <a:r>
              <a:rPr lang="ru-RU" b="1" dirty="0"/>
              <a:t>стихотворении</a:t>
            </a:r>
            <a:r>
              <a:rPr lang="ru-RU" dirty="0"/>
              <a:t> « </a:t>
            </a:r>
            <a:r>
              <a:rPr lang="ru-RU" b="1" dirty="0"/>
              <a:t>Осень</a:t>
            </a:r>
            <a:r>
              <a:rPr lang="ru-RU" dirty="0"/>
              <a:t>» чудесными описаниями </a:t>
            </a:r>
            <a:r>
              <a:rPr lang="ru-RU" b="1" dirty="0"/>
              <a:t>осенней</a:t>
            </a:r>
            <a:r>
              <a:rPr lang="ru-RU" dirty="0"/>
              <a:t> природы поэт хочет донести до читателя свою особенную любовь к </a:t>
            </a:r>
            <a:r>
              <a:rPr lang="ru-RU" b="1" dirty="0"/>
              <a:t>осени</a:t>
            </a:r>
            <a:r>
              <a:rPr lang="ru-RU" dirty="0"/>
              <a:t>, в последних строках этого отрывка он показывает с необычайной убедительностью и поэтичностью, как рождается в его душе </a:t>
            </a:r>
            <a:r>
              <a:rPr lang="ru-RU" dirty="0" smtClean="0"/>
              <a:t>вдохновение, </a:t>
            </a:r>
            <a:r>
              <a:rPr lang="ru-RU" dirty="0"/>
              <a:t>как зарождаются его поэтические создания</a:t>
            </a:r>
          </a:p>
        </p:txBody>
      </p:sp>
    </p:spTree>
    <p:extLst>
      <p:ext uri="{BB962C8B-B14F-4D97-AF65-F5344CB8AC3E}">
        <p14:creationId xmlns:p14="http://schemas.microsoft.com/office/powerpoint/2010/main" val="304167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Кому из героев принадлежит это кольцо? Символом чего оно является? </a:t>
            </a:r>
            <a:br>
              <a:rPr lang="ru-RU" i="1" dirty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Без названия.jpe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9485" y="1854926"/>
            <a:ext cx="4153989" cy="3317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394" y="5172891"/>
            <a:ext cx="998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К</a:t>
            </a:r>
            <a:r>
              <a:rPr lang="ru-RU" sz="2400" dirty="0" smtClean="0"/>
              <a:t>ольцо</a:t>
            </a:r>
            <a:r>
              <a:rPr lang="ru-RU" sz="2400" dirty="0"/>
              <a:t>, подаренное Дубровским Маше в повести </a:t>
            </a:r>
            <a:r>
              <a:rPr lang="ru-RU" sz="2400" dirty="0" err="1"/>
              <a:t>А.С.Пушкина</a:t>
            </a:r>
            <a:r>
              <a:rPr lang="ru-RU" sz="2400" dirty="0"/>
              <a:t> «Дубровский</a:t>
            </a:r>
            <a:r>
              <a:rPr lang="ru-RU" sz="2400" dirty="0" smtClean="0"/>
              <a:t>», </a:t>
            </a:r>
            <a:r>
              <a:rPr lang="ru-RU" sz="2400" dirty="0"/>
              <a:t> </a:t>
            </a:r>
            <a:r>
              <a:rPr lang="ru-RU" sz="2400" dirty="0" smtClean="0"/>
              <a:t>является </a:t>
            </a:r>
            <a:r>
              <a:rPr lang="ru-RU" sz="2400" dirty="0"/>
              <a:t>символом любви, веры</a:t>
            </a:r>
          </a:p>
        </p:txBody>
      </p:sp>
    </p:spTree>
    <p:extLst>
      <p:ext uri="{BB962C8B-B14F-4D97-AF65-F5344CB8AC3E}">
        <p14:creationId xmlns:p14="http://schemas.microsoft.com/office/powerpoint/2010/main" val="44792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03868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ru-RU" sz="2400" i="1" dirty="0">
                <a:solidFill>
                  <a:srgbClr val="002060"/>
                </a:solidFill>
              </a:rPr>
              <a:t>В какой повести мы видим этот предмет? Кому  он принадлежит? Что символизирует ?</a:t>
            </a:r>
          </a:p>
        </p:txBody>
      </p:sp>
      <p:pic>
        <p:nvPicPr>
          <p:cNvPr id="4" name="Объект 3" descr="regular_image-b3a14e56a70c3b456f2419df7a9f3d18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1189" y="766649"/>
            <a:ext cx="4567702" cy="4351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21875" y="5183303"/>
            <a:ext cx="641821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«Капитанская дочка». Петр Гринев отдает свой тулуп Пугачеву.</a:t>
            </a:r>
          </a:p>
          <a:p>
            <a:endParaRPr lang="ru-RU" sz="2000" dirty="0" smtClean="0"/>
          </a:p>
          <a:p>
            <a:r>
              <a:rPr lang="ru-RU" sz="2000" dirty="0" smtClean="0"/>
              <a:t>Заячий </a:t>
            </a:r>
            <a:r>
              <a:rPr lang="ru-RU" sz="2000" dirty="0"/>
              <a:t>тулупчик </a:t>
            </a:r>
            <a:r>
              <a:rPr lang="ru-RU" sz="2000" dirty="0" smtClean="0"/>
              <a:t>в данном случае символизирует  </a:t>
            </a:r>
            <a:r>
              <a:rPr lang="ru-RU" sz="2000" dirty="0"/>
              <a:t>добро, которое  возвращается к человеку.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53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496" y="127381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002060"/>
                </a:solidFill>
              </a:rPr>
              <a:t>Из какого произведения это письмо? Кто его пишет?  Какие чувства героини раскрывает это письмо?</a:t>
            </a:r>
            <a:br>
              <a:rPr lang="ru-RU" sz="3200" i="1" dirty="0">
                <a:solidFill>
                  <a:srgbClr val="002060"/>
                </a:solidFill>
              </a:rPr>
            </a:b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slide-6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7404" y="1158113"/>
            <a:ext cx="5801784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7108" y="5930537"/>
            <a:ext cx="943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исьмо </a:t>
            </a:r>
            <a:r>
              <a:rPr lang="ru-RU" dirty="0"/>
              <a:t>Татьяны становится символом ее искренности, нежной и полной любви к Онегину</a:t>
            </a:r>
          </a:p>
        </p:txBody>
      </p:sp>
    </p:spTree>
    <p:extLst>
      <p:ext uri="{BB962C8B-B14F-4D97-AF65-F5344CB8AC3E}">
        <p14:creationId xmlns:p14="http://schemas.microsoft.com/office/powerpoint/2010/main" val="212682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3232" cy="7863840"/>
          </a:xfrm>
        </p:spPr>
      </p:pic>
      <p:sp>
        <p:nvSpPr>
          <p:cNvPr id="6" name="TextBox 5"/>
          <p:cNvSpPr txBox="1"/>
          <p:nvPr/>
        </p:nvSpPr>
        <p:spPr>
          <a:xfrm>
            <a:off x="3848100" y="1027906"/>
            <a:ext cx="79004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>
                <a:solidFill>
                  <a:srgbClr val="002060"/>
                </a:solidFill>
              </a:rPr>
              <a:t>6</a:t>
            </a:r>
            <a:r>
              <a:rPr lang="ru-RU" sz="4400" i="1" dirty="0" smtClean="0">
                <a:solidFill>
                  <a:srgbClr val="002060"/>
                </a:solidFill>
              </a:rPr>
              <a:t> </a:t>
            </a:r>
            <a:r>
              <a:rPr lang="ru-RU" sz="4400" i="1" dirty="0" smtClean="0">
                <a:solidFill>
                  <a:srgbClr val="002060"/>
                </a:solidFill>
              </a:rPr>
              <a:t>этап – </a:t>
            </a:r>
            <a:r>
              <a:rPr lang="ru-RU" sz="4400" i="1" dirty="0" smtClean="0">
                <a:solidFill>
                  <a:srgbClr val="002060"/>
                </a:solidFill>
              </a:rPr>
              <a:t>«Читаем </a:t>
            </a:r>
          </a:p>
          <a:p>
            <a:pPr algn="ctr"/>
            <a:r>
              <a:rPr lang="ru-RU" sz="4400" i="1" dirty="0" smtClean="0">
                <a:solidFill>
                  <a:srgbClr val="002060"/>
                </a:solidFill>
              </a:rPr>
              <a:t>Пушкина вместе…»</a:t>
            </a:r>
          </a:p>
          <a:p>
            <a:pPr algn="ctr"/>
            <a:r>
              <a:rPr lang="ru-RU" sz="4400" i="1" dirty="0" smtClean="0">
                <a:solidFill>
                  <a:srgbClr val="002060"/>
                </a:solidFill>
              </a:rPr>
              <a:t>Задание: Прочитать выразительно предложенные вам строки </a:t>
            </a:r>
            <a:endParaRPr lang="ru-RU" sz="4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0"/>
            <a:ext cx="12313920" cy="7158445"/>
          </a:xfrm>
        </p:spPr>
      </p:pic>
      <p:sp>
        <p:nvSpPr>
          <p:cNvPr id="5" name="TextBox 4"/>
          <p:cNvSpPr txBox="1"/>
          <p:nvPr/>
        </p:nvSpPr>
        <p:spPr>
          <a:xfrm>
            <a:off x="8464732" y="0"/>
            <a:ext cx="23357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Друзья мои, прекрасен наш союз! </a:t>
            </a:r>
            <a:r>
              <a:rPr lang="ru-RU" i="1" dirty="0" smtClean="0"/>
              <a:t>Он</a:t>
            </a:r>
            <a:r>
              <a:rPr lang="ru-RU" i="1" dirty="0"/>
              <a:t>, как душа, неразделим и вечен —</a:t>
            </a:r>
          </a:p>
          <a:p>
            <a:r>
              <a:rPr lang="ru-RU" i="1" dirty="0"/>
              <a:t> Неколебим, свободен и беспечен, </a:t>
            </a:r>
          </a:p>
          <a:p>
            <a:r>
              <a:rPr lang="ru-RU" i="1" dirty="0"/>
              <a:t>Срастался он под сенью дружных муз. </a:t>
            </a:r>
          </a:p>
          <a:p>
            <a:r>
              <a:rPr lang="ru-RU" i="1" dirty="0"/>
              <a:t>Куда бы нас ни бросила судьбина </a:t>
            </a:r>
          </a:p>
          <a:p>
            <a:r>
              <a:rPr lang="ru-RU" i="1" dirty="0"/>
              <a:t>И </a:t>
            </a:r>
            <a:r>
              <a:rPr lang="ru-RU" i="1" dirty="0" err="1"/>
              <a:t>счастие</a:t>
            </a:r>
            <a:r>
              <a:rPr lang="ru-RU" i="1" dirty="0"/>
              <a:t> куда б ни повело, </a:t>
            </a:r>
          </a:p>
          <a:p>
            <a:r>
              <a:rPr lang="ru-RU" i="1" dirty="0"/>
              <a:t>Всё те же мы: нам целый мир чужбина; </a:t>
            </a:r>
          </a:p>
          <a:p>
            <a:r>
              <a:rPr lang="ru-RU" i="1" dirty="0"/>
              <a:t>Отечество нам Царское </a:t>
            </a:r>
            <a:r>
              <a:rPr lang="ru-RU" i="1" dirty="0" smtClean="0"/>
              <a:t>Село.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730240" y="1167243"/>
            <a:ext cx="228164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И долго буду тем любезен я народу,</a:t>
            </a:r>
            <a:br>
              <a:rPr lang="ru-RU" i="1" dirty="0"/>
            </a:br>
            <a:r>
              <a:rPr lang="ru-RU" i="1" dirty="0"/>
              <a:t>Что чувства добрые я лирой пробуждал,</a:t>
            </a:r>
            <a:br>
              <a:rPr lang="ru-RU" i="1" dirty="0"/>
            </a:br>
            <a:r>
              <a:rPr lang="ru-RU" i="1" dirty="0"/>
              <a:t>Что в мой жестокий век восславил я Свободу</a:t>
            </a:r>
            <a:br>
              <a:rPr lang="ru-RU" i="1" dirty="0"/>
            </a:br>
            <a:r>
              <a:rPr lang="ru-RU" i="1" dirty="0"/>
              <a:t>И милость к падшим призывал.</a:t>
            </a:r>
          </a:p>
          <a:p>
            <a:r>
              <a:rPr lang="ru-RU" i="1" dirty="0"/>
              <a:t>Веленью божию, о муза, будь послушна,</a:t>
            </a:r>
            <a:br>
              <a:rPr lang="ru-RU" i="1" dirty="0"/>
            </a:br>
            <a:r>
              <a:rPr lang="ru-RU" i="1" dirty="0"/>
              <a:t>Обиды не страшась, не требуя венца,</a:t>
            </a:r>
            <a:br>
              <a:rPr lang="ru-RU" i="1" dirty="0"/>
            </a:br>
            <a:r>
              <a:rPr lang="ru-RU" i="1" dirty="0"/>
              <a:t>Хвалу и клевету приемли равнодушно</a:t>
            </a:r>
            <a:br>
              <a:rPr lang="ru-RU" i="1" dirty="0"/>
            </a:br>
            <a:r>
              <a:rPr lang="ru-RU" i="1" dirty="0"/>
              <a:t>И не </a:t>
            </a:r>
            <a:r>
              <a:rPr lang="ru-RU" i="1" dirty="0" err="1"/>
              <a:t>оспоривай</a:t>
            </a:r>
            <a:r>
              <a:rPr lang="ru-RU" i="1" dirty="0"/>
              <a:t> глупца.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9676" y="1728618"/>
            <a:ext cx="2621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Любви, надежды, тихой славы </a:t>
            </a:r>
          </a:p>
          <a:p>
            <a:r>
              <a:rPr lang="ru-RU" i="1" dirty="0"/>
              <a:t>Недолго нежил нас обман,</a:t>
            </a:r>
          </a:p>
          <a:p>
            <a:r>
              <a:rPr lang="ru-RU" i="1" dirty="0"/>
              <a:t>Исчезли юные забавы,</a:t>
            </a:r>
          </a:p>
          <a:p>
            <a:r>
              <a:rPr lang="ru-RU" i="1" dirty="0"/>
              <a:t>Как сон, как утренний туман;</a:t>
            </a:r>
          </a:p>
          <a:p>
            <a:r>
              <a:rPr lang="ru-RU" i="1" dirty="0"/>
              <a:t>Но в нас горит еще желанье,</a:t>
            </a:r>
          </a:p>
          <a:p>
            <a:r>
              <a:rPr lang="ru-RU" i="1" dirty="0"/>
              <a:t>Под гнетом власти роковой</a:t>
            </a:r>
          </a:p>
          <a:p>
            <a:r>
              <a:rPr lang="ru-RU" i="1" dirty="0"/>
              <a:t>Нетерпеливою душой</a:t>
            </a:r>
          </a:p>
          <a:p>
            <a:r>
              <a:rPr lang="ru-RU" i="1" dirty="0"/>
              <a:t>Отчизны внемлем </a:t>
            </a:r>
            <a:r>
              <a:rPr lang="ru-RU" i="1" dirty="0" err="1" smtClean="0"/>
              <a:t>призыванье</a:t>
            </a:r>
            <a:r>
              <a:rPr lang="ru-RU" i="1" dirty="0" smtClean="0"/>
              <a:t>…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605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-984068"/>
            <a:ext cx="12252960" cy="8482149"/>
          </a:xfrm>
        </p:spPr>
      </p:pic>
      <p:sp>
        <p:nvSpPr>
          <p:cNvPr id="3" name="TextBox 2"/>
          <p:cNvSpPr txBox="1"/>
          <p:nvPr/>
        </p:nvSpPr>
        <p:spPr>
          <a:xfrm>
            <a:off x="4531724" y="-470263"/>
            <a:ext cx="54167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Подведение итогов игры.</a:t>
            </a:r>
          </a:p>
          <a:p>
            <a:pPr algn="ctr"/>
            <a:r>
              <a:rPr lang="ru-RU" sz="2800" b="1" i="1" dirty="0" smtClean="0"/>
              <a:t>Объявление о начале «Школьной Пушкинианы»</a:t>
            </a:r>
          </a:p>
          <a:p>
            <a:pPr algn="ctr"/>
            <a:r>
              <a:rPr lang="ru-RU" sz="2800" b="1" i="1" dirty="0" smtClean="0"/>
              <a:t>С 8 февраля по 26 мая 2024 года</a:t>
            </a:r>
          </a:p>
          <a:p>
            <a:pPr algn="ctr"/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633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0" y="365125"/>
            <a:ext cx="5799909" cy="13765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347" y="0"/>
            <a:ext cx="6775269" cy="7498079"/>
          </a:xfrm>
        </p:spPr>
      </p:pic>
      <p:sp>
        <p:nvSpPr>
          <p:cNvPr id="3" name="TextBox 2"/>
          <p:cNvSpPr txBox="1"/>
          <p:nvPr/>
        </p:nvSpPr>
        <p:spPr>
          <a:xfrm>
            <a:off x="4214950" y="1280160"/>
            <a:ext cx="4310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«Школьная Пушкиниана»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февраля 2024 г. – 26 мая 2024 г.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7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8970"/>
            <a:ext cx="10515600" cy="234260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«Представление команд»</a:t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Придумать название команде, используя строки произведений А.С. Пушкина</a:t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57" y="2420983"/>
            <a:ext cx="4415510" cy="4332514"/>
          </a:xfrm>
        </p:spPr>
      </p:pic>
    </p:spTree>
    <p:extLst>
      <p:ext uri="{BB962C8B-B14F-4D97-AF65-F5344CB8AC3E}">
        <p14:creationId xmlns:p14="http://schemas.microsoft.com/office/powerpoint/2010/main" val="2303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15200"/>
          </a:xfrm>
        </p:spPr>
      </p:pic>
      <p:sp>
        <p:nvSpPr>
          <p:cNvPr id="5" name="TextBox 4"/>
          <p:cNvSpPr txBox="1"/>
          <p:nvPr/>
        </p:nvSpPr>
        <p:spPr>
          <a:xfrm>
            <a:off x="740228" y="1027906"/>
            <a:ext cx="89175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«Литературная разминка»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Угадать, из какого произведения приведенные строки. Ответы запишите на раздаточном листе.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0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906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2 этап – «Литературная разминка»</a:t>
            </a:r>
            <a:r>
              <a:rPr lang="en-US" sz="4000" b="1" i="1" dirty="0" smtClean="0">
                <a:solidFill>
                  <a:srgbClr val="002060"/>
                </a:solidFill>
              </a:rPr>
              <a:t/>
            </a:r>
            <a:br>
              <a:rPr lang="en-US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Правильные ответы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0704"/>
            <a:ext cx="10515600" cy="6062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 жена не рукавица: </a:t>
            </a:r>
          </a:p>
          <a:p>
            <a:pPr marL="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 белой ручки не стряхнешь, </a:t>
            </a:r>
          </a:p>
          <a:p>
            <a:pPr marL="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 за пояс не заткнешь. </a:t>
            </a:r>
          </a:p>
          <a:p>
            <a:pPr marL="0" indent="0">
              <a:buNone/>
            </a:pPr>
            <a:r>
              <a:rPr lang="ru-RU" sz="25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о царе </a:t>
            </a:r>
            <a:r>
              <a:rPr lang="ru-RU" sz="25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Салтане</a:t>
            </a:r>
            <a:r>
              <a:rPr lang="ru-RU" sz="25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Сижу за решеткой в темнице 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сырой.</a:t>
            </a:r>
          </a:p>
          <a:p>
            <a:pPr marL="0" indent="0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Вскормленный в неволе орел молодой,</a:t>
            </a:r>
          </a:p>
          <a:p>
            <a:pPr marL="0" indent="0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грустный товарищ, махая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крылом,</a:t>
            </a:r>
          </a:p>
          <a:p>
            <a:pPr marL="0" indent="0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Кровавую пищу клюет под окном</a:t>
            </a:r>
          </a:p>
          <a:p>
            <a:pPr marL="0" indent="0">
              <a:buNone/>
            </a:pPr>
            <a:r>
              <a:rPr lang="ru-RU" sz="25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«Узник»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Покройте попоной, мохнатым ковром;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мой луг под уздцы отведите;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Купайте; кормите отборным зерном;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 ключевою поите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0" lvl="0" indent="0">
              <a:buNone/>
            </a:pPr>
            <a:r>
              <a:rPr lang="ru-RU" sz="25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«Песнь о вещем Олеге»</a:t>
            </a:r>
            <a:endParaRPr lang="ru-RU" sz="25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Матушка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твоя, узнав о твоем поединке и о том, что ты ранен, с горести занемогла и теперь лежит. Что из тебя будет? Молю бога, чтоб ты исправился, хоть и не смею надеяться на его великую милость.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«Капитанская дочка»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— отвечала она. — Поздно — я обвенчана, я жена князя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Верейского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5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«Дубровский»</a:t>
            </a:r>
            <a:endParaRPr lang="ru-RU" sz="25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-78377"/>
            <a:ext cx="12374880" cy="8203474"/>
          </a:xfrm>
        </p:spPr>
      </p:pic>
      <p:sp>
        <p:nvSpPr>
          <p:cNvPr id="3" name="TextBox 2"/>
          <p:cNvSpPr txBox="1"/>
          <p:nvPr/>
        </p:nvSpPr>
        <p:spPr>
          <a:xfrm>
            <a:off x="2815046" y="-126256"/>
            <a:ext cx="100823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«Знатоки биографии А.С. Пушкина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Используя предложенную вам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инфографику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найдите соответствия и напишите в раздаточный лист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6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3" y="1"/>
            <a:ext cx="11904617" cy="7080068"/>
          </a:xfrm>
        </p:spPr>
      </p:pic>
    </p:spTree>
    <p:extLst>
      <p:ext uri="{BB962C8B-B14F-4D97-AF65-F5344CB8AC3E}">
        <p14:creationId xmlns:p14="http://schemas.microsoft.com/office/powerpoint/2010/main" val="5830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349" y="312874"/>
            <a:ext cx="11284131" cy="1325563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«Знатоки биографии А.С. Пушкина»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Правильный ответ</a:t>
            </a:r>
            <a:endParaRPr lang="ru-RU" b="1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584588"/>
              </p:ext>
            </p:extLst>
          </p:nvPr>
        </p:nvGraphicFramePr>
        <p:xfrm>
          <a:off x="1332412" y="1837508"/>
          <a:ext cx="9344298" cy="445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1532">
                  <a:extLst>
                    <a:ext uri="{9D8B030D-6E8A-4147-A177-3AD203B41FA5}">
                      <a16:colId xmlns:a16="http://schemas.microsoft.com/office/drawing/2014/main" val="414908074"/>
                    </a:ext>
                  </a:extLst>
                </a:gridCol>
                <a:gridCol w="850936">
                  <a:extLst>
                    <a:ext uri="{9D8B030D-6E8A-4147-A177-3AD203B41FA5}">
                      <a16:colId xmlns:a16="http://schemas.microsoft.com/office/drawing/2014/main" val="1767975199"/>
                    </a:ext>
                  </a:extLst>
                </a:gridCol>
                <a:gridCol w="708947">
                  <a:extLst>
                    <a:ext uri="{9D8B030D-6E8A-4147-A177-3AD203B41FA5}">
                      <a16:colId xmlns:a16="http://schemas.microsoft.com/office/drawing/2014/main" val="1673277166"/>
                    </a:ext>
                  </a:extLst>
                </a:gridCol>
                <a:gridCol w="1552883">
                  <a:extLst>
                    <a:ext uri="{9D8B030D-6E8A-4147-A177-3AD203B41FA5}">
                      <a16:colId xmlns:a16="http://schemas.microsoft.com/office/drawing/2014/main" val="2482758676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хватает информации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762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1.В 8 лет он сочинял на французском языке маленькие комедии.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089917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2.Ежегодно,до конца своей жизни, на годовщину Лицея Пушкин писал стихи, ключевой темой которых была дружба.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030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3.Манга – это комикс, нарисованный в Японии 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1347895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4.В Лицее Александр получил прозвище «француз»,</a:t>
                      </a:r>
                      <a:r>
                        <a:rPr lang="ru-RU" sz="1200" dirty="0" err="1">
                          <a:effectLst/>
                        </a:rPr>
                        <a:t>т.к</a:t>
                      </a:r>
                      <a:r>
                        <a:rPr lang="ru-RU" sz="1200" dirty="0">
                          <a:effectLst/>
                        </a:rPr>
                        <a:t>. его детство прошло во Франции.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6983788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 Для Пушкина годы учебы прочно связаны с друзьями Антоном Дельвигом, Львом Толстым и Иваном Тургеневым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108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6.Поэму «Руслан и Людмила» он написал в 30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012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 Больше всего на свете он любил книги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4172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4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871" y="-670560"/>
            <a:ext cx="14173199" cy="9092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0659" y="0"/>
            <a:ext cx="8444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«Знатоки пушкинских строк о природе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В предложенных текстах о природе найдите строки А.С. Пушкина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5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68" y="0"/>
            <a:ext cx="12331336" cy="7010400"/>
          </a:xfrm>
        </p:spPr>
      </p:pic>
      <p:sp>
        <p:nvSpPr>
          <p:cNvPr id="5" name="TextBox 4"/>
          <p:cNvSpPr txBox="1"/>
          <p:nvPr/>
        </p:nvSpPr>
        <p:spPr>
          <a:xfrm>
            <a:off x="6949441" y="631500"/>
            <a:ext cx="27170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Дни поздней осени бранят обыкновенно,</a:t>
            </a:r>
            <a:br>
              <a:rPr lang="ru-RU" i="1" dirty="0"/>
            </a:br>
            <a:r>
              <a:rPr lang="ru-RU" i="1" dirty="0"/>
              <a:t>Но мне она мила, читатель дорогой,</a:t>
            </a:r>
            <a:br>
              <a:rPr lang="ru-RU" i="1" dirty="0"/>
            </a:br>
            <a:r>
              <a:rPr lang="ru-RU" i="1" dirty="0"/>
              <a:t>Красою тихою, блистающей смиренно.</a:t>
            </a:r>
            <a:br>
              <a:rPr lang="ru-RU" i="1" dirty="0"/>
            </a:br>
            <a:r>
              <a:rPr lang="ru-RU" i="1" dirty="0"/>
              <a:t>Так нелюбимое дитя в семье родной</a:t>
            </a:r>
            <a:br>
              <a:rPr lang="ru-RU" i="1" dirty="0"/>
            </a:br>
            <a:r>
              <a:rPr lang="ru-RU" i="1" dirty="0"/>
              <a:t>К себе меня влечет. Сказать вам откровенно,</a:t>
            </a:r>
            <a:br>
              <a:rPr lang="ru-RU" i="1" dirty="0"/>
            </a:br>
            <a:r>
              <a:rPr lang="ru-RU" i="1" dirty="0"/>
              <a:t>Из годовых времен я рад лишь ей </a:t>
            </a:r>
            <a:r>
              <a:rPr lang="ru-RU" i="1" dirty="0" smtClean="0"/>
              <a:t>одной…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449028" y="1196876"/>
            <a:ext cx="4284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Унылая пора! очей очарованье!</a:t>
            </a:r>
            <a:br>
              <a:rPr lang="ru-RU" i="1" dirty="0"/>
            </a:br>
            <a:r>
              <a:rPr lang="ru-RU" i="1" dirty="0"/>
              <a:t>Приятна мне твоя прощальная краса —</a:t>
            </a:r>
            <a:br>
              <a:rPr lang="ru-RU" i="1" dirty="0"/>
            </a:br>
            <a:r>
              <a:rPr lang="ru-RU" i="1" dirty="0"/>
              <a:t>Люблю я пышное природы увяданье,</a:t>
            </a:r>
            <a:br>
              <a:rPr lang="ru-RU" i="1" dirty="0"/>
            </a:br>
            <a:r>
              <a:rPr lang="ru-RU" i="1" dirty="0"/>
              <a:t>В багрец и в золото одетые леса,</a:t>
            </a:r>
            <a:br>
              <a:rPr lang="ru-RU" i="1" dirty="0"/>
            </a:br>
            <a:r>
              <a:rPr lang="ru-RU" i="1" dirty="0"/>
              <a:t>В их сенях ветра шум и свежее дыханье,</a:t>
            </a:r>
            <a:br>
              <a:rPr lang="ru-RU" i="1" dirty="0"/>
            </a:br>
            <a:r>
              <a:rPr lang="ru-RU" i="1" dirty="0"/>
              <a:t>И мглой волнистою покрыты небеса,</a:t>
            </a:r>
            <a:br>
              <a:rPr lang="ru-RU" i="1" dirty="0"/>
            </a:br>
            <a:r>
              <a:rPr lang="ru-RU" i="1" dirty="0"/>
              <a:t>И редкий солнца луч, и первые морозы,</a:t>
            </a:r>
            <a:br>
              <a:rPr lang="ru-RU" i="1" dirty="0"/>
            </a:br>
            <a:r>
              <a:rPr lang="ru-RU" i="1" dirty="0"/>
              <a:t>И отдаленные седой зимы угрозы.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9056" y="3540527"/>
            <a:ext cx="36401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Уж небо осенью дышало,</a:t>
            </a:r>
            <a:br>
              <a:rPr lang="ru-RU" i="1" dirty="0"/>
            </a:br>
            <a:r>
              <a:rPr lang="ru-RU" i="1" dirty="0"/>
              <a:t>Уж реже солнышко блистало,</a:t>
            </a:r>
            <a:br>
              <a:rPr lang="ru-RU" i="1" dirty="0"/>
            </a:br>
            <a:r>
              <a:rPr lang="ru-RU" i="1" dirty="0"/>
              <a:t>Короче становился день,</a:t>
            </a:r>
            <a:br>
              <a:rPr lang="ru-RU" i="1" dirty="0"/>
            </a:br>
            <a:r>
              <a:rPr lang="ru-RU" i="1" dirty="0"/>
              <a:t>Лесов таинственная сень</a:t>
            </a:r>
            <a:br>
              <a:rPr lang="ru-RU" i="1" dirty="0"/>
            </a:br>
            <a:r>
              <a:rPr lang="ru-RU" i="1" dirty="0"/>
              <a:t>С печальным шумом обнажалась,</a:t>
            </a:r>
            <a:br>
              <a:rPr lang="ru-RU" i="1" dirty="0"/>
            </a:br>
            <a:r>
              <a:rPr lang="ru-RU" i="1" dirty="0"/>
              <a:t>Ложился на поля туман,</a:t>
            </a:r>
            <a:br>
              <a:rPr lang="ru-RU" i="1" dirty="0"/>
            </a:br>
            <a:r>
              <a:rPr lang="ru-RU" i="1" dirty="0"/>
              <a:t>Гусей крикливых караван</a:t>
            </a:r>
            <a:br>
              <a:rPr lang="ru-RU" i="1" dirty="0"/>
            </a:br>
            <a:r>
              <a:rPr lang="ru-RU" i="1" dirty="0"/>
              <a:t>Тянулся к югу: приближалась</a:t>
            </a:r>
            <a:br>
              <a:rPr lang="ru-RU" i="1" dirty="0"/>
            </a:br>
            <a:r>
              <a:rPr lang="ru-RU" i="1" dirty="0"/>
              <a:t>Довольно скучная пора;</a:t>
            </a:r>
            <a:br>
              <a:rPr lang="ru-RU" i="1" dirty="0"/>
            </a:br>
            <a:r>
              <a:rPr lang="ru-RU" i="1" dirty="0"/>
              <a:t>Стоял ноябрь уж у двора.</a:t>
            </a:r>
          </a:p>
          <a:p>
            <a:r>
              <a:rPr lang="ru-RU" i="1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49389" y="219993"/>
            <a:ext cx="4896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«Знатоки пушкинских строк»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 ответы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600</Words>
  <Application>Microsoft Office PowerPoint</Application>
  <PresentationFormat>Широкоэкранный</PresentationFormat>
  <Paragraphs>106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Литературная игра   «Чувства добрые я лирой пробуждал…» к 225-летию со дня рождения А.С. Пушкина</vt:lpstr>
      <vt:lpstr>1 этап – «Представление команд» Задание: Придумать название команде, используя строки произведений А.С. Пушкина </vt:lpstr>
      <vt:lpstr>Презентация PowerPoint</vt:lpstr>
      <vt:lpstr>2 этап – «Литературная разминка» Правильные ответы</vt:lpstr>
      <vt:lpstr>Презентация PowerPoint</vt:lpstr>
      <vt:lpstr>Презентация PowerPoint</vt:lpstr>
      <vt:lpstr> «Знатоки биографии А.С. Пушкина» Правильный ответ</vt:lpstr>
      <vt:lpstr>Презентация PowerPoint</vt:lpstr>
      <vt:lpstr>Презентация PowerPoint</vt:lpstr>
      <vt:lpstr>Презентация PowerPoint</vt:lpstr>
      <vt:lpstr>В какой сказке А.С.Пушкина мы встречаемся с этой птицей? Символом чего является она является ?   </vt:lpstr>
      <vt:lpstr>О каких стихотворениях напоминают вам эти осенние листья? Какие чувства передает А.С.Пушкин в этих текстах? </vt:lpstr>
      <vt:lpstr>Кому из героев принадлежит это кольцо? Символом чего оно является?  </vt:lpstr>
      <vt:lpstr>В какой повести мы видим этот предмет? Кому  он принадлежит? Что символизирует ?</vt:lpstr>
      <vt:lpstr>Из какого произведения это письмо? Кто его пишет?  Какие чувства героини раскрывает это письмо?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35</cp:revision>
  <dcterms:created xsi:type="dcterms:W3CDTF">2023-12-25T11:35:58Z</dcterms:created>
  <dcterms:modified xsi:type="dcterms:W3CDTF">2024-02-19T09:19:31Z</dcterms:modified>
</cp:coreProperties>
</file>