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7"/>
  </p:notesMasterIdLst>
  <p:sldIdLst>
    <p:sldId id="292" r:id="rId3"/>
    <p:sldId id="293" r:id="rId4"/>
    <p:sldId id="284" r:id="rId5"/>
    <p:sldId id="258" r:id="rId6"/>
    <p:sldId id="279" r:id="rId7"/>
    <p:sldId id="281" r:id="rId8"/>
    <p:sldId id="285" r:id="rId9"/>
    <p:sldId id="286" r:id="rId10"/>
    <p:sldId id="288" r:id="rId11"/>
    <p:sldId id="289" r:id="rId12"/>
    <p:sldId id="287" r:id="rId13"/>
    <p:sldId id="291" r:id="rId14"/>
    <p:sldId id="290" r:id="rId15"/>
    <p:sldId id="283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титульные листы" id="{47C4CD97-168B-44E7-8E57-E4EE61B1EA5B}">
          <p14:sldIdLst>
            <p14:sldId id="292"/>
            <p14:sldId id="293"/>
          </p14:sldIdLst>
        </p14:section>
        <p14:section name="час" id="{07CB142E-BE45-4C23-9A94-4D4C0CF50584}">
          <p14:sldIdLst>
            <p14:sldId id="284"/>
            <p14:sldId id="258"/>
            <p14:sldId id="279"/>
            <p14:sldId id="281"/>
            <p14:sldId id="285"/>
            <p14:sldId id="286"/>
            <p14:sldId id="288"/>
            <p14:sldId id="289"/>
            <p14:sldId id="287"/>
            <p14:sldId id="291"/>
          </p14:sldIdLst>
        </p14:section>
        <p14:section name="рефлексия" id="{F9B3BC2E-5BB1-4634-8068-06B37FD10EF8}">
          <p14:sldIdLst>
            <p14:sldId id="290"/>
          </p14:sldIdLst>
        </p14:section>
        <p14:section name="дополнения" id="{7AC9F4B2-B216-4439-8424-083841A2A9FC}">
          <p14:sldIdLst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3357" autoAdjust="0"/>
  </p:normalViewPr>
  <p:slideViewPr>
    <p:cSldViewPr snapToGrid="0" showGuides="1"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D9A38-0E96-4D65-AC52-6BD4230E260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5243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D9A38-0E96-4D65-AC52-6BD4230E2601}" type="slidenum">
              <a:rPr lang="en-US" altLang="ru-RU" smtClean="0"/>
              <a:pPr/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572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88F3FEC-782A-43C0-9DFA-C9DF1207D5D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FCAD3-12BE-4639-B4B1-D67440E876B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5A248-39C2-4A7F-9780-456CF1C8C44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260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3F63F3-8D00-4A82-9D21-106F20AD7145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2C48E-0998-4EF3-8413-62630323D73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058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EAC17-6F75-4C43-8D59-774DFF034F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477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91D68-FAEE-4736-8781-9C8D3ED56B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23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6A55A-5F00-440D-9C0B-52FF5F1D41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16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6C7BF-0C7F-49B4-8947-669C35A9EFC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40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97345-810A-4A43-8FCA-E9ABF68DB83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182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0D016-DE90-4736-B3D0-912620C435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3539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1CCDA-3A92-4B57-8E25-7503A50FA4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042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32E0D-0BEE-48E5-AEBC-9E32B149AF6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735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5FF07-38CB-4AF5-A8BC-14B23102643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880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8341E-78FC-490D-83AD-816ACC3760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12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2C2D6-2363-40DE-96EC-BE3C1AE9E49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404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16E2B-A196-4D55-AE95-52AE9AE660A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786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66C82-4DF1-4535-AAC6-81C12F5E747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396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9DDCA-0275-43B4-B538-D92E328968F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966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4006D-26E7-4877-A422-BAAC042DC3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733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FA0F3-19C3-4268-8C36-2D94DBE911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13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928EA-4054-499F-8D8E-39C7D57AEAC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121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6BF071-56F7-4059-800C-2EB55C1CD63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6B6C8F-1A6D-430B-A2B8-4117815DB89F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openxmlformats.org/officeDocument/2006/relationships/image" Target="../media/image20.jpe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5.jpe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5" Type="http://schemas.openxmlformats.org/officeDocument/2006/relationships/image" Target="../media/image19.jpe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5" Type="http://schemas.openxmlformats.org/officeDocument/2006/relationships/hyperlink" Target="https://www.youtube.com/watch?v=7AvNq2CQnOI" TargetMode="External"/><Relationship Id="rId15" Type="http://schemas.openxmlformats.org/officeDocument/2006/relationships/image" Target="../media/image10.png"/><Relationship Id="rId23" Type="http://schemas.openxmlformats.org/officeDocument/2006/relationships/image" Target="../media/image17.jpeg"/><Relationship Id="rId28" Type="http://schemas.openxmlformats.org/officeDocument/2006/relationships/image" Target="../media/image22.png"/><Relationship Id="rId10" Type="http://schemas.microsoft.com/office/2007/relationships/hdphoto" Target="../media/hdphoto1.wdp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openxmlformats.org/officeDocument/2006/relationships/image" Target="../media/image16.jpeg"/><Relationship Id="rId27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1880" y="2130425"/>
            <a:ext cx="4390835" cy="271581"/>
          </a:xfrm>
        </p:spPr>
        <p:txBody>
          <a:bodyPr/>
          <a:lstStyle/>
          <a:p>
            <a:pPr algn="ctr"/>
            <a:r>
              <a:rPr lang="ru-RU" sz="1600" dirty="0" smtClean="0"/>
              <a:t>Урок английского языка в  </a:t>
            </a:r>
            <a:r>
              <a:rPr lang="en-US" sz="1600" dirty="0" smtClean="0"/>
              <a:t>4 </a:t>
            </a:r>
            <a:r>
              <a:rPr lang="ru-RU" sz="1600" dirty="0" smtClean="0"/>
              <a:t>классе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9897" y="2589664"/>
            <a:ext cx="4652348" cy="1149824"/>
          </a:xfrm>
        </p:spPr>
        <p:txBody>
          <a:bodyPr/>
          <a:lstStyle/>
          <a:p>
            <a:r>
              <a:rPr lang="ru-RU" sz="4800" dirty="0" smtClean="0"/>
              <a:t>«</a:t>
            </a:r>
            <a:r>
              <a:rPr lang="en-US" sz="4800" dirty="0" smtClean="0"/>
              <a:t>My day off</a:t>
            </a:r>
            <a:r>
              <a:rPr lang="ru-RU" sz="4800" dirty="0" smtClean="0"/>
              <a:t>»</a:t>
            </a:r>
            <a:endParaRPr lang="ru-RU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405719" y="354842"/>
            <a:ext cx="6660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бюджетное общеобразовательное учреждение средняя школа № 37 г. Липецка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им.В</a:t>
            </a:r>
            <a:r>
              <a:rPr lang="ru-RU" dirty="0" smtClean="0"/>
              <a:t>. </a:t>
            </a:r>
            <a:r>
              <a:rPr lang="ru-RU" dirty="0" err="1" smtClean="0"/>
              <a:t>Козадерова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72251" y="4380931"/>
            <a:ext cx="378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Учитель английского языка</a:t>
            </a:r>
          </a:p>
          <a:p>
            <a:r>
              <a:rPr lang="ru-RU" dirty="0" smtClean="0"/>
              <a:t>Медведева Варвара Васильевна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89361" y="5773003"/>
            <a:ext cx="1787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Липецк</a:t>
            </a:r>
          </a:p>
          <a:p>
            <a:pPr algn="ctr"/>
            <a:r>
              <a:rPr lang="ru-RU" dirty="0" smtClean="0"/>
              <a:t>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2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owflakes Snowflakes Lyric Video -The Kiboomers Preschool Songs &amp; Nursery Rhymes for Win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9307"/>
            <a:ext cx="9144000" cy="58821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057" y="6488668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https://youtu.be/TDJIhayM9dw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3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2627" y="461375"/>
            <a:ext cx="3697548" cy="980956"/>
          </a:xfrm>
        </p:spPr>
        <p:txBody>
          <a:bodyPr/>
          <a:lstStyle/>
          <a:p>
            <a:r>
              <a:rPr lang="en-US" dirty="0" smtClean="0"/>
              <a:t>Guess the name of the boy?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18043" cy="6858000"/>
          </a:xfrm>
          <a:prstGeom prst="rect">
            <a:avLst/>
          </a:prstGeom>
        </p:spPr>
      </p:pic>
      <p:pic>
        <p:nvPicPr>
          <p:cNvPr id="4" name="17 - Lesson 4. Ex. 4.1) p.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2794" y="1517768"/>
            <a:ext cx="609600" cy="6096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322627" y="2278242"/>
            <a:ext cx="3697548" cy="98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 smtClean="0"/>
              <a:t>Who is the busiest boy?</a:t>
            </a:r>
            <a:endParaRPr lang="ru-RU" kern="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08979" y="3640494"/>
            <a:ext cx="3697548" cy="98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 smtClean="0"/>
              <a:t>Who can play all day long?</a:t>
            </a:r>
            <a:endParaRPr lang="ru-RU" kern="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322627" y="5002746"/>
            <a:ext cx="3697548" cy="98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 smtClean="0"/>
              <a:t>Who spends less money</a:t>
            </a:r>
            <a:r>
              <a:rPr lang="ru-RU" kern="0" dirty="0" smtClean="0"/>
              <a:t>?*</a:t>
            </a:r>
            <a:endParaRPr lang="ru-RU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655093" y="5759355"/>
            <a:ext cx="4148919" cy="573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08979" y="0"/>
            <a:ext cx="369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Answer the questions: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27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i?id=158a6d120a8b5f199c0dbf597905a5874464f6c0-918114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241" cy="666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6423" y="2234184"/>
            <a:ext cx="4298337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Проект 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“My weekday”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 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SB: p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48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(оформление, пересказ)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64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hareslide.ru/img/thumbs/48d9a2722475ebfc15000842790e6054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37" y="921925"/>
            <a:ext cx="8548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12529"/>
                </a:solidFill>
                <a:latin typeface="Arial" panose="020B0604020202020204" pitchFamily="34" charset="0"/>
              </a:rPr>
              <a:t>УМК 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«</a:t>
            </a:r>
            <a:r>
              <a:rPr lang="en-US" dirty="0" smtClean="0">
                <a:solidFill>
                  <a:srgbClr val="212529"/>
                </a:solidFill>
                <a:latin typeface="Arial" panose="020B0604020202020204" pitchFamily="34" charset="0"/>
              </a:rPr>
              <a:t>English</a:t>
            </a:r>
            <a:r>
              <a:rPr lang="ru-RU" dirty="0" smtClean="0">
                <a:solidFill>
                  <a:srgbClr val="212529"/>
                </a:solidFill>
                <a:latin typeface="Arial" panose="020B0604020202020204" pitchFamily="34" charset="0"/>
              </a:rPr>
              <a:t> 4</a:t>
            </a:r>
            <a:r>
              <a:rPr lang="en-US" dirty="0" smtClean="0">
                <a:solidFill>
                  <a:srgbClr val="212529"/>
                </a:solidFill>
                <a:latin typeface="Arial" panose="020B0604020202020204" pitchFamily="34" charset="0"/>
              </a:rPr>
              <a:t>» </a:t>
            </a: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</a:rPr>
              <a:t>, 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Авторы: </a:t>
            </a:r>
            <a:r>
              <a:rPr lang="ru-RU" dirty="0" err="1">
                <a:solidFill>
                  <a:srgbClr val="212529"/>
                </a:solidFill>
                <a:latin typeface="var(--bs-font-sans-serif)"/>
              </a:rPr>
              <a:t>Кузовлев</a:t>
            </a:r>
            <a:r>
              <a:rPr lang="ru-RU" dirty="0">
                <a:solidFill>
                  <a:srgbClr val="212529"/>
                </a:solidFill>
                <a:latin typeface="var(--bs-font-sans-serif)"/>
              </a:rPr>
              <a:t> В.П., Лапа Н.М., </a:t>
            </a:r>
            <a:r>
              <a:rPr lang="ru-RU" dirty="0" err="1">
                <a:solidFill>
                  <a:srgbClr val="212529"/>
                </a:solidFill>
                <a:latin typeface="var(--bs-font-sans-serif)"/>
              </a:rPr>
              <a:t>Перегудова</a:t>
            </a:r>
            <a:r>
              <a:rPr lang="ru-RU" dirty="0">
                <a:solidFill>
                  <a:srgbClr val="212529"/>
                </a:solidFill>
                <a:latin typeface="var(--bs-font-sans-serif)"/>
              </a:rPr>
              <a:t> Э.Ш., Костина И.П., Кузнецова Е.В., </a:t>
            </a:r>
            <a:r>
              <a:rPr lang="ru-RU" dirty="0" err="1">
                <a:solidFill>
                  <a:srgbClr val="212529"/>
                </a:solidFill>
                <a:latin typeface="var(--bs-font-sans-serif)"/>
              </a:rPr>
              <a:t>Дуванова</a:t>
            </a:r>
            <a:r>
              <a:rPr lang="ru-RU" dirty="0">
                <a:solidFill>
                  <a:srgbClr val="212529"/>
                </a:solidFill>
                <a:latin typeface="var(--bs-font-sans-serif)"/>
              </a:rPr>
              <a:t> О.В., </a:t>
            </a:r>
            <a:r>
              <a:rPr lang="ru-RU" dirty="0" err="1">
                <a:solidFill>
                  <a:srgbClr val="212529"/>
                </a:solidFill>
                <a:latin typeface="var(--bs-font-sans-serif)"/>
              </a:rPr>
              <a:t>Кобец</a:t>
            </a:r>
            <a:r>
              <a:rPr lang="ru-RU" dirty="0">
                <a:solidFill>
                  <a:srgbClr val="212529"/>
                </a:solidFill>
                <a:latin typeface="var(--bs-font-sans-serif)"/>
              </a:rPr>
              <a:t> Ю.Н., Стрельникова О.В., Пастухова С.А.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2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урока: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125" y="859810"/>
            <a:ext cx="8761863" cy="4679500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Обучающая: </a:t>
            </a:r>
            <a:r>
              <a:rPr lang="ru-RU" sz="1600" dirty="0"/>
              <a:t>обеспечить в ходе </a:t>
            </a:r>
            <a:r>
              <a:rPr lang="ru-RU" sz="1600" dirty="0" smtClean="0"/>
              <a:t>урока закрепление</a:t>
            </a:r>
            <a:r>
              <a:rPr lang="en-US" sz="1600" dirty="0" smtClean="0"/>
              <a:t> </a:t>
            </a:r>
            <a:r>
              <a:rPr lang="ru-RU" sz="1600" dirty="0" smtClean="0"/>
              <a:t>лексического материала по теме </a:t>
            </a:r>
            <a:r>
              <a:rPr lang="en-US" sz="1600" dirty="0" smtClean="0"/>
              <a:t>My day</a:t>
            </a:r>
            <a:r>
              <a:rPr lang="ru-RU" sz="1600" dirty="0" smtClean="0"/>
              <a:t>;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                  </a:t>
            </a:r>
            <a:r>
              <a:rPr lang="ru-RU" sz="1600" dirty="0" smtClean="0"/>
              <a:t>создать </a:t>
            </a:r>
            <a:r>
              <a:rPr lang="ru-RU" sz="1600" dirty="0"/>
              <a:t>условия для отработки навыков и умений в </a:t>
            </a:r>
            <a:r>
              <a:rPr lang="ru-RU" sz="1600" dirty="0" smtClean="0"/>
              <a:t>чтении, </a:t>
            </a:r>
            <a:r>
              <a:rPr lang="ru-RU" sz="1600" dirty="0"/>
              <a:t>говорении, восприятии речи на слух</a:t>
            </a:r>
          </a:p>
          <a:p>
            <a:r>
              <a:rPr lang="ru-RU" dirty="0" smtClean="0"/>
              <a:t>Развивающая</a:t>
            </a:r>
            <a:r>
              <a:rPr lang="ru-RU" dirty="0"/>
              <a:t>: </a:t>
            </a:r>
            <a:r>
              <a:rPr lang="ru-RU" sz="1600" dirty="0"/>
              <a:t>создать условия для развития  коммуникативных навыков через разнообразные виды речевой деятельности (монологическая, диалогическая речь)</a:t>
            </a:r>
          </a:p>
          <a:p>
            <a:pPr marL="0" indent="0">
              <a:buNone/>
            </a:pPr>
            <a:r>
              <a:rPr lang="ru-RU" sz="1600" dirty="0" smtClean="0"/>
              <a:t>                              создать </a:t>
            </a:r>
            <a:r>
              <a:rPr lang="ru-RU" sz="1600" dirty="0"/>
              <a:t>условия для развития таких аналитических способностей учащихся, как умение анализировать, сопоставлять, сравнивать , обобщать познавательные объекты, делать выводы</a:t>
            </a:r>
            <a:r>
              <a:rPr lang="ru-RU" sz="2800" dirty="0"/>
              <a:t>;</a:t>
            </a:r>
          </a:p>
          <a:p>
            <a:r>
              <a:rPr lang="ru-RU" dirty="0" smtClean="0"/>
              <a:t>Воспитательная</a:t>
            </a:r>
            <a:r>
              <a:rPr lang="ru-RU" dirty="0"/>
              <a:t>: </a:t>
            </a:r>
            <a:r>
              <a:rPr lang="ru-RU" sz="1600" dirty="0" smtClean="0"/>
              <a:t>содействовать </a:t>
            </a:r>
            <a:r>
              <a:rPr lang="ru-RU" sz="1600" dirty="0"/>
              <a:t>развитию интереса  к изучению иностранного </a:t>
            </a:r>
            <a:r>
              <a:rPr lang="ru-RU" sz="1600" dirty="0" smtClean="0"/>
              <a:t>языка</a:t>
            </a:r>
            <a:r>
              <a:rPr lang="en-US" sz="1600" dirty="0"/>
              <a:t> </a:t>
            </a:r>
            <a:r>
              <a:rPr lang="ru-RU" sz="1600" dirty="0"/>
              <a:t>и</a:t>
            </a:r>
            <a:r>
              <a:rPr lang="ru-RU" sz="1600" dirty="0" smtClean="0"/>
              <a:t> </a:t>
            </a:r>
            <a:r>
              <a:rPr lang="ru-RU" sz="1600" dirty="0"/>
              <a:t>повышению уровня мотивации на уроках через средства обучения;</a:t>
            </a:r>
          </a:p>
          <a:p>
            <a:pPr marL="0" indent="0">
              <a:buNone/>
            </a:pPr>
            <a:r>
              <a:rPr lang="ru-RU" sz="1600" dirty="0" smtClean="0"/>
              <a:t>                                   содействовать воспитанию </a:t>
            </a:r>
            <a:r>
              <a:rPr lang="ru-RU" sz="1600" dirty="0"/>
              <a:t>активной жизненной </a:t>
            </a:r>
            <a:r>
              <a:rPr lang="ru-RU" sz="1600" dirty="0" smtClean="0"/>
              <a:t>позиции учащихся.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227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8183" y="40463"/>
            <a:ext cx="3255818" cy="614135"/>
          </a:xfrm>
        </p:spPr>
        <p:txBody>
          <a:bodyPr/>
          <a:lstStyle/>
          <a:p>
            <a:r>
              <a:rPr lang="ru-RU" dirty="0" smtClean="0"/>
              <a:t>22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 smtClean="0"/>
              <a:t>November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31833" y="530078"/>
            <a:ext cx="1525131" cy="646100"/>
          </a:xfrm>
        </p:spPr>
        <p:txBody>
          <a:bodyPr/>
          <a:lstStyle/>
          <a:p>
            <a:pPr marL="0" indent="0">
              <a:buNone/>
            </a:pPr>
            <a:r>
              <a:rPr lang="en-US" sz="3300" dirty="0" smtClean="0">
                <a:latin typeface="+mj-lt"/>
              </a:rPr>
              <a:t>Friday</a:t>
            </a:r>
            <a:endParaRPr lang="ru-RU" sz="33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291" y="1820780"/>
            <a:ext cx="334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Lets do a puzzle!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220436"/>
              </p:ext>
            </p:extLst>
          </p:nvPr>
        </p:nvGraphicFramePr>
        <p:xfrm>
          <a:off x="4260262" y="1255436"/>
          <a:ext cx="4383089" cy="688398"/>
        </p:xfrm>
        <a:graphic>
          <a:graphicData uri="http://schemas.openxmlformats.org/drawingml/2006/table">
            <a:tbl>
              <a:tblPr/>
              <a:tblGrid>
                <a:gridCol w="705135"/>
                <a:gridCol w="703479"/>
                <a:gridCol w="703479"/>
                <a:gridCol w="703479"/>
                <a:gridCol w="705135"/>
                <a:gridCol w="862382"/>
              </a:tblGrid>
              <a:tr h="688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8056"/>
              </p:ext>
            </p:extLst>
          </p:nvPr>
        </p:nvGraphicFramePr>
        <p:xfrm>
          <a:off x="3802128" y="2023092"/>
          <a:ext cx="4823259" cy="675183"/>
        </p:xfrm>
        <a:graphic>
          <a:graphicData uri="http://schemas.openxmlformats.org/drawingml/2006/table">
            <a:tbl>
              <a:tblPr/>
              <a:tblGrid>
                <a:gridCol w="668633"/>
                <a:gridCol w="667063"/>
                <a:gridCol w="667063"/>
                <a:gridCol w="667063"/>
                <a:gridCol w="667063"/>
                <a:gridCol w="668633"/>
                <a:gridCol w="817741"/>
              </a:tblGrid>
              <a:tr h="6751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78374"/>
              </p:ext>
            </p:extLst>
          </p:nvPr>
        </p:nvGraphicFramePr>
        <p:xfrm>
          <a:off x="2821783" y="2751325"/>
          <a:ext cx="5821568" cy="741653"/>
        </p:xfrm>
        <a:graphic>
          <a:graphicData uri="http://schemas.openxmlformats.org/drawingml/2006/table">
            <a:tbl>
              <a:tblPr/>
              <a:tblGrid>
                <a:gridCol w="735142"/>
                <a:gridCol w="618914"/>
                <a:gridCol w="618914"/>
                <a:gridCol w="617461"/>
                <a:gridCol w="617461"/>
                <a:gridCol w="618914"/>
                <a:gridCol w="618914"/>
                <a:gridCol w="618914"/>
                <a:gridCol w="756934"/>
              </a:tblGrid>
              <a:tr h="7416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730271"/>
              </p:ext>
            </p:extLst>
          </p:nvPr>
        </p:nvGraphicFramePr>
        <p:xfrm>
          <a:off x="3741663" y="3542463"/>
          <a:ext cx="4883724" cy="731200"/>
        </p:xfrm>
        <a:graphic>
          <a:graphicData uri="http://schemas.openxmlformats.org/drawingml/2006/table">
            <a:tbl>
              <a:tblPr/>
              <a:tblGrid>
                <a:gridCol w="611183"/>
                <a:gridCol w="611183"/>
                <a:gridCol w="611183"/>
                <a:gridCol w="609748"/>
                <a:gridCol w="609748"/>
                <a:gridCol w="609748"/>
                <a:gridCol w="609748"/>
                <a:gridCol w="611183"/>
              </a:tblGrid>
              <a:tr h="7312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343207"/>
              </p:ext>
            </p:extLst>
          </p:nvPr>
        </p:nvGraphicFramePr>
        <p:xfrm>
          <a:off x="3771896" y="4347093"/>
          <a:ext cx="4883721" cy="663331"/>
        </p:xfrm>
        <a:graphic>
          <a:graphicData uri="http://schemas.openxmlformats.org/drawingml/2006/table">
            <a:tbl>
              <a:tblPr/>
              <a:tblGrid>
                <a:gridCol w="785674"/>
                <a:gridCol w="783830"/>
                <a:gridCol w="783830"/>
                <a:gridCol w="783830"/>
                <a:gridCol w="785674"/>
                <a:gridCol w="960883"/>
              </a:tblGrid>
              <a:tr h="66333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932476"/>
              </p:ext>
            </p:extLst>
          </p:nvPr>
        </p:nvGraphicFramePr>
        <p:xfrm>
          <a:off x="4184679" y="5057591"/>
          <a:ext cx="4498325" cy="636393"/>
        </p:xfrm>
        <a:graphic>
          <a:graphicData uri="http://schemas.openxmlformats.org/drawingml/2006/table">
            <a:tbl>
              <a:tblPr/>
              <a:tblGrid>
                <a:gridCol w="616712"/>
                <a:gridCol w="519208"/>
                <a:gridCol w="519208"/>
                <a:gridCol w="517989"/>
                <a:gridCol w="517989"/>
                <a:gridCol w="656649"/>
                <a:gridCol w="623454"/>
                <a:gridCol w="527116"/>
              </a:tblGrid>
              <a:tr h="6363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224753"/>
              </p:ext>
            </p:extLst>
          </p:nvPr>
        </p:nvGraphicFramePr>
        <p:xfrm>
          <a:off x="4272528" y="5741151"/>
          <a:ext cx="4383089" cy="688398"/>
        </p:xfrm>
        <a:graphic>
          <a:graphicData uri="http://schemas.openxmlformats.org/drawingml/2006/table">
            <a:tbl>
              <a:tblPr/>
              <a:tblGrid>
                <a:gridCol w="705135"/>
                <a:gridCol w="703479"/>
                <a:gridCol w="703479"/>
                <a:gridCol w="703479"/>
                <a:gridCol w="705135"/>
                <a:gridCol w="862382"/>
              </a:tblGrid>
              <a:tr h="6883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217875"/>
              </p:ext>
            </p:extLst>
          </p:nvPr>
        </p:nvGraphicFramePr>
        <p:xfrm>
          <a:off x="2821781" y="2759450"/>
          <a:ext cx="919881" cy="256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9881"/>
              </a:tblGrid>
              <a:tr h="61246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W</a:t>
                      </a:r>
                      <a:endParaRPr lang="ru-RU" sz="3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</a:tr>
              <a:tr h="61246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e</a:t>
                      </a:r>
                      <a:endParaRPr lang="ru-RU" sz="3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</a:tr>
              <a:tr h="61246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e</a:t>
                      </a:r>
                      <a:endParaRPr lang="ru-RU" sz="3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</a:tr>
              <a:tr h="61246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k</a:t>
                      </a:r>
                      <a:endParaRPr lang="ru-RU" sz="3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197645"/>
              </p:ext>
            </p:extLst>
          </p:nvPr>
        </p:nvGraphicFramePr>
        <p:xfrm>
          <a:off x="2821783" y="5068382"/>
          <a:ext cx="750811" cy="1480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811"/>
              </a:tblGrid>
              <a:tr h="52776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4472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</a:tr>
              <a:tr h="5054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319591"/>
              </p:ext>
            </p:extLst>
          </p:nvPr>
        </p:nvGraphicFramePr>
        <p:xfrm>
          <a:off x="2821782" y="4937760"/>
          <a:ext cx="750811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811"/>
              </a:tblGrid>
              <a:tr h="58268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e</a:t>
                      </a:r>
                      <a:endParaRPr lang="ru-RU" sz="3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</a:tr>
              <a:tr h="58268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n</a:t>
                      </a:r>
                      <a:endParaRPr lang="ru-RU" sz="3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</a:tr>
              <a:tr h="58268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d</a:t>
                      </a:r>
                      <a:endParaRPr lang="ru-RU" sz="3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https://avatars.mds.yandex.net/i?id=b7d9af53be1daa7631e0f0bc9918c492a5af5e83-11387720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8" y="207817"/>
            <a:ext cx="1960634" cy="12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1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8" y="148881"/>
            <a:ext cx="4700381" cy="662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www.youtube.com/watch?v=7AvNq2CQnOI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Days Of The Week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148881"/>
            <a:ext cx="745435" cy="745435"/>
          </a:xfrm>
          <a:prstGeom prst="rect">
            <a:avLst/>
          </a:prstGeom>
        </p:spPr>
      </p:pic>
      <p:pic>
        <p:nvPicPr>
          <p:cNvPr id="5" name="Picture 4" descr="http://3.bp.blogspot.com/-QPEyjwg9GNs/Vd-vG5JeW5I/AAAAAAAAREg/eglMNWymVQo/s1600/0_838c8_3289fe90_XXX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4" y="848866"/>
            <a:ext cx="1158054" cy="113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2.bp.blogspot.com/-KEcGnXh7QgE/Vd_GYMpT40I/AAAAAAAARjw/nar6zxM6L-Q/s1600/Moon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80" y="1707511"/>
            <a:ext cx="870030" cy="87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65" y="2292888"/>
            <a:ext cx="916720" cy="103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7" y="4278395"/>
            <a:ext cx="668517" cy="133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9" y="2816519"/>
            <a:ext cx="834265" cy="130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65" y="3397896"/>
            <a:ext cx="1228852" cy="144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36" y="5419459"/>
            <a:ext cx="1105372" cy="94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65" y="395287"/>
            <a:ext cx="26955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00" y="266157"/>
            <a:ext cx="939265" cy="9364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40" y="1202635"/>
            <a:ext cx="777699" cy="786921"/>
          </a:xfrm>
          <a:prstGeom prst="rect">
            <a:avLst/>
          </a:prstGeom>
        </p:spPr>
      </p:pic>
      <p:pic>
        <p:nvPicPr>
          <p:cNvPr id="16" name="Picture 8" descr="http://www.clipartkid.com/images/731/couple-eating-breakfast-together-royalty-free-clipart-free-clip-art-7ZBs5y-clipart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08" y="1707511"/>
            <a:ext cx="962644" cy="9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blogs.uakron.edu/law/files/2012/11/Trainer.jpg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02" y="2706131"/>
            <a:ext cx="1097170" cy="6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www.clipartbest.com/cliparts/Kcn/Meg/KcnMegacq.jpe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0" y="3467499"/>
            <a:ext cx="782163" cy="81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www.clipartbest.com/cliparts/biy/onb/biyonbg6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94" y="4072062"/>
            <a:ext cx="1187737" cy="83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www.cliparthut.com/clip-arts/658/clip-art-658583.jp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45" y="4839062"/>
            <a:ext cx="921954" cy="78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://www.acclaimimages.com/_gallery/_images_n300/0071-0902-2714-3433_the_night_sky.jpg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55" y="5692334"/>
            <a:ext cx="690634" cy="67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04" y="5558536"/>
            <a:ext cx="1359296" cy="13532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459"/>
            <a:ext cx="905478" cy="8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" y="152369"/>
            <a:ext cx="6436402" cy="6672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3 - Lesson 4. Ex. 1.1) p. 44. Jack's stor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4.5411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33710" y="152369"/>
            <a:ext cx="731492" cy="731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5848" y="1240403"/>
            <a:ext cx="261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_FuturaRoundDemi" panose="020F0702020204020204" pitchFamily="34" charset="-52"/>
              </a:rPr>
              <a:t>Listen and</a:t>
            </a:r>
            <a:r>
              <a:rPr lang="ru-RU" sz="2800" dirty="0" smtClean="0">
                <a:latin typeface="a_FuturaRoundDemi" panose="020F0702020204020204" pitchFamily="34" charset="-52"/>
              </a:rPr>
              <a:t> </a:t>
            </a:r>
            <a:r>
              <a:rPr lang="en-US" sz="2800" dirty="0" smtClean="0">
                <a:latin typeface="a_FuturaRoundDemi" panose="020F0702020204020204" pitchFamily="34" charset="-52"/>
              </a:rPr>
              <a:t>read the story</a:t>
            </a:r>
            <a:endParaRPr lang="ru-RU" sz="2800" dirty="0">
              <a:latin typeface="a_FuturaRoundDemi" panose="020F0702020204020204" pitchFamily="34" charset="-52"/>
            </a:endParaRPr>
          </a:p>
        </p:txBody>
      </p:sp>
      <p:pic>
        <p:nvPicPr>
          <p:cNvPr id="2050" name="Picture 2" descr="https://img4.labirint.ru/rc/cd87682d56f51950804b7eb0002e22a0/363x561q80/books38/378694/cover.jpg?13807239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710" y="4134732"/>
            <a:ext cx="1802428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2" y="40172"/>
            <a:ext cx="854818" cy="8474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6997" y="53149"/>
            <a:ext cx="5764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FuturaRoundDemi" panose="020F0702020204020204" pitchFamily="34" charset="-52"/>
              </a:rPr>
              <a:t>Translate the sentences.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_FuturaRoundDemi" panose="020F0702020204020204" pitchFamily="34" charset="-5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5356363"/>
            <a:ext cx="3257550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485" y="996803"/>
            <a:ext cx="85377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_FuturaRoundDemi" panose="020F0702020204020204" pitchFamily="34" charset="-52"/>
              </a:rPr>
              <a:t>Папа встаёт рано, тоже</a:t>
            </a:r>
            <a:endParaRPr lang="en-US" sz="2400" dirty="0" smtClean="0">
              <a:latin typeface="a_FuturaRoundDemi" panose="020F0702020204020204" pitchFamily="34" charset="-52"/>
            </a:endParaRPr>
          </a:p>
          <a:p>
            <a:r>
              <a:rPr lang="ru-RU" sz="2400" dirty="0" smtClean="0">
                <a:solidFill>
                  <a:srgbClr val="0000CC"/>
                </a:solidFill>
                <a:latin typeface="a_FuturaRoundDemi" panose="020F0702020204020204" pitchFamily="34" charset="-52"/>
              </a:rPr>
              <a:t> </a:t>
            </a:r>
            <a:r>
              <a:rPr lang="ru-RU" sz="2400" dirty="0">
                <a:solidFill>
                  <a:srgbClr val="0000CC"/>
                </a:solidFill>
                <a:latin typeface="a_FuturaRoundDemi" panose="020F0702020204020204" pitchFamily="34" charset="-52"/>
              </a:rPr>
              <a:t>- </a:t>
            </a:r>
            <a:r>
              <a:rPr lang="en-US" sz="2400" dirty="0" smtClean="0">
                <a:solidFill>
                  <a:srgbClr val="0000CC"/>
                </a:solidFill>
                <a:latin typeface="a_FuturaRoundDemi" panose="020F0702020204020204" pitchFamily="34" charset="-52"/>
              </a:rPr>
              <a:t>Dad gets up early, too.</a:t>
            </a:r>
          </a:p>
          <a:p>
            <a:r>
              <a:rPr lang="ru-RU" sz="2400" dirty="0" smtClean="0">
                <a:latin typeface="a_FuturaRoundDemi" panose="020F0702020204020204" pitchFamily="34" charset="-52"/>
              </a:rPr>
              <a:t>Мама встает и делает завтрак.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00CC"/>
                </a:solidFill>
                <a:latin typeface="a_FuturaRoundDemi" panose="020F0702020204020204" pitchFamily="34" charset="-52"/>
              </a:rPr>
              <a:t>Then Mum gets up and makes breakfast.</a:t>
            </a:r>
            <a:endParaRPr lang="en-US" sz="2400" dirty="0">
              <a:solidFill>
                <a:srgbClr val="0000CC"/>
              </a:solidFill>
              <a:latin typeface="a_FuturaRoundDemi" panose="020F0702020204020204" pitchFamily="34" charset="-52"/>
            </a:endParaRPr>
          </a:p>
          <a:p>
            <a:r>
              <a:rPr lang="ru-RU" sz="2400" dirty="0" smtClean="0">
                <a:latin typeface="a_FuturaRoundDemi" panose="020F0702020204020204" pitchFamily="34" charset="-52"/>
              </a:rPr>
              <a:t>Джессика и я встаем поздно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00CC"/>
                </a:solidFill>
                <a:latin typeface="a_FuturaRoundDemi" panose="020F0702020204020204" pitchFamily="34" charset="-52"/>
              </a:rPr>
              <a:t>Jessica and I get up late.</a:t>
            </a:r>
            <a:endParaRPr lang="en-US" sz="2400" dirty="0" smtClean="0">
              <a:latin typeface="a_FuturaRoundDemi" panose="020F0702020204020204" pitchFamily="34" charset="-52"/>
            </a:endParaRPr>
          </a:p>
          <a:p>
            <a:r>
              <a:rPr lang="ru-RU" sz="2400" dirty="0" smtClean="0">
                <a:latin typeface="a_FuturaRoundDemi" panose="020F0702020204020204" pitchFamily="34" charset="-52"/>
              </a:rPr>
              <a:t>В выходные я часто играю компьютерные игры или иду к моему другу Бену домой.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00CC"/>
                </a:solidFill>
                <a:latin typeface="a_FuturaRoundDemi" panose="020F0702020204020204" pitchFamily="34" charset="-52"/>
              </a:rPr>
              <a:t>At the weekend, I often play computer games or go to my friend Ben’s house </a:t>
            </a:r>
            <a:r>
              <a:rPr lang="en-US" sz="2400" dirty="0" smtClean="0">
                <a:latin typeface="a_FuturaRoundDemi" panose="020F0702020204020204" pitchFamily="34" charset="-52"/>
              </a:rPr>
              <a:t>.</a:t>
            </a:r>
          </a:p>
          <a:p>
            <a:r>
              <a:rPr lang="ru-RU" sz="2400" dirty="0" smtClean="0">
                <a:latin typeface="a_FuturaRoundDemi" panose="020F0702020204020204" pitchFamily="34" charset="-52"/>
              </a:rPr>
              <a:t>По воскресеньям я хожу на тренировки по футболу.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00CC"/>
                </a:solidFill>
                <a:latin typeface="a_FuturaRoundDemi" panose="020F0702020204020204" pitchFamily="34" charset="-52"/>
              </a:rPr>
              <a:t>On </a:t>
            </a:r>
            <a:r>
              <a:rPr lang="en-US" sz="2400" dirty="0">
                <a:solidFill>
                  <a:srgbClr val="0000CC"/>
                </a:solidFill>
                <a:latin typeface="a_FuturaRoundDemi" panose="020F0702020204020204" pitchFamily="34" charset="-52"/>
              </a:rPr>
              <a:t>S</a:t>
            </a:r>
            <a:r>
              <a:rPr lang="en-US" sz="2400" dirty="0" smtClean="0">
                <a:solidFill>
                  <a:srgbClr val="0000CC"/>
                </a:solidFill>
                <a:latin typeface="a_FuturaRoundDemi" panose="020F0702020204020204" pitchFamily="34" charset="-52"/>
              </a:rPr>
              <a:t>undays I go to football practice.</a:t>
            </a:r>
          </a:p>
          <a:p>
            <a:r>
              <a:rPr lang="ru-RU" sz="2400" dirty="0" smtClean="0">
                <a:latin typeface="a_FuturaRoundDemi" panose="020F0702020204020204" pitchFamily="34" charset="-52"/>
              </a:rPr>
              <a:t>Джессика ходит на уроки танцев.</a:t>
            </a:r>
          </a:p>
          <a:p>
            <a:r>
              <a:rPr lang="ru-RU" sz="2400" dirty="0" smtClean="0">
                <a:solidFill>
                  <a:srgbClr val="0000CC"/>
                </a:solidFill>
                <a:latin typeface="a_FuturaRoundDemi" panose="020F0702020204020204" pitchFamily="34" charset="-52"/>
              </a:rPr>
              <a:t>- </a:t>
            </a:r>
            <a:r>
              <a:rPr lang="en-US" sz="2400" dirty="0" smtClean="0">
                <a:solidFill>
                  <a:srgbClr val="0000CC"/>
                </a:solidFill>
                <a:latin typeface="a_FuturaRoundDemi" panose="020F0702020204020204" pitchFamily="34" charset="-52"/>
              </a:rPr>
              <a:t>Jessica goes to dance class.</a:t>
            </a:r>
            <a:endParaRPr lang="ru-RU" sz="2400" dirty="0">
              <a:solidFill>
                <a:srgbClr val="0000CC"/>
              </a:solidFill>
              <a:latin typeface="a_FuturaRoundDemi" panose="020F0702020204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23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529" y="748898"/>
            <a:ext cx="6777558" cy="438457"/>
          </a:xfrm>
        </p:spPr>
        <p:txBody>
          <a:bodyPr/>
          <a:lstStyle/>
          <a:p>
            <a:r>
              <a:rPr lang="en-US" dirty="0" smtClean="0"/>
              <a:t>Jessica and Jack get up at 8 o’clock.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1445" y="204716"/>
            <a:ext cx="817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statement are TRUE (</a:t>
            </a:r>
            <a:r>
              <a:rPr lang="ru-RU" dirty="0" smtClean="0"/>
              <a:t>правда</a:t>
            </a:r>
            <a:r>
              <a:rPr lang="en-US" dirty="0" smtClean="0"/>
              <a:t>) or FALSE</a:t>
            </a:r>
            <a:r>
              <a:rPr lang="ru-RU" dirty="0" smtClean="0"/>
              <a:t>(неправда)</a:t>
            </a:r>
            <a:r>
              <a:rPr lang="en-US" dirty="0" smtClean="0"/>
              <a:t> according to the text.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48873" y="737293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prstClr val="black"/>
              </a:buClr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Segoe Print"/>
                <a:cs typeface="+mn-cs"/>
              </a:rPr>
              <a:t>--It’s false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536950" y="1485009"/>
            <a:ext cx="6250675" cy="91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First, the children wash, get dressed and have breakfast then watch TV</a:t>
            </a:r>
            <a:r>
              <a:rPr lang="ru-RU" kern="0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87625" y="1500702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prstClr val="black"/>
              </a:buClr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Segoe Print"/>
                <a:cs typeface="+mn-cs"/>
              </a:rPr>
              <a:t>--It’s false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536949" y="2698308"/>
            <a:ext cx="6250675" cy="91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On </a:t>
            </a:r>
            <a:r>
              <a:rPr lang="en-US" kern="0" dirty="0"/>
              <a:t>S</a:t>
            </a:r>
            <a:r>
              <a:rPr lang="en-US" kern="0" dirty="0" smtClean="0"/>
              <a:t>undays they clean the house.  </a:t>
            </a:r>
            <a:endParaRPr lang="ru-RU" kern="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48873" y="2686705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prstClr val="black"/>
              </a:buClr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Segoe Print"/>
                <a:cs typeface="+mn-cs"/>
              </a:rPr>
              <a:t>--It’s false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536949" y="3497531"/>
            <a:ext cx="6250675" cy="91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On Saturdays they clean the house.  </a:t>
            </a:r>
            <a:endParaRPr lang="ru-RU" kern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48872" y="3434421"/>
            <a:ext cx="2141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prstClr val="black"/>
              </a:buClr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Segoe Print"/>
                <a:cs typeface="+mn-cs"/>
              </a:rPr>
              <a:t>--It’s </a:t>
            </a:r>
            <a:r>
              <a:rPr lang="en-US" sz="2400" kern="0" dirty="0" smtClean="0">
                <a:solidFill>
                  <a:prstClr val="black"/>
                </a:solidFill>
                <a:latin typeface="Segoe Print"/>
                <a:cs typeface="+mn-cs"/>
              </a:rPr>
              <a:t>true</a:t>
            </a:r>
            <a:endParaRPr lang="en-US" sz="2400" kern="0" dirty="0">
              <a:solidFill>
                <a:prstClr val="black"/>
              </a:solidFill>
              <a:latin typeface="Segoe Print"/>
              <a:cs typeface="+mn-cs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536949" y="4304514"/>
            <a:ext cx="6250675" cy="91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On </a:t>
            </a:r>
            <a:r>
              <a:rPr lang="en-US" kern="0" dirty="0"/>
              <a:t>S</a:t>
            </a:r>
            <a:r>
              <a:rPr lang="en-US" kern="0" dirty="0" smtClean="0"/>
              <a:t>undays Jack goes to dance classes.</a:t>
            </a:r>
            <a:endParaRPr lang="ru-RU" kern="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23224" y="4304514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prstClr val="black"/>
              </a:buClr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Segoe Print"/>
                <a:cs typeface="+mn-cs"/>
              </a:rPr>
              <a:t>--It’s false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536949" y="5103737"/>
            <a:ext cx="6250675" cy="91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At the weekend they go on rides and eat pizza in a café. </a:t>
            </a:r>
            <a:endParaRPr lang="ru-RU" kern="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23224" y="5174607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prstClr val="black"/>
              </a:buClr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Segoe Print"/>
                <a:cs typeface="+mn-cs"/>
              </a:rPr>
              <a:t>--It’s false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536948" y="5942355"/>
            <a:ext cx="6250675" cy="91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At the weekend they go to bed late.</a:t>
            </a:r>
            <a:endParaRPr lang="ru-RU" kern="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690952" y="5910720"/>
            <a:ext cx="2141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prstClr val="black"/>
              </a:buClr>
              <a:buFontTx/>
              <a:buChar char="•"/>
            </a:pPr>
            <a:r>
              <a:rPr lang="en-US" sz="2400" kern="0" dirty="0">
                <a:solidFill>
                  <a:prstClr val="black"/>
                </a:solidFill>
                <a:latin typeface="Segoe Print"/>
                <a:cs typeface="+mn-cs"/>
              </a:rPr>
              <a:t>--It’s </a:t>
            </a:r>
            <a:r>
              <a:rPr lang="en-US" sz="2400" kern="0" dirty="0" smtClean="0">
                <a:solidFill>
                  <a:prstClr val="black"/>
                </a:solidFill>
                <a:latin typeface="Segoe Print"/>
                <a:cs typeface="+mn-cs"/>
              </a:rPr>
              <a:t>true</a:t>
            </a:r>
            <a:endParaRPr lang="en-US" sz="2400" kern="0" dirty="0">
              <a:solidFill>
                <a:prstClr val="black"/>
              </a:solidFill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3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089" y="187656"/>
            <a:ext cx="4081012" cy="494732"/>
          </a:xfrm>
        </p:spPr>
        <p:txBody>
          <a:bodyPr/>
          <a:lstStyle/>
          <a:p>
            <a:r>
              <a:rPr lang="en-US" dirty="0" smtClean="0"/>
              <a:t>Find out the meaning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177089" y="980043"/>
            <a:ext cx="3657932" cy="91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5400" kern="0" dirty="0" smtClean="0"/>
              <a:t>a café </a:t>
            </a:r>
            <a:endParaRPr lang="ru-RU" sz="5400" kern="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77089" y="3916586"/>
            <a:ext cx="3657932" cy="54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4800" kern="0" dirty="0" smtClean="0"/>
              <a:t>a funfair</a:t>
            </a:r>
            <a:endParaRPr lang="ru-RU" sz="4800" kern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7283" y="3681870"/>
            <a:ext cx="4572000" cy="255454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small eating and drinking </a:t>
            </a:r>
            <a:r>
              <a:rPr lang="en-US" sz="3200" dirty="0" smtClean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house,  </a:t>
            </a:r>
            <a:r>
              <a:rPr lang="en-US" sz="32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coffeehouse, usually </a:t>
            </a:r>
            <a:r>
              <a:rPr lang="en-US" sz="3200" dirty="0" smtClean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 </a:t>
            </a:r>
            <a:r>
              <a:rPr lang="en-US" sz="32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3200" dirty="0" smtClean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menu</a:t>
            </a:r>
            <a:r>
              <a:rPr lang="en-US" sz="32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en-US" sz="3200" dirty="0" smtClean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may </a:t>
            </a:r>
            <a:r>
              <a:rPr lang="en-US" sz="32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served only </a:t>
            </a:r>
            <a:r>
              <a:rPr lang="en-US" sz="3200" dirty="0" smtClean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coffee</a:t>
            </a:r>
            <a:endParaRPr lang="ru-RU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67283" y="1250708"/>
            <a:ext cx="457200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Helvetica" panose="020B0604020202020204" pitchFamily="34" charset="0"/>
              </a:rPr>
              <a:t>an amusement park or carnival with rides, games, sideshows</a:t>
            </a:r>
            <a:endParaRPr lang="ru-RU" sz="36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784143" y="1897039"/>
            <a:ext cx="1692323" cy="1784831"/>
          </a:xfrm>
          <a:prstGeom prst="straightConnector1">
            <a:avLst/>
          </a:prstGeom>
          <a:ln w="7937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2593075" y="1662323"/>
            <a:ext cx="1774209" cy="3234199"/>
          </a:xfrm>
          <a:prstGeom prst="straightConnector1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68" y="260897"/>
            <a:ext cx="8365082" cy="641515"/>
          </a:xfrm>
        </p:spPr>
        <p:txBody>
          <a:bodyPr/>
          <a:lstStyle/>
          <a:p>
            <a:r>
              <a:rPr lang="en-US" dirty="0" smtClean="0"/>
              <a:t>What’s </a:t>
            </a:r>
            <a:r>
              <a:rPr lang="en-US" dirty="0" smtClean="0"/>
              <a:t>happen???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tihi.ru/pics/2019/11/16/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" y="846138"/>
            <a:ext cx="8946107" cy="596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freeppt_0657_slid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Другая 8">
      <a:majorFont>
        <a:latin typeface="a_FuturaRoundDemi"/>
        <a:ea typeface=""/>
        <a:cs typeface=""/>
      </a:majorFont>
      <a:minorFont>
        <a:latin typeface="Segoe Prin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freeppt_0657_slide</Template>
  <TotalTime>787</TotalTime>
  <Words>458</Words>
  <Application>Microsoft Office PowerPoint</Application>
  <PresentationFormat>Экран (4:3)</PresentationFormat>
  <Paragraphs>122</Paragraphs>
  <Slides>14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a_FuturaRoundDemi</vt:lpstr>
      <vt:lpstr>Arial</vt:lpstr>
      <vt:lpstr>Calibri</vt:lpstr>
      <vt:lpstr>Helvetica</vt:lpstr>
      <vt:lpstr>Segoe Print</vt:lpstr>
      <vt:lpstr>Times New Roman</vt:lpstr>
      <vt:lpstr>var(--bs-font-sans-serif)</vt:lpstr>
      <vt:lpstr>Verdana</vt:lpstr>
      <vt:lpstr>freeppt_0657_slide</vt:lpstr>
      <vt:lpstr>1_Default Design</vt:lpstr>
      <vt:lpstr>Урок английского языка в  4 классе</vt:lpstr>
      <vt:lpstr>Цели урока: </vt:lpstr>
      <vt:lpstr>22nd November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What’s happen???</vt:lpstr>
      <vt:lpstr>Презентация PowerPoint</vt:lpstr>
      <vt:lpstr>Guess the name of the boy?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</dc:creator>
  <cp:lastModifiedBy>Учетная запись Майкрософт</cp:lastModifiedBy>
  <cp:revision>67</cp:revision>
  <dcterms:created xsi:type="dcterms:W3CDTF">2016-06-11T02:26:21Z</dcterms:created>
  <dcterms:modified xsi:type="dcterms:W3CDTF">2023-12-21T13:14:12Z</dcterms:modified>
</cp:coreProperties>
</file>