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6" r:id="rId10"/>
    <p:sldId id="280" r:id="rId11"/>
    <p:sldId id="275" r:id="rId12"/>
    <p:sldId id="277" r:id="rId13"/>
    <p:sldId id="279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F99"/>
    <a:srgbClr val="FFFFCC"/>
    <a:srgbClr val="FFFFB9"/>
    <a:srgbClr val="006600"/>
    <a:srgbClr val="FFFF71"/>
    <a:srgbClr val="DDF0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 varScale="1">
        <p:scale>
          <a:sx n="107" d="100"/>
          <a:sy n="107" d="100"/>
        </p:scale>
        <p:origin x="20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F4C46-F0C0-4E05-B2E4-E460F8E4F3B9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3A64-1C1D-4F1E-9204-A89C92978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7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70C0-6086-4345-B38A-8AA56EB806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0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B3A64-1C1D-4F1E-9204-A89C92978B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3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70C0-6086-4345-B38A-8AA56EB806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4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F3995-3D0C-4595-83D4-CEC71C34EA68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1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8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9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6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7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7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CB6-4E42-4229-B88E-74F43AFFCDAB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2F14-FD47-48BE-9C55-7885EC46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27.jpg"/><Relationship Id="rId9" Type="http://schemas.openxmlformats.org/officeDocument/2006/relationships/image" Target="../media/image5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958" y="1901702"/>
            <a:ext cx="90370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Свойства электромагнитных волн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0192" y="5804941"/>
            <a:ext cx="2736850" cy="833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itchFamily="34" charset="0"/>
              </a:rPr>
              <a:t>Физика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itchFamily="34" charset="0"/>
              </a:rPr>
              <a:t> 11 класс</a:t>
            </a:r>
          </a:p>
        </p:txBody>
      </p:sp>
      <p:pic>
        <p:nvPicPr>
          <p:cNvPr id="7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0272" y="927144"/>
            <a:ext cx="1786664" cy="830997"/>
          </a:xfrm>
          <a:prstGeom prst="rect">
            <a:avLst/>
          </a:prstGeom>
          <a:ln w="952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4800" b="1" spc="50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§ </a:t>
            </a:r>
            <a:r>
              <a:rPr lang="en-US" sz="4800" b="1" spc="5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5</a:t>
            </a:r>
            <a:r>
              <a:rPr lang="ru-RU" sz="4800" b="1" spc="5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4     </a:t>
            </a:r>
            <a:endParaRPr lang="ru-RU" sz="4800" b="1" spc="50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1856477">
            <a:off x="4456783" y="1796752"/>
            <a:ext cx="2022944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1663117">
            <a:off x="4668019" y="2027025"/>
            <a:ext cx="2098775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8" y="2961266"/>
            <a:ext cx="835466" cy="16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048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740097" y="28644"/>
            <a:ext cx="4216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chemeClr val="bg1"/>
                </a:solidFill>
                <a:latin typeface="Arial Black" pitchFamily="34" charset="0"/>
              </a:rPr>
              <a:t>Преломление</a:t>
            </a:r>
            <a:endParaRPr lang="ru-RU" alt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007277"/>
            <a:ext cx="837880" cy="16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894" flipH="1">
            <a:off x="6078364" y="2596538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6316" y="1658112"/>
            <a:ext cx="3116559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стал слышимым.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499" y="730457"/>
            <a:ext cx="3052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/>
                <a:ea typeface="Calibri"/>
              </a:rPr>
              <a:t>Заменим  металлическую пластину большой треугольной призмой из парафина.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16">
            <a:off x="2176423" y="1584917"/>
            <a:ext cx="4248604" cy="1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10" r="23022" b="-93506"/>
          <a:stretch/>
        </p:blipFill>
        <p:spPr bwMode="auto">
          <a:xfrm rot="20127516">
            <a:off x="2277766" y="1895348"/>
            <a:ext cx="2418828" cy="32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555">
            <a:off x="468134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олилиния 36"/>
          <p:cNvSpPr/>
          <p:nvPr/>
        </p:nvSpPr>
        <p:spPr>
          <a:xfrm>
            <a:off x="5132085" y="3582181"/>
            <a:ext cx="2162712" cy="2574593"/>
          </a:xfrm>
          <a:custGeom>
            <a:avLst/>
            <a:gdLst>
              <a:gd name="connsiteX0" fmla="*/ 2158063 w 2162712"/>
              <a:gd name="connsiteY0" fmla="*/ 263 h 2574593"/>
              <a:gd name="connsiteX1" fmla="*/ 2133011 w 2162712"/>
              <a:gd name="connsiteY1" fmla="*/ 62893 h 2574593"/>
              <a:gd name="connsiteX2" fmla="*/ 2145537 w 2162712"/>
              <a:gd name="connsiteY2" fmla="*/ 388570 h 2574593"/>
              <a:gd name="connsiteX3" fmla="*/ 2145537 w 2162712"/>
              <a:gd name="connsiteY3" fmla="*/ 1202761 h 2574593"/>
              <a:gd name="connsiteX4" fmla="*/ 1920068 w 2162712"/>
              <a:gd name="connsiteY4" fmla="*/ 1453282 h 2574593"/>
              <a:gd name="connsiteX5" fmla="*/ 830304 w 2162712"/>
              <a:gd name="connsiteY5" fmla="*/ 1478334 h 2574593"/>
              <a:gd name="connsiteX6" fmla="*/ 116320 w 2162712"/>
              <a:gd name="connsiteY6" fmla="*/ 1591068 h 2574593"/>
              <a:gd name="connsiteX7" fmla="*/ 3586 w 2162712"/>
              <a:gd name="connsiteY7" fmla="*/ 2167266 h 2574593"/>
              <a:gd name="connsiteX8" fmla="*/ 141373 w 2162712"/>
              <a:gd name="connsiteY8" fmla="*/ 2480416 h 2574593"/>
              <a:gd name="connsiteX9" fmla="*/ 316737 w 2162712"/>
              <a:gd name="connsiteY9" fmla="*/ 2568098 h 2574593"/>
              <a:gd name="connsiteX10" fmla="*/ 467049 w 2162712"/>
              <a:gd name="connsiteY10" fmla="*/ 2568098 h 2574593"/>
              <a:gd name="connsiteX11" fmla="*/ 467049 w 2162712"/>
              <a:gd name="connsiteY11" fmla="*/ 2568098 h 2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712" h="2574593">
                <a:moveTo>
                  <a:pt x="2158063" y="263"/>
                </a:moveTo>
                <a:cubicBezTo>
                  <a:pt x="2146581" y="-781"/>
                  <a:pt x="2135099" y="-1825"/>
                  <a:pt x="2133011" y="62893"/>
                </a:cubicBezTo>
                <a:cubicBezTo>
                  <a:pt x="2130923" y="127611"/>
                  <a:pt x="2143449" y="198592"/>
                  <a:pt x="2145537" y="388570"/>
                </a:cubicBezTo>
                <a:cubicBezTo>
                  <a:pt x="2147625" y="578548"/>
                  <a:pt x="2183115" y="1025309"/>
                  <a:pt x="2145537" y="1202761"/>
                </a:cubicBezTo>
                <a:cubicBezTo>
                  <a:pt x="2107959" y="1380213"/>
                  <a:pt x="2139273" y="1407353"/>
                  <a:pt x="1920068" y="1453282"/>
                </a:cubicBezTo>
                <a:cubicBezTo>
                  <a:pt x="1700863" y="1499211"/>
                  <a:pt x="1130929" y="1455370"/>
                  <a:pt x="830304" y="1478334"/>
                </a:cubicBezTo>
                <a:cubicBezTo>
                  <a:pt x="529679" y="1501298"/>
                  <a:pt x="254106" y="1476246"/>
                  <a:pt x="116320" y="1591068"/>
                </a:cubicBezTo>
                <a:cubicBezTo>
                  <a:pt x="-21466" y="1705890"/>
                  <a:pt x="-589" y="2019041"/>
                  <a:pt x="3586" y="2167266"/>
                </a:cubicBezTo>
                <a:cubicBezTo>
                  <a:pt x="7761" y="2315491"/>
                  <a:pt x="89181" y="2413611"/>
                  <a:pt x="141373" y="2480416"/>
                </a:cubicBezTo>
                <a:cubicBezTo>
                  <a:pt x="193565" y="2547221"/>
                  <a:pt x="262458" y="2553484"/>
                  <a:pt x="316737" y="2568098"/>
                </a:cubicBezTo>
                <a:cubicBezTo>
                  <a:pt x="371016" y="2582712"/>
                  <a:pt x="467049" y="2568098"/>
                  <a:pt x="467049" y="2568098"/>
                </a:cubicBezTo>
                <a:lnTo>
                  <a:pt x="467049" y="256809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47057"/>
            <a:ext cx="7704856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/>
                <a:ea typeface="Calibri"/>
              </a:rPr>
              <a:t>    Электромагнитные </a:t>
            </a:r>
            <a:r>
              <a:rPr lang="ru-RU" sz="2000" b="1" dirty="0">
                <a:latin typeface="Arial"/>
                <a:ea typeface="Calibri"/>
              </a:rPr>
              <a:t>волны изменяют свое направление (преломляются) на границе диэлектрика.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09" r="40992" b="-154699"/>
          <a:stretch/>
        </p:blipFill>
        <p:spPr bwMode="auto">
          <a:xfrm rot="20127516">
            <a:off x="2362453" y="2053648"/>
            <a:ext cx="1607220" cy="4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9144" y="-370480"/>
            <a:ext cx="17795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39" y="4047057"/>
            <a:ext cx="1289711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46" y="2093168"/>
            <a:ext cx="12192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228397" y="3391129"/>
            <a:ext cx="437575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Плавно </a:t>
            </a:r>
            <a:r>
              <a:rPr lang="ru-RU" sz="2000" b="1" dirty="0" err="1" smtClean="0">
                <a:solidFill>
                  <a:prstClr val="white"/>
                </a:solidFill>
                <a:latin typeface="Arial"/>
                <a:ea typeface="Calibri"/>
              </a:rPr>
              <a:t>перестим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 призму вверх.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-44808" r="40992" b="-129713"/>
          <a:stretch/>
        </p:blipFill>
        <p:spPr bwMode="auto">
          <a:xfrm rot="21389922">
            <a:off x="3858864" y="1691429"/>
            <a:ext cx="939001" cy="3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9806E-6 L 1.11111E-6 -0.13529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7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9861E-6 L 2.77778E-7 -0.13899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6" grpId="0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21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  <a:ea typeface="Calibri"/>
              </a:rPr>
              <a:t>Поперечность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ea typeface="Calibri"/>
              </a:rPr>
              <a:t>электромагнитных волн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76470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Электромагнитные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волны являются поперечными. Это означает, что векторы  и 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электромагнитного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поля волны перпендикулярны направлению ее распространения. При этом   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 взаимно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перпендикулярны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 Волны с определенным направлением колебаний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называются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поляризованными. </a:t>
            </a:r>
            <a:endParaRPr lang="ru-RU" sz="2000" b="1" dirty="0">
              <a:solidFill>
                <a:schemeClr val="bg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83519"/>
            <a:ext cx="3538503" cy="26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3829" r="24857" b="26510"/>
          <a:stretch/>
        </p:blipFill>
        <p:spPr bwMode="auto">
          <a:xfrm>
            <a:off x="3563888" y="1095354"/>
            <a:ext cx="234486" cy="38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2" t="3829" r="23312" b="30769"/>
          <a:stretch/>
        </p:blipFill>
        <p:spPr bwMode="auto">
          <a:xfrm>
            <a:off x="4183689" y="1067898"/>
            <a:ext cx="281837" cy="38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3829" r="24857" b="26510"/>
          <a:stretch/>
        </p:blipFill>
        <p:spPr bwMode="auto">
          <a:xfrm>
            <a:off x="1093585" y="1688221"/>
            <a:ext cx="234486" cy="38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83" y="1688221"/>
            <a:ext cx="2857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760578" y="5354141"/>
            <a:ext cx="6244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Вектор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напряженности электрического поля излучаемой генератором электромагнитной волны имеет вертикальное направление</a:t>
            </a:r>
            <a:endParaRPr lang="ru-RU" sz="2000" b="1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07503" y="4604593"/>
            <a:ext cx="2592289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936585"/>
            <a:ext cx="2937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Поместим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между рупорами 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Calibri"/>
              </a:rPr>
              <a:t>решетку из параллельных металлических стержней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399" y="818827"/>
            <a:ext cx="44236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Постепенно звук увеличивается.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73" y="2918754"/>
            <a:ext cx="35782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5"/>
          <a:stretch/>
        </p:blipFill>
        <p:spPr bwMode="auto">
          <a:xfrm>
            <a:off x="3166981" y="3556810"/>
            <a:ext cx="793813" cy="10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69262"/>
            <a:ext cx="1152128" cy="11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152128" cy="11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3527883" y="2469263"/>
            <a:ext cx="72008" cy="11522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5"/>
          <a:stretch/>
        </p:blipFill>
        <p:spPr bwMode="auto">
          <a:xfrm>
            <a:off x="4796771" y="3520589"/>
            <a:ext cx="793813" cy="10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7612" y="2387448"/>
            <a:ext cx="1152128" cy="117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838779" y="2614831"/>
            <a:ext cx="103881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Звук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 исчез.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48064" y="2421186"/>
            <a:ext cx="72008" cy="11522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8703" y="1194659"/>
            <a:ext cx="1129943" cy="117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0" y="59421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  <a:ea typeface="Calibri"/>
              </a:rPr>
              <a:t>Поперечность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ea typeface="Calibri"/>
              </a:rPr>
              <a:t>электромагнитных волн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35" grpId="0" animBg="1"/>
      <p:bldP spid="3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06830"/>
            <a:ext cx="35782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83" y="2679105"/>
            <a:ext cx="35782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09727" y="2614831"/>
            <a:ext cx="1084181" cy="1233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6070" y="817339"/>
            <a:ext cx="635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Поместим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между рупорами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линзу из парафина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78136" y="1453491"/>
            <a:ext cx="2183654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 Звук усилился.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59421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ea typeface="Calibri"/>
              </a:rPr>
              <a:t>Фокусирование 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ea typeface="Calibri"/>
              </a:rPr>
              <a:t>электромагнитных волн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1817" y="2625518"/>
            <a:ext cx="1923716" cy="731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2" y="2679105"/>
            <a:ext cx="22256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546958" y="1368748"/>
            <a:ext cx="2829977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 Переместим линзу.</a:t>
            </a:r>
            <a:endParaRPr lang="ru-RU" sz="20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27" y="4005064"/>
            <a:ext cx="1429259" cy="106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35" y="2369524"/>
            <a:ext cx="835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2414E-6 L 0.08663 1.92414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4218E-6 L 0.08229 2.44218E-6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4746E-6 L 0.08663 -2.74746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3" grpId="0" animBg="1"/>
      <p:bldP spid="12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526" y="1988840"/>
            <a:ext cx="85329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Резюме. </a:t>
            </a:r>
            <a:r>
              <a:rPr lang="ru-RU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Электромагнитные волны обладают следующими свойствами. Они поглощаются, отражаются, испытывают преломление, поляризуются. Последнее свойство свидетельствует о </a:t>
            </a:r>
            <a:r>
              <a:rPr lang="ru-RU" sz="28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поперечности</a:t>
            </a:r>
            <a:r>
              <a:rPr lang="ru-RU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этих волн.</a:t>
            </a:r>
            <a:endParaRPr lang="ru-RU" sz="28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</a:t>
            </a:r>
            <a:r>
              <a:rPr lang="ru-RU" alt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Автор </a:t>
            </a:r>
            <a:r>
              <a:rPr lang="ru-RU" altLang="ru-RU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будет рад, если учителя, которые использовали данную версию презентации, предложат некоторый материал для ее совершенствования </a:t>
            </a:r>
            <a:r>
              <a:rPr lang="ru-RU" alt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или </a:t>
            </a:r>
            <a:r>
              <a:rPr lang="ru-RU" altLang="ru-RU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дополнят ее самостоятельно у себя в школе, а также выскажут свои замечания или рекомендации</a:t>
            </a:r>
            <a:r>
              <a:rPr lang="ru-RU" alt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1062995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просмотр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данной работы.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91896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«Спасибо» автору сказать забыли….</a:t>
            </a:r>
            <a:endParaRPr lang="ru-RU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48979"/>
            <a:ext cx="9144000" cy="15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096" y="-315416"/>
            <a:ext cx="18218024" cy="7344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696" y="-163016"/>
            <a:ext cx="18218024" cy="7344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622" y="765174"/>
            <a:ext cx="890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Экспериментально выясним свойства электромагнитных волн с помощью демонстрационного комплекта свойств ЭМВ.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3" y="4888781"/>
            <a:ext cx="3001633" cy="16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53" y="4736067"/>
            <a:ext cx="1323011" cy="17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87186" y="4736067"/>
            <a:ext cx="1296225" cy="177303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alpha val="55000"/>
                </a:srgbClr>
              </a:gs>
              <a:gs pos="50000">
                <a:srgbClr val="0070C0">
                  <a:tint val="44500"/>
                  <a:satMod val="160000"/>
                  <a:alpha val="62000"/>
                </a:srgbClr>
              </a:gs>
              <a:gs pos="100000">
                <a:srgbClr val="0070C0">
                  <a:tint val="23500"/>
                  <a:satMod val="160000"/>
                  <a:alpha val="52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93168"/>
            <a:ext cx="12192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374180"/>
            <a:ext cx="835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2787847" y="-725999"/>
            <a:ext cx="5190991" cy="7452319"/>
          </a:xfrm>
          <a:prstGeom prst="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3998" y="775368"/>
            <a:ext cx="8862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  Расположим 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Calibri"/>
              </a:rPr>
              <a:t>рупоры друг против друга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и добьемся хорошей 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Calibri"/>
              </a:rPr>
              <a:t>слышимости звука в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громкоговорителе.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611560" y="5223319"/>
            <a:ext cx="216024" cy="172688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301547" y="5223319"/>
            <a:ext cx="216024" cy="172688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88" y="5968757"/>
            <a:ext cx="1622199" cy="11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611" y="1556792"/>
            <a:ext cx="349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http://download-sounds.ru/sirena/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29" y="2942217"/>
            <a:ext cx="35782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7734E-6 L -0.0309 -0.033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1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-0.03353 L 0.48854 -0.0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1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54 -0.00116 L 0.47274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3998" y="775368"/>
            <a:ext cx="8862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Поместим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между рупорами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диэлектрическое тела. Например, пластину из оргстекла. 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6128">
            <a:off x="2962636" y="3857872"/>
            <a:ext cx="1622199" cy="11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917" y="1483254"/>
            <a:ext cx="4148508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 pitchFamily="34" charset="0"/>
                <a:ea typeface="Times New Roman"/>
                <a:cs typeface="Arial" pitchFamily="34" charset="0"/>
              </a:rPr>
              <a:t>Произошло уменьшение звука.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4166" y="2132855"/>
            <a:ext cx="1296225" cy="194730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alpha val="55000"/>
                </a:srgbClr>
              </a:gs>
              <a:gs pos="50000">
                <a:srgbClr val="0070C0">
                  <a:tint val="44500"/>
                  <a:satMod val="160000"/>
                  <a:alpha val="62000"/>
                </a:srgbClr>
              </a:gs>
              <a:gs pos="100000">
                <a:srgbClr val="0070C0">
                  <a:tint val="23500"/>
                  <a:satMod val="160000"/>
                  <a:alpha val="52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50" y="2168624"/>
            <a:ext cx="184961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40097" y="28644"/>
            <a:ext cx="3828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chemeClr val="bg1"/>
                </a:solidFill>
                <a:latin typeface="Arial Black" pitchFamily="34" charset="0"/>
              </a:rPr>
              <a:t>Поглощение</a:t>
            </a:r>
            <a:endParaRPr lang="ru-RU" alt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73" y="2918754"/>
            <a:ext cx="35782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2" r="36653" b="-234909"/>
          <a:stretch/>
        </p:blipFill>
        <p:spPr bwMode="auto">
          <a:xfrm>
            <a:off x="2513056" y="2912447"/>
            <a:ext cx="1246783" cy="3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24687" r="21887" b="9707"/>
          <a:stretch/>
        </p:blipFill>
        <p:spPr bwMode="auto">
          <a:xfrm>
            <a:off x="3756836" y="2749366"/>
            <a:ext cx="2327332" cy="3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17" y="3546517"/>
            <a:ext cx="17795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3998" y="775368"/>
            <a:ext cx="8862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Calibri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иэлектрик заменим 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Calibri"/>
              </a:rPr>
              <a:t>металлической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пластиной.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4" y="2636912"/>
            <a:ext cx="1637248" cy="19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142631" y="3306871"/>
            <a:ext cx="2408492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140969"/>
            <a:ext cx="828675" cy="3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917" y="1483254"/>
            <a:ext cx="444205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перестал </a:t>
            </a:r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быть слышимым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50" y="2204393"/>
            <a:ext cx="198658" cy="208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20" y="2132856"/>
            <a:ext cx="13230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8"/>
          <a:stretch/>
        </p:blipFill>
        <p:spPr bwMode="auto">
          <a:xfrm>
            <a:off x="2843808" y="4221088"/>
            <a:ext cx="1779587" cy="13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097" y="28644"/>
            <a:ext cx="3441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chemeClr val="bg1"/>
                </a:solidFill>
                <a:latin typeface="Arial Black" pitchFamily="34" charset="0"/>
              </a:rPr>
              <a:t>Отражение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2" r="36653" b="-234909"/>
          <a:stretch/>
        </p:blipFill>
        <p:spPr bwMode="auto">
          <a:xfrm>
            <a:off x="2483768" y="2912447"/>
            <a:ext cx="1122665" cy="3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032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24687" r="21887" b="9707"/>
          <a:stretch/>
        </p:blipFill>
        <p:spPr bwMode="auto">
          <a:xfrm>
            <a:off x="3578250" y="2749366"/>
            <a:ext cx="2505918" cy="3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62"/>
            <a:ext cx="1976877" cy="21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16">
            <a:off x="2187402" y="1584916"/>
            <a:ext cx="4248604" cy="1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2" r="36653" b="-234909"/>
          <a:stretch/>
        </p:blipFill>
        <p:spPr bwMode="auto">
          <a:xfrm>
            <a:off x="2483768" y="2912447"/>
            <a:ext cx="1122665" cy="3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" y="3248743"/>
            <a:ext cx="846482" cy="324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94446" y="1653715"/>
            <a:ext cx="444205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перестал </a:t>
            </a:r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быть слышимым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40097" y="28644"/>
            <a:ext cx="3441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chemeClr val="bg1"/>
                </a:solidFill>
                <a:latin typeface="Arial Black" pitchFamily="34" charset="0"/>
              </a:rPr>
              <a:t>Отражение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8" y="2961266"/>
            <a:ext cx="835466" cy="16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555">
            <a:off x="468134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3955"/>
            <a:ext cx="8048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10" y="2132856"/>
            <a:ext cx="17795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044519"/>
            <a:ext cx="837880" cy="16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5413" y="2679790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894" flipH="1">
            <a:off x="6078364" y="2596538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132085" y="3582181"/>
            <a:ext cx="2162712" cy="2574593"/>
          </a:xfrm>
          <a:custGeom>
            <a:avLst/>
            <a:gdLst>
              <a:gd name="connsiteX0" fmla="*/ 2158063 w 2162712"/>
              <a:gd name="connsiteY0" fmla="*/ 263 h 2574593"/>
              <a:gd name="connsiteX1" fmla="*/ 2133011 w 2162712"/>
              <a:gd name="connsiteY1" fmla="*/ 62893 h 2574593"/>
              <a:gd name="connsiteX2" fmla="*/ 2145537 w 2162712"/>
              <a:gd name="connsiteY2" fmla="*/ 388570 h 2574593"/>
              <a:gd name="connsiteX3" fmla="*/ 2145537 w 2162712"/>
              <a:gd name="connsiteY3" fmla="*/ 1202761 h 2574593"/>
              <a:gd name="connsiteX4" fmla="*/ 1920068 w 2162712"/>
              <a:gd name="connsiteY4" fmla="*/ 1453282 h 2574593"/>
              <a:gd name="connsiteX5" fmla="*/ 830304 w 2162712"/>
              <a:gd name="connsiteY5" fmla="*/ 1478334 h 2574593"/>
              <a:gd name="connsiteX6" fmla="*/ 116320 w 2162712"/>
              <a:gd name="connsiteY6" fmla="*/ 1591068 h 2574593"/>
              <a:gd name="connsiteX7" fmla="*/ 3586 w 2162712"/>
              <a:gd name="connsiteY7" fmla="*/ 2167266 h 2574593"/>
              <a:gd name="connsiteX8" fmla="*/ 141373 w 2162712"/>
              <a:gd name="connsiteY8" fmla="*/ 2480416 h 2574593"/>
              <a:gd name="connsiteX9" fmla="*/ 316737 w 2162712"/>
              <a:gd name="connsiteY9" fmla="*/ 2568098 h 2574593"/>
              <a:gd name="connsiteX10" fmla="*/ 467049 w 2162712"/>
              <a:gd name="connsiteY10" fmla="*/ 2568098 h 2574593"/>
              <a:gd name="connsiteX11" fmla="*/ 467049 w 2162712"/>
              <a:gd name="connsiteY11" fmla="*/ 2568098 h 2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712" h="2574593">
                <a:moveTo>
                  <a:pt x="2158063" y="263"/>
                </a:moveTo>
                <a:cubicBezTo>
                  <a:pt x="2146581" y="-781"/>
                  <a:pt x="2135099" y="-1825"/>
                  <a:pt x="2133011" y="62893"/>
                </a:cubicBezTo>
                <a:cubicBezTo>
                  <a:pt x="2130923" y="127611"/>
                  <a:pt x="2143449" y="198592"/>
                  <a:pt x="2145537" y="388570"/>
                </a:cubicBezTo>
                <a:cubicBezTo>
                  <a:pt x="2147625" y="578548"/>
                  <a:pt x="2183115" y="1025309"/>
                  <a:pt x="2145537" y="1202761"/>
                </a:cubicBezTo>
                <a:cubicBezTo>
                  <a:pt x="2107959" y="1380213"/>
                  <a:pt x="2139273" y="1407353"/>
                  <a:pt x="1920068" y="1453282"/>
                </a:cubicBezTo>
                <a:cubicBezTo>
                  <a:pt x="1700863" y="1499211"/>
                  <a:pt x="1130929" y="1455370"/>
                  <a:pt x="830304" y="1478334"/>
                </a:cubicBezTo>
                <a:cubicBezTo>
                  <a:pt x="529679" y="1501298"/>
                  <a:pt x="254106" y="1476246"/>
                  <a:pt x="116320" y="1591068"/>
                </a:cubicBezTo>
                <a:cubicBezTo>
                  <a:pt x="-21466" y="1705890"/>
                  <a:pt x="-589" y="2019041"/>
                  <a:pt x="3586" y="2167266"/>
                </a:cubicBezTo>
                <a:cubicBezTo>
                  <a:pt x="7761" y="2315491"/>
                  <a:pt x="89181" y="2413611"/>
                  <a:pt x="141373" y="2480416"/>
                </a:cubicBezTo>
                <a:cubicBezTo>
                  <a:pt x="193565" y="2547221"/>
                  <a:pt x="262458" y="2553484"/>
                  <a:pt x="316737" y="2568098"/>
                </a:cubicBezTo>
                <a:cubicBezTo>
                  <a:pt x="371016" y="2582712"/>
                  <a:pt x="467049" y="2568098"/>
                  <a:pt x="467049" y="2568098"/>
                </a:cubicBezTo>
                <a:lnTo>
                  <a:pt x="467049" y="256809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182064" y="3306871"/>
            <a:ext cx="2374491" cy="2858393"/>
          </a:xfrm>
          <a:custGeom>
            <a:avLst/>
            <a:gdLst>
              <a:gd name="connsiteX0" fmla="*/ 435902 w 2408492"/>
              <a:gd name="connsiteY0" fmla="*/ 2818356 h 2858393"/>
              <a:gd name="connsiteX1" fmla="*/ 260538 w 2408492"/>
              <a:gd name="connsiteY1" fmla="*/ 2830882 h 2858393"/>
              <a:gd name="connsiteX2" fmla="*/ 10017 w 2408492"/>
              <a:gd name="connsiteY2" fmla="*/ 2505206 h 2858393"/>
              <a:gd name="connsiteX3" fmla="*/ 72648 w 2408492"/>
              <a:gd name="connsiteY3" fmla="*/ 2192055 h 2858393"/>
              <a:gd name="connsiteX4" fmla="*/ 285590 w 2408492"/>
              <a:gd name="connsiteY4" fmla="*/ 1966587 h 2858393"/>
              <a:gd name="connsiteX5" fmla="*/ 448428 w 2408492"/>
              <a:gd name="connsiteY5" fmla="*/ 1703540 h 2858393"/>
              <a:gd name="connsiteX6" fmla="*/ 673897 w 2408492"/>
              <a:gd name="connsiteY6" fmla="*/ 1628384 h 2858393"/>
              <a:gd name="connsiteX7" fmla="*/ 1888922 w 2408492"/>
              <a:gd name="connsiteY7" fmla="*/ 1553228 h 2858393"/>
              <a:gd name="connsiteX8" fmla="*/ 2064286 w 2408492"/>
              <a:gd name="connsiteY8" fmla="*/ 1490597 h 2858393"/>
              <a:gd name="connsiteX9" fmla="*/ 2277228 w 2408492"/>
              <a:gd name="connsiteY9" fmla="*/ 400833 h 2858393"/>
              <a:gd name="connsiteX10" fmla="*/ 2402489 w 2408492"/>
              <a:gd name="connsiteY10" fmla="*/ 263047 h 2858393"/>
              <a:gd name="connsiteX11" fmla="*/ 2389963 w 2408492"/>
              <a:gd name="connsiteY11" fmla="*/ 0 h 2858393"/>
              <a:gd name="connsiteX12" fmla="*/ 2389963 w 2408492"/>
              <a:gd name="connsiteY12" fmla="*/ 0 h 285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8492" h="2858393">
                <a:moveTo>
                  <a:pt x="435902" y="2818356"/>
                </a:moveTo>
                <a:cubicBezTo>
                  <a:pt x="383710" y="2850715"/>
                  <a:pt x="331519" y="2883074"/>
                  <a:pt x="260538" y="2830882"/>
                </a:cubicBezTo>
                <a:cubicBezTo>
                  <a:pt x="189557" y="2778690"/>
                  <a:pt x="41332" y="2611677"/>
                  <a:pt x="10017" y="2505206"/>
                </a:cubicBezTo>
                <a:cubicBezTo>
                  <a:pt x="-21298" y="2398735"/>
                  <a:pt x="26719" y="2281825"/>
                  <a:pt x="72648" y="2192055"/>
                </a:cubicBezTo>
                <a:cubicBezTo>
                  <a:pt x="118577" y="2102285"/>
                  <a:pt x="222960" y="2048006"/>
                  <a:pt x="285590" y="1966587"/>
                </a:cubicBezTo>
                <a:cubicBezTo>
                  <a:pt x="348220" y="1885168"/>
                  <a:pt x="383710" y="1759907"/>
                  <a:pt x="448428" y="1703540"/>
                </a:cubicBezTo>
                <a:cubicBezTo>
                  <a:pt x="513146" y="1647173"/>
                  <a:pt x="433815" y="1653436"/>
                  <a:pt x="673897" y="1628384"/>
                </a:cubicBezTo>
                <a:cubicBezTo>
                  <a:pt x="913979" y="1603332"/>
                  <a:pt x="1657191" y="1576192"/>
                  <a:pt x="1888922" y="1553228"/>
                </a:cubicBezTo>
                <a:cubicBezTo>
                  <a:pt x="2120653" y="1530264"/>
                  <a:pt x="1999568" y="1682663"/>
                  <a:pt x="2064286" y="1490597"/>
                </a:cubicBezTo>
                <a:cubicBezTo>
                  <a:pt x="2129004" y="1298531"/>
                  <a:pt x="2220861" y="605425"/>
                  <a:pt x="2277228" y="400833"/>
                </a:cubicBezTo>
                <a:cubicBezTo>
                  <a:pt x="2333595" y="196241"/>
                  <a:pt x="2383700" y="329852"/>
                  <a:pt x="2402489" y="263047"/>
                </a:cubicBezTo>
                <a:cubicBezTo>
                  <a:pt x="2421278" y="196241"/>
                  <a:pt x="2389963" y="0"/>
                  <a:pt x="2389963" y="0"/>
                </a:cubicBezTo>
                <a:lnTo>
                  <a:pt x="2389963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1856477">
            <a:off x="4436116" y="1789306"/>
            <a:ext cx="2022944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8845" y="775368"/>
            <a:ext cx="2390093" cy="639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8" y="2961266"/>
            <a:ext cx="835466" cy="16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048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ый треугольник 4"/>
          <p:cNvSpPr/>
          <p:nvPr/>
        </p:nvSpPr>
        <p:spPr>
          <a:xfrm rot="5400000">
            <a:off x="6739269" y="-990360"/>
            <a:ext cx="914400" cy="389506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740097" y="28644"/>
            <a:ext cx="3441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chemeClr val="bg1"/>
                </a:solidFill>
                <a:latin typeface="Arial Black" pitchFamily="34" charset="0"/>
              </a:rPr>
              <a:t>Отражение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007277"/>
            <a:ext cx="837880" cy="16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894" flipH="1">
            <a:off x="6078364" y="2596538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4351" y="3411475"/>
            <a:ext cx="3116559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стал слышимым.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998" y="775368"/>
            <a:ext cx="8862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Разместим металлическую пластину над рупорами горизонтально.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16">
            <a:off x="2187402" y="1584916"/>
            <a:ext cx="4248604" cy="1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09" r="24370" b="-3083"/>
          <a:stretch/>
        </p:blipFill>
        <p:spPr bwMode="auto">
          <a:xfrm rot="20127516">
            <a:off x="2235349" y="1902823"/>
            <a:ext cx="2414844" cy="20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10" y="2132856"/>
            <a:ext cx="17795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555">
            <a:off x="468134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олилиния 36"/>
          <p:cNvSpPr/>
          <p:nvPr/>
        </p:nvSpPr>
        <p:spPr>
          <a:xfrm>
            <a:off x="5132085" y="3582181"/>
            <a:ext cx="2162712" cy="2574593"/>
          </a:xfrm>
          <a:custGeom>
            <a:avLst/>
            <a:gdLst>
              <a:gd name="connsiteX0" fmla="*/ 2158063 w 2162712"/>
              <a:gd name="connsiteY0" fmla="*/ 263 h 2574593"/>
              <a:gd name="connsiteX1" fmla="*/ 2133011 w 2162712"/>
              <a:gd name="connsiteY1" fmla="*/ 62893 h 2574593"/>
              <a:gd name="connsiteX2" fmla="*/ 2145537 w 2162712"/>
              <a:gd name="connsiteY2" fmla="*/ 388570 h 2574593"/>
              <a:gd name="connsiteX3" fmla="*/ 2145537 w 2162712"/>
              <a:gd name="connsiteY3" fmla="*/ 1202761 h 2574593"/>
              <a:gd name="connsiteX4" fmla="*/ 1920068 w 2162712"/>
              <a:gd name="connsiteY4" fmla="*/ 1453282 h 2574593"/>
              <a:gd name="connsiteX5" fmla="*/ 830304 w 2162712"/>
              <a:gd name="connsiteY5" fmla="*/ 1478334 h 2574593"/>
              <a:gd name="connsiteX6" fmla="*/ 116320 w 2162712"/>
              <a:gd name="connsiteY6" fmla="*/ 1591068 h 2574593"/>
              <a:gd name="connsiteX7" fmla="*/ 3586 w 2162712"/>
              <a:gd name="connsiteY7" fmla="*/ 2167266 h 2574593"/>
              <a:gd name="connsiteX8" fmla="*/ 141373 w 2162712"/>
              <a:gd name="connsiteY8" fmla="*/ 2480416 h 2574593"/>
              <a:gd name="connsiteX9" fmla="*/ 316737 w 2162712"/>
              <a:gd name="connsiteY9" fmla="*/ 2568098 h 2574593"/>
              <a:gd name="connsiteX10" fmla="*/ 467049 w 2162712"/>
              <a:gd name="connsiteY10" fmla="*/ 2568098 h 2574593"/>
              <a:gd name="connsiteX11" fmla="*/ 467049 w 2162712"/>
              <a:gd name="connsiteY11" fmla="*/ 2568098 h 2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712" h="2574593">
                <a:moveTo>
                  <a:pt x="2158063" y="263"/>
                </a:moveTo>
                <a:cubicBezTo>
                  <a:pt x="2146581" y="-781"/>
                  <a:pt x="2135099" y="-1825"/>
                  <a:pt x="2133011" y="62893"/>
                </a:cubicBezTo>
                <a:cubicBezTo>
                  <a:pt x="2130923" y="127611"/>
                  <a:pt x="2143449" y="198592"/>
                  <a:pt x="2145537" y="388570"/>
                </a:cubicBezTo>
                <a:cubicBezTo>
                  <a:pt x="2147625" y="578548"/>
                  <a:pt x="2183115" y="1025309"/>
                  <a:pt x="2145537" y="1202761"/>
                </a:cubicBezTo>
                <a:cubicBezTo>
                  <a:pt x="2107959" y="1380213"/>
                  <a:pt x="2139273" y="1407353"/>
                  <a:pt x="1920068" y="1453282"/>
                </a:cubicBezTo>
                <a:cubicBezTo>
                  <a:pt x="1700863" y="1499211"/>
                  <a:pt x="1130929" y="1455370"/>
                  <a:pt x="830304" y="1478334"/>
                </a:cubicBezTo>
                <a:cubicBezTo>
                  <a:pt x="529679" y="1501298"/>
                  <a:pt x="254106" y="1476246"/>
                  <a:pt x="116320" y="1591068"/>
                </a:cubicBezTo>
                <a:cubicBezTo>
                  <a:pt x="-21466" y="1705890"/>
                  <a:pt x="-589" y="2019041"/>
                  <a:pt x="3586" y="2167266"/>
                </a:cubicBezTo>
                <a:cubicBezTo>
                  <a:pt x="7761" y="2315491"/>
                  <a:pt x="89181" y="2413611"/>
                  <a:pt x="141373" y="2480416"/>
                </a:cubicBezTo>
                <a:cubicBezTo>
                  <a:pt x="193565" y="2547221"/>
                  <a:pt x="262458" y="2553484"/>
                  <a:pt x="316737" y="2568098"/>
                </a:cubicBezTo>
                <a:cubicBezTo>
                  <a:pt x="371016" y="2582712"/>
                  <a:pt x="467049" y="2568098"/>
                  <a:pt x="467049" y="2568098"/>
                </a:cubicBezTo>
                <a:lnTo>
                  <a:pt x="467049" y="256809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5356E-6 L 0.11944 -0.3658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82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1856477">
            <a:off x="4485141" y="1801385"/>
            <a:ext cx="2022944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8845" y="775368"/>
            <a:ext cx="2390093" cy="639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8" y="2961266"/>
            <a:ext cx="835466" cy="16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048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ый треугольник 4"/>
          <p:cNvSpPr/>
          <p:nvPr/>
        </p:nvSpPr>
        <p:spPr>
          <a:xfrm rot="5400000">
            <a:off x="6739269" y="-990360"/>
            <a:ext cx="914400" cy="389506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740097" y="28644"/>
            <a:ext cx="3441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chemeClr val="bg1"/>
                </a:solidFill>
                <a:latin typeface="Arial Black" pitchFamily="34" charset="0"/>
              </a:rPr>
              <a:t>Отражение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007277"/>
            <a:ext cx="837880" cy="16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894" flipH="1">
            <a:off x="6078364" y="2596538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4351" y="3411475"/>
            <a:ext cx="3116559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стал слышимым.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499" y="730457"/>
            <a:ext cx="2447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  <a:ea typeface="Calibri"/>
              </a:rPr>
              <a:t>Заменим  металлическую пластину лампой дневного света.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16">
            <a:off x="2176423" y="1584917"/>
            <a:ext cx="4248604" cy="1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09" r="24370" b="-3083"/>
          <a:stretch/>
        </p:blipFill>
        <p:spPr bwMode="auto">
          <a:xfrm rot="20127516">
            <a:off x="2253659" y="1902823"/>
            <a:ext cx="2414844" cy="20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9144" y="-370480"/>
            <a:ext cx="17795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555">
            <a:off x="468134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олилиния 36"/>
          <p:cNvSpPr/>
          <p:nvPr/>
        </p:nvSpPr>
        <p:spPr>
          <a:xfrm>
            <a:off x="5132085" y="3582181"/>
            <a:ext cx="2162712" cy="2574593"/>
          </a:xfrm>
          <a:custGeom>
            <a:avLst/>
            <a:gdLst>
              <a:gd name="connsiteX0" fmla="*/ 2158063 w 2162712"/>
              <a:gd name="connsiteY0" fmla="*/ 263 h 2574593"/>
              <a:gd name="connsiteX1" fmla="*/ 2133011 w 2162712"/>
              <a:gd name="connsiteY1" fmla="*/ 62893 h 2574593"/>
              <a:gd name="connsiteX2" fmla="*/ 2145537 w 2162712"/>
              <a:gd name="connsiteY2" fmla="*/ 388570 h 2574593"/>
              <a:gd name="connsiteX3" fmla="*/ 2145537 w 2162712"/>
              <a:gd name="connsiteY3" fmla="*/ 1202761 h 2574593"/>
              <a:gd name="connsiteX4" fmla="*/ 1920068 w 2162712"/>
              <a:gd name="connsiteY4" fmla="*/ 1453282 h 2574593"/>
              <a:gd name="connsiteX5" fmla="*/ 830304 w 2162712"/>
              <a:gd name="connsiteY5" fmla="*/ 1478334 h 2574593"/>
              <a:gd name="connsiteX6" fmla="*/ 116320 w 2162712"/>
              <a:gd name="connsiteY6" fmla="*/ 1591068 h 2574593"/>
              <a:gd name="connsiteX7" fmla="*/ 3586 w 2162712"/>
              <a:gd name="connsiteY7" fmla="*/ 2167266 h 2574593"/>
              <a:gd name="connsiteX8" fmla="*/ 141373 w 2162712"/>
              <a:gd name="connsiteY8" fmla="*/ 2480416 h 2574593"/>
              <a:gd name="connsiteX9" fmla="*/ 316737 w 2162712"/>
              <a:gd name="connsiteY9" fmla="*/ 2568098 h 2574593"/>
              <a:gd name="connsiteX10" fmla="*/ 467049 w 2162712"/>
              <a:gd name="connsiteY10" fmla="*/ 2568098 h 2574593"/>
              <a:gd name="connsiteX11" fmla="*/ 467049 w 2162712"/>
              <a:gd name="connsiteY11" fmla="*/ 2568098 h 2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712" h="2574593">
                <a:moveTo>
                  <a:pt x="2158063" y="263"/>
                </a:moveTo>
                <a:cubicBezTo>
                  <a:pt x="2146581" y="-781"/>
                  <a:pt x="2135099" y="-1825"/>
                  <a:pt x="2133011" y="62893"/>
                </a:cubicBezTo>
                <a:cubicBezTo>
                  <a:pt x="2130923" y="127611"/>
                  <a:pt x="2143449" y="198592"/>
                  <a:pt x="2145537" y="388570"/>
                </a:cubicBezTo>
                <a:cubicBezTo>
                  <a:pt x="2147625" y="578548"/>
                  <a:pt x="2183115" y="1025309"/>
                  <a:pt x="2145537" y="1202761"/>
                </a:cubicBezTo>
                <a:cubicBezTo>
                  <a:pt x="2107959" y="1380213"/>
                  <a:pt x="2139273" y="1407353"/>
                  <a:pt x="1920068" y="1453282"/>
                </a:cubicBezTo>
                <a:cubicBezTo>
                  <a:pt x="1700863" y="1499211"/>
                  <a:pt x="1130929" y="1455370"/>
                  <a:pt x="830304" y="1478334"/>
                </a:cubicBezTo>
                <a:cubicBezTo>
                  <a:pt x="529679" y="1501298"/>
                  <a:pt x="254106" y="1476246"/>
                  <a:pt x="116320" y="1591068"/>
                </a:cubicBezTo>
                <a:cubicBezTo>
                  <a:pt x="-21466" y="1705890"/>
                  <a:pt x="-589" y="2019041"/>
                  <a:pt x="3586" y="2167266"/>
                </a:cubicBezTo>
                <a:cubicBezTo>
                  <a:pt x="7761" y="2315491"/>
                  <a:pt x="89181" y="2413611"/>
                  <a:pt x="141373" y="2480416"/>
                </a:cubicBezTo>
                <a:cubicBezTo>
                  <a:pt x="193565" y="2547221"/>
                  <a:pt x="262458" y="2553484"/>
                  <a:pt x="316737" y="2568098"/>
                </a:cubicBezTo>
                <a:cubicBezTo>
                  <a:pt x="371016" y="2582712"/>
                  <a:pt x="467049" y="2568098"/>
                  <a:pt x="467049" y="2568098"/>
                </a:cubicBezTo>
                <a:lnTo>
                  <a:pt x="467049" y="256809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6132" y="4047057"/>
            <a:ext cx="6168933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/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Опыт подтверждает отражение от ионосферы.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550190" y="1591075"/>
            <a:ext cx="244631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  Включим лампу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 дневного света.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34" y="1124744"/>
            <a:ext cx="3615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888010" y="1256965"/>
            <a:ext cx="3412182" cy="108012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>
            <a:glow rad="5969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6" grpId="0" animBg="1"/>
      <p:bldP spid="46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5174"/>
            <a:ext cx="9144000" cy="609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9144" y="-370480"/>
            <a:ext cx="17795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3584284" y="810351"/>
            <a:ext cx="1839563" cy="1435773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2023898">
            <a:off x="5029072" y="2128230"/>
            <a:ext cx="2022944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7503" y="4604593"/>
            <a:ext cx="8928993" cy="21154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1" y="5149967"/>
            <a:ext cx="1937823" cy="1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4869160"/>
            <a:ext cx="3002952" cy="16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7" y="5373215"/>
            <a:ext cx="57606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9233" y="6051155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517571" y="5232955"/>
            <a:ext cx="0" cy="285527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92280" y="6089446"/>
            <a:ext cx="216024" cy="2282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78" y="3848363"/>
            <a:ext cx="1292225" cy="26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7469963" y="4080159"/>
            <a:ext cx="250521" cy="2043663"/>
          </a:xfrm>
          <a:custGeom>
            <a:avLst/>
            <a:gdLst>
              <a:gd name="connsiteX0" fmla="*/ 0 w 250521"/>
              <a:gd name="connsiteY0" fmla="*/ 2043663 h 2043663"/>
              <a:gd name="connsiteX1" fmla="*/ 237995 w 250521"/>
              <a:gd name="connsiteY1" fmla="*/ 1755565 h 2043663"/>
              <a:gd name="connsiteX2" fmla="*/ 37579 w 250521"/>
              <a:gd name="connsiteY2" fmla="*/ 1066633 h 2043663"/>
              <a:gd name="connsiteX3" fmla="*/ 37579 w 250521"/>
              <a:gd name="connsiteY3" fmla="*/ 239915 h 2043663"/>
              <a:gd name="connsiteX4" fmla="*/ 37579 w 250521"/>
              <a:gd name="connsiteY4" fmla="*/ 89603 h 2043663"/>
              <a:gd name="connsiteX5" fmla="*/ 112735 w 250521"/>
              <a:gd name="connsiteY5" fmla="*/ 1921 h 2043663"/>
              <a:gd name="connsiteX6" fmla="*/ 250521 w 250521"/>
              <a:gd name="connsiteY6" fmla="*/ 26973 h 2043663"/>
              <a:gd name="connsiteX7" fmla="*/ 250521 w 250521"/>
              <a:gd name="connsiteY7" fmla="*/ 26973 h 20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21" h="2043663">
                <a:moveTo>
                  <a:pt x="0" y="2043663"/>
                </a:moveTo>
                <a:cubicBezTo>
                  <a:pt x="115866" y="1981033"/>
                  <a:pt x="231732" y="1918403"/>
                  <a:pt x="237995" y="1755565"/>
                </a:cubicBezTo>
                <a:cubicBezTo>
                  <a:pt x="244258" y="1592727"/>
                  <a:pt x="70982" y="1319241"/>
                  <a:pt x="37579" y="1066633"/>
                </a:cubicBezTo>
                <a:cubicBezTo>
                  <a:pt x="4176" y="814025"/>
                  <a:pt x="37579" y="239915"/>
                  <a:pt x="37579" y="239915"/>
                </a:cubicBezTo>
                <a:cubicBezTo>
                  <a:pt x="37579" y="77077"/>
                  <a:pt x="25053" y="129269"/>
                  <a:pt x="37579" y="89603"/>
                </a:cubicBezTo>
                <a:cubicBezTo>
                  <a:pt x="50105" y="49937"/>
                  <a:pt x="77245" y="12359"/>
                  <a:pt x="112735" y="1921"/>
                </a:cubicBezTo>
                <a:cubicBezTo>
                  <a:pt x="148225" y="-8517"/>
                  <a:pt x="250521" y="26973"/>
                  <a:pt x="250521" y="26973"/>
                </a:cubicBezTo>
                <a:lnTo>
                  <a:pt x="250521" y="26973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07542" y="4960307"/>
            <a:ext cx="401783" cy="1191940"/>
          </a:xfrm>
          <a:custGeom>
            <a:avLst/>
            <a:gdLst>
              <a:gd name="connsiteX0" fmla="*/ 0 w 401783"/>
              <a:gd name="connsiteY0" fmla="*/ 1189972 h 1191940"/>
              <a:gd name="connsiteX1" fmla="*/ 200416 w 401783"/>
              <a:gd name="connsiteY1" fmla="*/ 1127342 h 1191940"/>
              <a:gd name="connsiteX2" fmla="*/ 400832 w 401783"/>
              <a:gd name="connsiteY2" fmla="*/ 764088 h 1191940"/>
              <a:gd name="connsiteX3" fmla="*/ 275572 w 401783"/>
              <a:gd name="connsiteY3" fmla="*/ 475989 h 1191940"/>
              <a:gd name="connsiteX4" fmla="*/ 263046 w 401783"/>
              <a:gd name="connsiteY4" fmla="*/ 212942 h 1191940"/>
              <a:gd name="connsiteX5" fmla="*/ 237994 w 401783"/>
              <a:gd name="connsiteY5" fmla="*/ 0 h 1191940"/>
              <a:gd name="connsiteX6" fmla="*/ 237994 w 401783"/>
              <a:gd name="connsiteY6" fmla="*/ 0 h 11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83" h="1191940">
                <a:moveTo>
                  <a:pt x="0" y="1189972"/>
                </a:moveTo>
                <a:cubicBezTo>
                  <a:pt x="66805" y="1194147"/>
                  <a:pt x="133611" y="1198323"/>
                  <a:pt x="200416" y="1127342"/>
                </a:cubicBezTo>
                <a:cubicBezTo>
                  <a:pt x="267221" y="1056361"/>
                  <a:pt x="388306" y="872647"/>
                  <a:pt x="400832" y="764088"/>
                </a:cubicBezTo>
                <a:cubicBezTo>
                  <a:pt x="413358" y="655529"/>
                  <a:pt x="298536" y="567847"/>
                  <a:pt x="275572" y="475989"/>
                </a:cubicBezTo>
                <a:cubicBezTo>
                  <a:pt x="252608" y="384131"/>
                  <a:pt x="269309" y="292273"/>
                  <a:pt x="263046" y="212942"/>
                </a:cubicBezTo>
                <a:cubicBezTo>
                  <a:pt x="256783" y="133611"/>
                  <a:pt x="237994" y="0"/>
                  <a:pt x="237994" y="0"/>
                </a:cubicBezTo>
                <a:lnTo>
                  <a:pt x="23799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8" y="2961266"/>
            <a:ext cx="835466" cy="16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048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33343" y="5223319"/>
            <a:ext cx="145761" cy="24604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 descr="C:\Users\АРМ\Pictures\Рисунок1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36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740097" y="28644"/>
            <a:ext cx="4216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chemeClr val="bg1"/>
                </a:solidFill>
                <a:latin typeface="Arial Black" pitchFamily="34" charset="0"/>
              </a:rPr>
              <a:t>Преломление</a:t>
            </a:r>
            <a:endParaRPr lang="ru-RU" alt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007277"/>
            <a:ext cx="837880" cy="160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894" flipH="1">
            <a:off x="6078364" y="2596538"/>
            <a:ext cx="1661475" cy="7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4351" y="3411475"/>
            <a:ext cx="3116559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Arial"/>
                <a:ea typeface="Calibri"/>
              </a:rPr>
              <a:t> З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  <a:ea typeface="Calibri"/>
              </a:rPr>
              <a:t>вук стал слышимым.</a:t>
            </a:r>
            <a:endParaRPr lang="ru-RU" sz="2000" b="1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499" y="730457"/>
            <a:ext cx="3052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/>
                <a:ea typeface="Calibri"/>
              </a:rPr>
              <a:t>Заменим  металлическую пластину большой треугольной призмой из парафина.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16">
            <a:off x="2176423" y="1584917"/>
            <a:ext cx="4248604" cy="1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10" r="23022" b="-93506"/>
          <a:stretch/>
        </p:blipFill>
        <p:spPr bwMode="auto">
          <a:xfrm rot="20127516">
            <a:off x="2277766" y="1895348"/>
            <a:ext cx="2418828" cy="32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555">
            <a:off x="468134" y="2498154"/>
            <a:ext cx="200820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олилиния 36"/>
          <p:cNvSpPr/>
          <p:nvPr/>
        </p:nvSpPr>
        <p:spPr>
          <a:xfrm>
            <a:off x="5132085" y="3582181"/>
            <a:ext cx="2162712" cy="2574593"/>
          </a:xfrm>
          <a:custGeom>
            <a:avLst/>
            <a:gdLst>
              <a:gd name="connsiteX0" fmla="*/ 2158063 w 2162712"/>
              <a:gd name="connsiteY0" fmla="*/ 263 h 2574593"/>
              <a:gd name="connsiteX1" fmla="*/ 2133011 w 2162712"/>
              <a:gd name="connsiteY1" fmla="*/ 62893 h 2574593"/>
              <a:gd name="connsiteX2" fmla="*/ 2145537 w 2162712"/>
              <a:gd name="connsiteY2" fmla="*/ 388570 h 2574593"/>
              <a:gd name="connsiteX3" fmla="*/ 2145537 w 2162712"/>
              <a:gd name="connsiteY3" fmla="*/ 1202761 h 2574593"/>
              <a:gd name="connsiteX4" fmla="*/ 1920068 w 2162712"/>
              <a:gd name="connsiteY4" fmla="*/ 1453282 h 2574593"/>
              <a:gd name="connsiteX5" fmla="*/ 830304 w 2162712"/>
              <a:gd name="connsiteY5" fmla="*/ 1478334 h 2574593"/>
              <a:gd name="connsiteX6" fmla="*/ 116320 w 2162712"/>
              <a:gd name="connsiteY6" fmla="*/ 1591068 h 2574593"/>
              <a:gd name="connsiteX7" fmla="*/ 3586 w 2162712"/>
              <a:gd name="connsiteY7" fmla="*/ 2167266 h 2574593"/>
              <a:gd name="connsiteX8" fmla="*/ 141373 w 2162712"/>
              <a:gd name="connsiteY8" fmla="*/ 2480416 h 2574593"/>
              <a:gd name="connsiteX9" fmla="*/ 316737 w 2162712"/>
              <a:gd name="connsiteY9" fmla="*/ 2568098 h 2574593"/>
              <a:gd name="connsiteX10" fmla="*/ 467049 w 2162712"/>
              <a:gd name="connsiteY10" fmla="*/ 2568098 h 2574593"/>
              <a:gd name="connsiteX11" fmla="*/ 467049 w 2162712"/>
              <a:gd name="connsiteY11" fmla="*/ 2568098 h 257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712" h="2574593">
                <a:moveTo>
                  <a:pt x="2158063" y="263"/>
                </a:moveTo>
                <a:cubicBezTo>
                  <a:pt x="2146581" y="-781"/>
                  <a:pt x="2135099" y="-1825"/>
                  <a:pt x="2133011" y="62893"/>
                </a:cubicBezTo>
                <a:cubicBezTo>
                  <a:pt x="2130923" y="127611"/>
                  <a:pt x="2143449" y="198592"/>
                  <a:pt x="2145537" y="388570"/>
                </a:cubicBezTo>
                <a:cubicBezTo>
                  <a:pt x="2147625" y="578548"/>
                  <a:pt x="2183115" y="1025309"/>
                  <a:pt x="2145537" y="1202761"/>
                </a:cubicBezTo>
                <a:cubicBezTo>
                  <a:pt x="2107959" y="1380213"/>
                  <a:pt x="2139273" y="1407353"/>
                  <a:pt x="1920068" y="1453282"/>
                </a:cubicBezTo>
                <a:cubicBezTo>
                  <a:pt x="1700863" y="1499211"/>
                  <a:pt x="1130929" y="1455370"/>
                  <a:pt x="830304" y="1478334"/>
                </a:cubicBezTo>
                <a:cubicBezTo>
                  <a:pt x="529679" y="1501298"/>
                  <a:pt x="254106" y="1476246"/>
                  <a:pt x="116320" y="1591068"/>
                </a:cubicBezTo>
                <a:cubicBezTo>
                  <a:pt x="-21466" y="1705890"/>
                  <a:pt x="-589" y="2019041"/>
                  <a:pt x="3586" y="2167266"/>
                </a:cubicBezTo>
                <a:cubicBezTo>
                  <a:pt x="7761" y="2315491"/>
                  <a:pt x="89181" y="2413611"/>
                  <a:pt x="141373" y="2480416"/>
                </a:cubicBezTo>
                <a:cubicBezTo>
                  <a:pt x="193565" y="2547221"/>
                  <a:pt x="262458" y="2553484"/>
                  <a:pt x="316737" y="2568098"/>
                </a:cubicBezTo>
                <a:cubicBezTo>
                  <a:pt x="371016" y="2582712"/>
                  <a:pt x="467049" y="2568098"/>
                  <a:pt x="467049" y="2568098"/>
                </a:cubicBezTo>
                <a:lnTo>
                  <a:pt x="467049" y="256809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47057"/>
            <a:ext cx="7704856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Arial"/>
                <a:ea typeface="Calibri"/>
              </a:rPr>
              <a:t>    Электромагнитные </a:t>
            </a:r>
            <a:r>
              <a:rPr lang="ru-RU" sz="2000" b="1" dirty="0">
                <a:latin typeface="Arial"/>
                <a:ea typeface="Calibri"/>
              </a:rPr>
              <a:t>волны изменяют свое направление (преломляются) на границе диэлектрика.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-44808" r="40992" b="-129713"/>
          <a:stretch/>
        </p:blipFill>
        <p:spPr bwMode="auto">
          <a:xfrm rot="21389922">
            <a:off x="3848206" y="1700995"/>
            <a:ext cx="1304880" cy="3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-44809" r="40992" b="-154699"/>
          <a:stretch/>
        </p:blipFill>
        <p:spPr bwMode="auto">
          <a:xfrm rot="20127516">
            <a:off x="2362453" y="2053648"/>
            <a:ext cx="1607220" cy="4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-168728" r="29402" b="-3"/>
          <a:stretch/>
        </p:blipFill>
        <p:spPr bwMode="auto">
          <a:xfrm rot="1856477">
            <a:off x="4485141" y="1827588"/>
            <a:ext cx="2022944" cy="3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96" y="-10616"/>
            <a:ext cx="1821802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3" grpId="0" animBg="1"/>
      <p:bldP spid="20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343</Words>
  <Application>Microsoft Office PowerPoint</Application>
  <PresentationFormat>Экран (4:3)</PresentationFormat>
  <Paragraphs>64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АРМ</dc:creator>
  <cp:lastModifiedBy>User</cp:lastModifiedBy>
  <cp:revision>72</cp:revision>
  <dcterms:created xsi:type="dcterms:W3CDTF">2016-10-21T16:03:42Z</dcterms:created>
  <dcterms:modified xsi:type="dcterms:W3CDTF">2017-11-11T21:33:19Z</dcterms:modified>
</cp:coreProperties>
</file>