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851648" cy="2057400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«Ветеринарно-санитарная экспертиза </a:t>
            </a:r>
            <a:b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колбасных изделий.</a:t>
            </a:r>
            <a:b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Сырьё и его подготовка для производства колбасных изделий»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7854696" cy="1295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Преподаватель</a:t>
            </a:r>
          </a:p>
          <a:p>
            <a:r>
              <a:rPr lang="ru-RU" dirty="0" smtClean="0"/>
              <a:t>Малышева Л.В.</a:t>
            </a:r>
          </a:p>
          <a:p>
            <a:pPr algn="ctr"/>
            <a:r>
              <a:rPr lang="ru-RU" dirty="0" smtClean="0"/>
              <a:t>Калуга 2017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Разделка туши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555\Рабочий стол\г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19400"/>
            <a:ext cx="3771900" cy="2534717"/>
          </a:xfrm>
          <a:prstGeom prst="rect">
            <a:avLst/>
          </a:prstGeom>
          <a:noFill/>
        </p:spPr>
      </p:pic>
      <p:pic>
        <p:nvPicPr>
          <p:cNvPr id="1027" name="Picture 3" descr="C:\Documents and Settings\555\Рабочий стол\св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288" y="3048000"/>
            <a:ext cx="4024206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Обвалка мяса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555\Рабочий стол\обв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0"/>
            <a:ext cx="3897308" cy="3021894"/>
          </a:xfrm>
          <a:prstGeom prst="rect">
            <a:avLst/>
          </a:prstGeom>
          <a:noFill/>
        </p:spPr>
      </p:pic>
      <p:pic>
        <p:nvPicPr>
          <p:cNvPr id="2051" name="Picture 3" descr="C:\Documents and Settings\555\Рабочий стол\обв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408622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Жиловка мяса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555\Рабочий стол\жи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1"/>
            <a:ext cx="3886200" cy="2395728"/>
          </a:xfrm>
          <a:prstGeom prst="rect">
            <a:avLst/>
          </a:prstGeom>
          <a:noFill/>
        </p:spPr>
      </p:pic>
      <p:pic>
        <p:nvPicPr>
          <p:cNvPr id="3075" name="Picture 3" descr="C:\Documents and Settings\555\Рабочий стол\жил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0" y="2286000"/>
            <a:ext cx="36830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Первичное измельчение мяса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555\Рабочий стол\измел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6701" y="1935163"/>
            <a:ext cx="6610598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Посол и созревание мяса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122" name="Picture 2" descr="C:\Documents and Settings\555\Рабочий стол\пос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24200"/>
            <a:ext cx="4214947" cy="2819400"/>
          </a:xfrm>
          <a:prstGeom prst="rect">
            <a:avLst/>
          </a:prstGeom>
          <a:noFill/>
        </p:spPr>
      </p:pic>
      <p:pic>
        <p:nvPicPr>
          <p:cNvPr id="5123" name="Picture 3" descr="C:\Documents and Settings\555\Рабочий стол\посол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4183423" cy="279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Вторичное измельчение мяса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555\Рабочий стол\ле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717516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Приготовление фарша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170" name="Picture 2" descr="C:\Documents and Settings\555\Рабочий стол\мешал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2090" y="1935163"/>
            <a:ext cx="6639819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i="1" u="sng" dirty="0" err="1" smtClean="0">
                <a:latin typeface="Times New Roman" pitchFamily="18" charset="0"/>
                <a:cs typeface="Times New Roman" pitchFamily="18" charset="0"/>
              </a:rPr>
              <a:t>Шприцевание</a:t>
            </a:r>
            <a:r>
              <a:rPr lang="ru-RU" i="1" u="sng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8194" name="Picture 2" descr="C:\Documents and Settings\555\Рабочий стол\шприц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618488"/>
          </a:xfrm>
        </p:spPr>
        <p:txBody>
          <a:bodyPr>
            <a:normAutofit fontScale="90000"/>
          </a:bodyPr>
          <a:lstStyle/>
          <a:p>
            <a:pPr algn="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u="sng" dirty="0" smtClean="0">
                <a:latin typeface="Times New Roman" pitchFamily="18" charset="0"/>
                <a:cs typeface="Times New Roman" pitchFamily="18" charset="0"/>
              </a:rPr>
              <a:t>Вязка колбас, навешивание, </a:t>
            </a:r>
            <a:br>
              <a:rPr lang="ru-RU" sz="44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i="1" u="sng" dirty="0" smtClean="0">
                <a:latin typeface="Times New Roman" pitchFamily="18" charset="0"/>
                <a:cs typeface="Times New Roman" pitchFamily="18" charset="0"/>
              </a:rPr>
              <a:t>осадка и обжарка батонов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218" name="Picture 2" descr="C:\Documents and Settings\555\Рабочий стол\вяз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1"/>
            <a:ext cx="2468042" cy="1981200"/>
          </a:xfrm>
          <a:prstGeom prst="rect">
            <a:avLst/>
          </a:prstGeom>
          <a:noFill/>
        </p:spPr>
      </p:pic>
      <p:pic>
        <p:nvPicPr>
          <p:cNvPr id="9219" name="Picture 3" descr="C:\Documents and Settings\555\Рабочий стол\веша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295400"/>
            <a:ext cx="2686050" cy="2133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3429000"/>
            <a:ext cx="98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Вязка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Навешивание </a:t>
            </a:r>
            <a:endParaRPr lang="ru-RU" dirty="0"/>
          </a:p>
        </p:txBody>
      </p:sp>
      <p:pic>
        <p:nvPicPr>
          <p:cNvPr id="9220" name="Picture 4" descr="C:\Documents and Settings\555\Рабочий стол\осадка2.jpg"/>
          <p:cNvPicPr>
            <a:picLocks noChangeAspect="1" noChangeArrowheads="1"/>
          </p:cNvPicPr>
          <p:nvPr/>
        </p:nvPicPr>
        <p:blipFill>
          <a:blip r:embed="rId4"/>
          <a:srcRect r="8462" b="4167"/>
          <a:stretch>
            <a:fillRect/>
          </a:stretch>
        </p:blipFill>
        <p:spPr bwMode="auto">
          <a:xfrm>
            <a:off x="685800" y="3886200"/>
            <a:ext cx="2913653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00200" y="594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Осадка </a:t>
            </a:r>
            <a:endParaRPr lang="ru-RU" dirty="0"/>
          </a:p>
        </p:txBody>
      </p:sp>
      <p:pic>
        <p:nvPicPr>
          <p:cNvPr id="9221" name="Picture 5" descr="C:\Documents and Settings\555\Рабочий стол\обжарка.jpg"/>
          <p:cNvPicPr>
            <a:picLocks noChangeAspect="1" noChangeArrowheads="1"/>
          </p:cNvPicPr>
          <p:nvPr/>
        </p:nvPicPr>
        <p:blipFill>
          <a:blip r:embed="rId5"/>
          <a:srcRect t="2564" b="35897"/>
          <a:stretch>
            <a:fillRect/>
          </a:stretch>
        </p:blipFill>
        <p:spPr bwMode="auto">
          <a:xfrm>
            <a:off x="5105400" y="3962400"/>
            <a:ext cx="3048000" cy="1828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48400" y="5867400"/>
            <a:ext cx="164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Обжарка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Варка</a:t>
            </a:r>
            <a:r>
              <a:rPr lang="ru-RU" i="1" u="sng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42" name="Picture 2" descr="C:\Documents and Settings\555\Рабочий стол\вар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6865" y="1828800"/>
            <a:ext cx="6216385" cy="3729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и задачи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Цели:</a:t>
            </a:r>
          </a:p>
          <a:p>
            <a:r>
              <a:rPr lang="ru-RU" dirty="0" smtClean="0"/>
              <a:t>1</a:t>
            </a:r>
            <a:r>
              <a:rPr lang="ru-RU" b="1" i="1" dirty="0" smtClean="0"/>
              <a:t>. Образовательная:</a:t>
            </a:r>
            <a:endParaRPr lang="ru-RU" dirty="0" smtClean="0"/>
          </a:p>
          <a:p>
            <a:r>
              <a:rPr lang="ru-RU" dirty="0" smtClean="0"/>
              <a:t>-вооружить учащихся прочными знаниями о методах  ветеринарно-санитарной экспертизы колбасных изделий;</a:t>
            </a:r>
          </a:p>
          <a:p>
            <a:r>
              <a:rPr lang="ru-RU" dirty="0" smtClean="0"/>
              <a:t>-дать понятие о сырье для производства колбасных изделий, его пищевом и биологическом значении;</a:t>
            </a:r>
          </a:p>
          <a:p>
            <a:r>
              <a:rPr lang="ru-RU" dirty="0" smtClean="0"/>
              <a:t>- изучить методы и способы подготовки сырья для производства колбасных изделий.</a:t>
            </a:r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b="1" i="1" dirty="0" smtClean="0"/>
              <a:t>Развивающая:</a:t>
            </a:r>
            <a:endParaRPr lang="ru-RU" dirty="0" smtClean="0"/>
          </a:p>
          <a:p>
            <a:r>
              <a:rPr lang="ru-RU" dirty="0" smtClean="0"/>
              <a:t>- развитие первичных умений и навыков по методам определения  </a:t>
            </a:r>
          </a:p>
          <a:p>
            <a:r>
              <a:rPr lang="ru-RU" dirty="0" smtClean="0"/>
              <a:t>  доброкачественности колбасных изделий;</a:t>
            </a:r>
          </a:p>
          <a:p>
            <a:r>
              <a:rPr lang="ru-RU" dirty="0" smtClean="0"/>
              <a:t>- развитие культуры речи и поведения;</a:t>
            </a:r>
          </a:p>
          <a:p>
            <a:r>
              <a:rPr lang="ru-RU" dirty="0" smtClean="0"/>
              <a:t>- развитие умения определять пороки колбасных изделий;</a:t>
            </a:r>
          </a:p>
          <a:p>
            <a:r>
              <a:rPr lang="ru-RU" dirty="0" smtClean="0"/>
              <a:t>- развитие памяти, внимания при органолептической оценке колбасных изделий;</a:t>
            </a:r>
          </a:p>
          <a:p>
            <a:r>
              <a:rPr lang="ru-RU" dirty="0" smtClean="0"/>
              <a:t>- развитие способности быстро принимать решение в случае выявления </a:t>
            </a:r>
          </a:p>
          <a:p>
            <a:r>
              <a:rPr lang="ru-RU" dirty="0" smtClean="0"/>
              <a:t>  непригодности колбасных изделий  в пищу.</a:t>
            </a:r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b="1" i="1" dirty="0" smtClean="0"/>
              <a:t>Воспитательная:</a:t>
            </a:r>
            <a:endParaRPr lang="ru-RU" dirty="0" smtClean="0"/>
          </a:p>
          <a:p>
            <a:r>
              <a:rPr lang="ru-RU" dirty="0" smtClean="0"/>
              <a:t>- воспитать любовь к выбранной профессии;</a:t>
            </a:r>
          </a:p>
          <a:p>
            <a:r>
              <a:rPr lang="ru-RU" dirty="0" smtClean="0"/>
              <a:t>- чувство гуманизма: гуманного отношения к людям старшего поколения;</a:t>
            </a:r>
          </a:p>
          <a:p>
            <a:r>
              <a:rPr lang="ru-RU" dirty="0" smtClean="0"/>
              <a:t>- чувство ответственности за выпуск доброкачественной продукции;</a:t>
            </a:r>
          </a:p>
          <a:p>
            <a:r>
              <a:rPr lang="ru-RU" dirty="0" smtClean="0"/>
              <a:t>- воспитывать усидчивость, внимание и интерес к предмету;</a:t>
            </a:r>
          </a:p>
          <a:p>
            <a:r>
              <a:rPr lang="ru-RU" dirty="0" smtClean="0"/>
              <a:t>- воспитывать чувства коллективизма, умение работать в коллективе, </a:t>
            </a:r>
          </a:p>
          <a:p>
            <a:r>
              <a:rPr lang="ru-RU" dirty="0" smtClean="0"/>
              <a:t>   болеть за общее дело; </a:t>
            </a:r>
          </a:p>
          <a:p>
            <a:r>
              <a:rPr lang="ru-RU" dirty="0" smtClean="0"/>
              <a:t>- воспитывать умение слушать, осмысливать, запоминать учебную речь </a:t>
            </a:r>
          </a:p>
          <a:p>
            <a:r>
              <a:rPr lang="ru-RU" dirty="0" smtClean="0"/>
              <a:t>   педагога.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Задача: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студенты смогут:</a:t>
            </a:r>
          </a:p>
          <a:p>
            <a:r>
              <a:rPr lang="ru-RU" dirty="0" smtClean="0"/>
              <a:t>- проводить  органолептические исследования колбасных изделий на свежесть</a:t>
            </a:r>
          </a:p>
          <a:p>
            <a:r>
              <a:rPr lang="ru-RU" dirty="0" smtClean="0"/>
              <a:t>- иметь понятие о сырье для производства колбасных изделий, его пищевом и биологическом значении;</a:t>
            </a:r>
          </a:p>
          <a:p>
            <a:r>
              <a:rPr lang="ru-RU" dirty="0" smtClean="0"/>
              <a:t>- определять  качество колбасных изделий;</a:t>
            </a:r>
          </a:p>
          <a:p>
            <a:r>
              <a:rPr lang="ru-RU" dirty="0" smtClean="0"/>
              <a:t>- определять пороки колбасных изделий.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Отбор проб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1266" name="Picture 2" descr="C:\Documents and Settings\555\Рабочий стол\гост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3099805" cy="4419600"/>
          </a:xfrm>
          <a:prstGeom prst="rect">
            <a:avLst/>
          </a:prstGeom>
          <a:noFill/>
        </p:spPr>
      </p:pic>
      <p:pic>
        <p:nvPicPr>
          <p:cNvPr id="11267" name="Picture 3" descr="C:\Documents and Settings\555\Рабочий стол\пак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590800"/>
            <a:ext cx="4433253" cy="249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Признаки доброкачественности колбасных изделий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2290" name="Picture 2" descr="C:\Documents and Settings\555\Рабочий стол\колбас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438400"/>
            <a:ext cx="4495800" cy="3886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2057400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Определяется: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запах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вкус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консистенция фарша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 и равномерность окраски фарша на разрезе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фарша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состояние отдельных ингредиентов (особенно шпика)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пороков колбас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постороннего запаха или привкуса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бульонно-жировые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подтеки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слипы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разрыв оболочки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деформация батонов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наплыв фарша на оболочке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большие пустоты в фарше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серые пятна на поверхности разреза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загрязнение или потемнение оболочки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фарш ломкой или рыхлой консистенции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шпик жёлтый или сильно оплавленный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порчи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Кислое брожение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Гнилостное разложение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Развитие плесени</a:t>
            </a: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Прогоркание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Изменение цвета фарша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Санитарная оценка колбасных изделий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«Правила ветеринарного осмотра убойных животных и ветеринарно-санитарной экспертизы мяса и мясных продуктов»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8.1. Колбасные изделия и копчености.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8.1.1. К переработке на колбасные изделия и мясные копчености допускаются мясо, шпик, субпродукты, пищевая кровь и другое пищевое сырье животного и растительного происхождения,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предусмотренное стандартами и техническими условиями на эти изделия и допущенное ветеринарным надзором к использованию на пищевые цели.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8.1.2. На мясокомбинатах и мясоперерабатывающих предприятиях качество сырья и готовой продукции определяют в соответствии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требованиями действующей нормативно-технической документации на указанные продукты, используя правила приемки и методы испытаний, предусмотренные государственными стандартами. Результаты оценки качества регистрируют в журналах установленной формы.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8.1.3. На мясоперерабатывающих предприятиях качество колбасных изделий и мясных копченостей определяют в соответствии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 требованиями стандартов и технических условий на отдельные виды изделий, используя методы, предусмотренные действующими государственными стандартами об отборе проб и лабораторном исследовании колбасных изделий и копченостей.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8.1.4. Колбасные изделия и мясные копчености направляют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техническую утилизацию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обнаружении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внутри продукта патогенных микробов, плесени, признаков гнилостного разложения, кислого брожения.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обнаружении в колбасных изделиях и копченостях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бактерий группы кишечной палочки или протея с одновременным изменением органолептических свойств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продуктов их также направляют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техническую утилизацию.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При сохранении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нормальных органолептических свойств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вареные и полукопченые колбасные изделия направляют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переработку на колбасу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сырокопченые колбасы направляют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дополнительную выдержку в течение 10 - 12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с последующим бактериологическим исследованием.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Если при повторном анализе микробы группы кишечной палочки или протея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будут обнаружены, изделия выпускают без ограничения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противном случае их направляют в переработку на колбасу.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обнаружении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сальмонелл в сырокопченой колбасе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сохранении в продукте нормальных органолептических свойств изделия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после предварительного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проваривания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направляют в переработку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Переработку с обязательным термическим воздействием в указанных выше случаях производят в соответствии с действующей нормативно-технической документацией.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обнаружении в колбасных изделиях и копченостях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сапрофитных аэробных бактерий и непатогенных спорообразующих анаэробов при сохранении нормальных органолептических показателей эти изделия выпускают без ограничения.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8.1.5. При обнаружении на оболочках копченых колбас плесени колбасу выпускают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после удаления плесени.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Обязанности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ветеринарно-санитарного эксперта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осмотр мяса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обвалке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жиловке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ветсанэксперт более детально рассматривает глубокие слои мяса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ветсанэксперт должен уделять внимание и на всех последующих этапах технологического процесса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периодическое бактериологическое исследование полуфабрикатов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следит за санитарно-гигиеническими состоянием цеха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Оформление ветеринарного свидетельства формы №2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Documents and Settings\555\Рабочий стол\ветсв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" r="808" b="5163"/>
          <a:stretch/>
        </p:blipFill>
        <p:spPr bwMode="auto">
          <a:xfrm>
            <a:off x="381000" y="1676400"/>
            <a:ext cx="3401291" cy="45165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1676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Правила заполнения: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характеристика колбасного производства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хема тех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2391569"/>
            <a:ext cx="7048500" cy="3476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Понятие о сырье и материалах, используемых для производства колбасных изделий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057400"/>
            <a:ext cx="2524101" cy="1828800"/>
          </a:xfrm>
        </p:spPr>
      </p:pic>
      <p:pic>
        <p:nvPicPr>
          <p:cNvPr id="1026" name="Picture 2" descr="http://myasnik-online.ru/img-org/tovar-2551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495800"/>
            <a:ext cx="2819400" cy="1828800"/>
          </a:xfrm>
          <a:prstGeom prst="rect">
            <a:avLst/>
          </a:prstGeom>
          <a:noFill/>
        </p:spPr>
      </p:pic>
      <p:pic>
        <p:nvPicPr>
          <p:cNvPr id="1030" name="Picture 6" descr="C:\Documents and Settings\555\Рабочий стол\г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057400"/>
            <a:ext cx="2743200" cy="18288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19600"/>
            <a:ext cx="2667000" cy="180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905000" y="388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Баранина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3886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Говядина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624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Свинина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6248400"/>
            <a:ext cx="187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Конина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Животные жиры (шпик)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шп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Субпродукты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субпродук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1752600"/>
            <a:ext cx="4953000" cy="3806031"/>
          </a:xfrm>
        </p:spPr>
      </p:pic>
      <p:sp>
        <p:nvSpPr>
          <p:cNvPr id="7" name="TextBox 6"/>
          <p:cNvSpPr txBox="1"/>
          <p:nvPr/>
        </p:nvSpPr>
        <p:spPr>
          <a:xfrm>
            <a:off x="685800" y="1828800"/>
            <a:ext cx="1981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Мозги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Печень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Селезенка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Почки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Диафрагма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Сердце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Рубец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Сычуг 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Мясо голов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сырьё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555\Рабочий стол\круп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945" t="13600" r="6182" b="3254"/>
          <a:stretch>
            <a:fillRect/>
          </a:stretch>
        </p:blipFill>
        <p:spPr bwMode="auto">
          <a:xfrm>
            <a:off x="3810000" y="3505200"/>
            <a:ext cx="4800600" cy="2819400"/>
          </a:xfrm>
          <a:prstGeom prst="rect">
            <a:avLst/>
          </a:prstGeom>
          <a:noFill/>
        </p:spPr>
      </p:pic>
      <p:pic>
        <p:nvPicPr>
          <p:cNvPr id="17411" name="Picture 3" descr="C:\Documents and Settings\555\Рабочий стол\со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00"/>
            <a:ext cx="2514600" cy="23472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7400" y="6248400"/>
            <a:ext cx="6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Соя </a:t>
            </a:r>
            <a:endParaRPr lang="ru-RU" dirty="0"/>
          </a:p>
        </p:txBody>
      </p:sp>
      <p:pic>
        <p:nvPicPr>
          <p:cNvPr id="17412" name="Picture 4" descr="C:\Documents and Settings\555\Рабочий стол\крахма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752600"/>
            <a:ext cx="3009900" cy="17414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10800000" flipV="1">
            <a:off x="6475946" y="3354979"/>
            <a:ext cx="151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Крахмал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6248400"/>
            <a:ext cx="92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Крупы </a:t>
            </a:r>
            <a:endParaRPr lang="ru-RU" dirty="0"/>
          </a:p>
        </p:txBody>
      </p:sp>
      <p:pic>
        <p:nvPicPr>
          <p:cNvPr id="17413" name="Picture 5" descr="C:\Documents and Settings\555\Рабочий стол\му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295400"/>
            <a:ext cx="2651797" cy="204665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76400" y="3352800"/>
            <a:ext cx="203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Мука пшеничная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месь пер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1143000"/>
            <a:ext cx="2946400" cy="2209800"/>
          </a:xfrm>
        </p:spPr>
      </p:pic>
      <p:pic>
        <p:nvPicPr>
          <p:cNvPr id="18435" name="Picture 3" descr="C:\Documents and Settings\555\Рабочий стол\нитрит натр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2362200" cy="4076700"/>
          </a:xfrm>
          <a:prstGeom prst="rect">
            <a:avLst/>
          </a:prstGeom>
          <a:noFill/>
        </p:spPr>
      </p:pic>
      <p:pic>
        <p:nvPicPr>
          <p:cNvPr id="18436" name="Picture 4" descr="C:\Documents and Settings\555\Рабочий стол\соль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886200"/>
            <a:ext cx="3265714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Схема производства колбас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хорошая схем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219199"/>
            <a:ext cx="3696034" cy="5105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</TotalTime>
  <Words>747</Words>
  <Application>Microsoft Office PowerPoint</Application>
  <PresentationFormat>Экран (4:3)</PresentationFormat>
  <Paragraphs>126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 «Ветеринарно-санитарная экспертиза  колбасных изделий. Сырьё и его подготовка для производства колбасных изделий»</vt:lpstr>
      <vt:lpstr>Цели и задачи </vt:lpstr>
      <vt:lpstr>Общая характеристика колбасного производства</vt:lpstr>
      <vt:lpstr>Понятие о сырье и материалах, используемых для производства колбасных изделий </vt:lpstr>
      <vt:lpstr>Животные жиры (шпик)</vt:lpstr>
      <vt:lpstr>Субпродукты </vt:lpstr>
      <vt:lpstr>Дополнительное  сырьё </vt:lpstr>
      <vt:lpstr>Специи</vt:lpstr>
      <vt:lpstr>Схема производства колбас </vt:lpstr>
      <vt:lpstr>Разделка туши</vt:lpstr>
      <vt:lpstr>Обвалка мяса</vt:lpstr>
      <vt:lpstr>Жиловка мяса</vt:lpstr>
      <vt:lpstr>Первичное измельчение мяса </vt:lpstr>
      <vt:lpstr>Посол и созревание мяса  </vt:lpstr>
      <vt:lpstr>Вторичное измельчение мяса </vt:lpstr>
      <vt:lpstr>Приготовление фарша </vt:lpstr>
      <vt:lpstr>Шприцевание  </vt:lpstr>
      <vt:lpstr>   Вязка колбас, навешивание,  осадка и обжарка батонов </vt:lpstr>
      <vt:lpstr>Варка  </vt:lpstr>
      <vt:lpstr>Отбор проб  </vt:lpstr>
      <vt:lpstr>Признаки доброкачественности колбасных изделий </vt:lpstr>
      <vt:lpstr>Признаки пороков колбас </vt:lpstr>
      <vt:lpstr>Виды порчи</vt:lpstr>
      <vt:lpstr>Санитарная оценка колбасных изделий </vt:lpstr>
      <vt:lpstr>Обязанности  ветеринарно-санитарного эксперта</vt:lpstr>
      <vt:lpstr>Оформление ветеринарного свидетельства формы №2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«Ветеринарно-санитарная экспертиза колбасных изделий. Сырьё и его подготовка для производства колбасных изделий»</dc:title>
  <cp:lastModifiedBy>вап</cp:lastModifiedBy>
  <cp:revision>59</cp:revision>
  <dcterms:modified xsi:type="dcterms:W3CDTF">2018-02-04T06:23:09Z</dcterms:modified>
</cp:coreProperties>
</file>