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rgbClr val="ECECDD"/>
          </a:solidFill>
        </a:fill>
      </a:tcStyle>
    </a:wholeTbl>
    <a:band2H>
      <a:tcTxStyle/>
      <a:tcStyle>
        <a:tcBdr/>
        <a:fill>
          <a:solidFill>
            <a:srgbClr val="F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381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381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381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381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381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381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E1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E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38100" cap="flat">
              <a:solidFill>
                <a:srgbClr val="FFFFE1"/>
              </a:solidFill>
              <a:prstDash val="solid"/>
              <a:round/>
            </a:ln>
          </a:top>
          <a:bottom>
            <a:ln w="127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E1"/>
      </a:tcTxStyle>
      <a:tcStyle>
        <a:tcBdr>
          <a:left>
            <a:ln w="12700" cap="flat">
              <a:solidFill>
                <a:srgbClr val="FFFFE1"/>
              </a:solidFill>
              <a:prstDash val="solid"/>
              <a:round/>
            </a:ln>
          </a:left>
          <a:right>
            <a:ln w="12700" cap="flat">
              <a:solidFill>
                <a:srgbClr val="FFFFE1"/>
              </a:solidFill>
              <a:prstDash val="solid"/>
              <a:round/>
            </a:ln>
          </a:right>
          <a:top>
            <a:ln w="12700" cap="flat">
              <a:solidFill>
                <a:srgbClr val="FFFFE1"/>
              </a:solidFill>
              <a:prstDash val="solid"/>
              <a:round/>
            </a:ln>
          </a:top>
          <a:bottom>
            <a:ln w="38100" cap="flat">
              <a:solidFill>
                <a:srgbClr val="FFFFE1"/>
              </a:solidFill>
              <a:prstDash val="solid"/>
              <a:round/>
            </a:ln>
          </a:bottom>
          <a:insideH>
            <a:ln w="12700" cap="flat">
              <a:solidFill>
                <a:srgbClr val="FFFFE1"/>
              </a:solidFill>
              <a:prstDash val="solid"/>
              <a:round/>
            </a:ln>
          </a:insideH>
          <a:insideV>
            <a:ln w="12700" cap="flat">
              <a:solidFill>
                <a:srgbClr val="FFFF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5303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"/>
          <p:cNvGrpSpPr/>
          <p:nvPr/>
        </p:nvGrpSpPr>
        <p:grpSpPr>
          <a:xfrm>
            <a:off x="-1" y="0"/>
            <a:ext cx="8763001" cy="5943600"/>
            <a:chOff x="0" y="0"/>
            <a:chExt cx="8763000" cy="5943600"/>
          </a:xfrm>
        </p:grpSpPr>
        <p:sp>
          <p:nvSpPr>
            <p:cNvPr id="17" name="Rectangle"/>
            <p:cNvSpPr/>
            <p:nvPr/>
          </p:nvSpPr>
          <p:spPr>
            <a:xfrm>
              <a:off x="0" y="0"/>
              <a:ext cx="1752600" cy="48768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21" name="Group"/>
            <p:cNvGrpSpPr/>
            <p:nvPr/>
          </p:nvGrpSpPr>
          <p:grpSpPr>
            <a:xfrm>
              <a:off x="-1" y="3505200"/>
              <a:ext cx="8763001" cy="2438400"/>
              <a:chOff x="0" y="0"/>
              <a:chExt cx="8763000" cy="2438400"/>
            </a:xfrm>
          </p:grpSpPr>
          <p:sp>
            <p:nvSpPr>
              <p:cNvPr id="18" name="Rectangle"/>
              <p:cNvSpPr/>
              <p:nvPr/>
            </p:nvSpPr>
            <p:spPr>
              <a:xfrm>
                <a:off x="990600" y="0"/>
                <a:ext cx="7772400" cy="2438400"/>
              </a:xfrm>
              <a:prstGeom prst="rect">
                <a:avLst/>
              </a:prstGeom>
              <a:solidFill>
                <a:srgbClr val="3300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9" name="Rectangle"/>
              <p:cNvSpPr/>
              <p:nvPr/>
            </p:nvSpPr>
            <p:spPr>
              <a:xfrm>
                <a:off x="1038225" y="228600"/>
                <a:ext cx="7648575" cy="2138363"/>
              </a:xfrm>
              <a:prstGeom prst="rect">
                <a:avLst/>
              </a:prstGeom>
              <a:solidFill>
                <a:srgbClr val="FFF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0" name="Line"/>
              <p:cNvSpPr/>
              <p:nvPr/>
            </p:nvSpPr>
            <p:spPr>
              <a:xfrm>
                <a:off x="0" y="1371600"/>
                <a:ext cx="990600" cy="0"/>
              </a:xfrm>
              <a:prstGeom prst="line">
                <a:avLst/>
              </a:prstGeom>
              <a:noFill/>
              <a:ln w="50800" cap="flat">
                <a:solidFill>
                  <a:srgbClr val="3300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" name="Group"/>
            <p:cNvGrpSpPr/>
            <p:nvPr/>
          </p:nvGrpSpPr>
          <p:grpSpPr>
            <a:xfrm>
              <a:off x="635000" y="533400"/>
              <a:ext cx="8077201" cy="304800"/>
              <a:chOff x="0" y="0"/>
              <a:chExt cx="8077200" cy="304800"/>
            </a:xfrm>
          </p:grpSpPr>
          <p:sp>
            <p:nvSpPr>
              <p:cNvPr id="22" name="Rectangle"/>
              <p:cNvSpPr/>
              <p:nvPr/>
            </p:nvSpPr>
            <p:spPr>
              <a:xfrm>
                <a:off x="5638800" y="0"/>
                <a:ext cx="2438400" cy="304800"/>
              </a:xfrm>
              <a:prstGeom prst="rect">
                <a:avLst/>
              </a:prstGeom>
              <a:solidFill>
                <a:srgbClr val="B2B2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" name="Line"/>
              <p:cNvSpPr/>
              <p:nvPr/>
            </p:nvSpPr>
            <p:spPr>
              <a:xfrm>
                <a:off x="0" y="152400"/>
                <a:ext cx="8077201" cy="0"/>
              </a:xfrm>
              <a:prstGeom prst="line">
                <a:avLst/>
              </a:prstGeom>
              <a:noFill/>
              <a:ln w="44450" cap="flat">
                <a:solidFill>
                  <a:srgbClr val="3300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962400"/>
            <a:ext cx="6858000" cy="1600200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"/>
          <p:cNvGrpSpPr/>
          <p:nvPr/>
        </p:nvGrpSpPr>
        <p:grpSpPr>
          <a:xfrm>
            <a:off x="-1" y="0"/>
            <a:ext cx="8686801" cy="4876800"/>
            <a:chOff x="0" y="0"/>
            <a:chExt cx="8686799" cy="4876800"/>
          </a:xfrm>
        </p:grpSpPr>
        <p:sp>
          <p:nvSpPr>
            <p:cNvPr id="2" name="Rectangle"/>
            <p:cNvSpPr/>
            <p:nvPr/>
          </p:nvSpPr>
          <p:spPr>
            <a:xfrm>
              <a:off x="0" y="0"/>
              <a:ext cx="609600" cy="48768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5" name="Group"/>
            <p:cNvGrpSpPr/>
            <p:nvPr/>
          </p:nvGrpSpPr>
          <p:grpSpPr>
            <a:xfrm>
              <a:off x="380999" y="1417637"/>
              <a:ext cx="8305801" cy="182563"/>
              <a:chOff x="0" y="0"/>
              <a:chExt cx="8305800" cy="182562"/>
            </a:xfrm>
          </p:grpSpPr>
          <p:sp>
            <p:nvSpPr>
              <p:cNvPr id="3" name="Rectangle"/>
              <p:cNvSpPr/>
              <p:nvPr/>
            </p:nvSpPr>
            <p:spPr>
              <a:xfrm>
                <a:off x="6477000" y="0"/>
                <a:ext cx="1828800" cy="182563"/>
              </a:xfrm>
              <a:prstGeom prst="rect">
                <a:avLst/>
              </a:prstGeom>
              <a:solidFill>
                <a:srgbClr val="B2B2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" name="Line"/>
              <p:cNvSpPr/>
              <p:nvPr/>
            </p:nvSpPr>
            <p:spPr>
              <a:xfrm>
                <a:off x="0" y="76200"/>
                <a:ext cx="8305800" cy="0"/>
              </a:xfrm>
              <a:prstGeom prst="line">
                <a:avLst/>
              </a:prstGeom>
              <a:noFill/>
              <a:ln w="19050" cap="flat">
                <a:solidFill>
                  <a:srgbClr val="3300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" name="Line"/>
          <p:cNvSpPr/>
          <p:nvPr/>
        </p:nvSpPr>
        <p:spPr>
          <a:xfrm>
            <a:off x="0" y="4876800"/>
            <a:ext cx="609601" cy="0"/>
          </a:xfrm>
          <a:prstGeom prst="line">
            <a:avLst/>
          </a:prstGeom>
          <a:ln w="44450">
            <a:solidFill>
              <a:srgbClr val="33003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3003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9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64930" marR="0" indent="-3077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75000"/>
        <a:buFontTx/>
        <a:buChar char="■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92695" marR="0" indent="-27829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55000"/>
        <a:buFontTx/>
        <a:buChar char="■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2B2B2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data.ru/w/images/a/a5/Queen_Victoria_in_her_coronation_robe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оролева Виктория: великая королева великой стран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Королева Виктория: великая королева великой страны</a:t>
            </a:r>
          </a:p>
        </p:txBody>
      </p:sp>
      <p:sp>
        <p:nvSpPr>
          <p:cNvPr id="47" name="Исследовательская работа по английскому языку и страноведению, выполненная ученицей 9 класса МКОУ Лицей №2 Хавцуковой Рузаной"/>
          <p:cNvSpPr txBox="1">
            <a:spLocks noGrp="1"/>
          </p:cNvSpPr>
          <p:nvPr>
            <p:ph type="subTitle" sz="quarter" idx="1"/>
          </p:nvPr>
        </p:nvSpPr>
        <p:spPr>
          <a:xfrm>
            <a:off x="1384533" y="3949466"/>
            <a:ext cx="6858001" cy="16002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400"/>
              </a:spcBef>
              <a:defRPr sz="2000"/>
            </a:lvl1pPr>
          </a:lstStyle>
          <a:p>
            <a:r>
              <a:t>Исследовательская работа по английскому языку и страноведению, выполненная ученицей 9 класса МКОУ Лицей №2 Хавцуковой Рузаной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Дата бракосочетания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Дата бракосочетания</a:t>
            </a:r>
          </a:p>
        </p:txBody>
      </p:sp>
      <p:sp>
        <p:nvSpPr>
          <p:cNvPr id="77" name="10 февраля 1840 Виктория вышла замуж за своего 20-летнего кузена принца Альберта Саксен-Кобург-Готского, которому дала в 1857 титул принца-консорта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r>
              <a:t>10 февраля 1840 Виктория вышла замуж за своего 20-летнего кузена принца Альберта Саксен-Кобург-Готского, которому дала в 1857 титул принца-консорта.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Муж королевы Виктории, принц Альберт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>
            <a:lvl1pPr defTabSz="868680">
              <a:defRPr sz="3609"/>
            </a:lvl1pPr>
          </a:lstStyle>
          <a:p>
            <a:r>
              <a:t>Муж королевы Виктории, принц Альберт</a:t>
            </a:r>
          </a:p>
        </p:txBody>
      </p:sp>
      <p:pic>
        <p:nvPicPr>
          <p:cNvPr id="80" name="victoria_8_s.jpeg" descr="victoria_8_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2057400"/>
            <a:ext cx="38100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емья королевы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Семья королевы</a:t>
            </a:r>
          </a:p>
        </p:txBody>
      </p:sp>
      <p:sp>
        <p:nvSpPr>
          <p:cNvPr id="83" name="В браке с Альбертом Виктория родила девять детей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r>
              <a:t> В браке с Альбертом Виктория родила девять детей. </a:t>
            </a:r>
          </a:p>
        </p:txBody>
      </p:sp>
      <p:pic>
        <p:nvPicPr>
          <p:cNvPr id="84" name="Queen_Victoria_and_Prince_Albert_with_Five_of_the_Their_Children.jpeg" descr="Queen_Victoria_and_Prince_Albert_with_Five_of_the_Their_Childre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6200" y="2209800"/>
            <a:ext cx="4800600" cy="403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емейная жизнь королевы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Семейная жизнь королевы</a:t>
            </a:r>
          </a:p>
        </p:txBody>
      </p:sp>
      <p:sp>
        <p:nvSpPr>
          <p:cNvPr id="87" name="Их жизнь была безупречной, счастливой и гармоничной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har char="■"/>
              <a:defRPr sz="2400"/>
            </a:pPr>
            <a:r>
              <a:t>Их жизнь была безупречной, счастливой и гармоничной.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Альберт был другом и советчиком.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Умер в возрасте 42 лет.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«Свет померк для меня», - сказала королева.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Последующие 40 лет правления она не снимала траур по нему.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«Его взгляды на все в этом мире будут теперь моим законом» - ее слова после смерти мужа.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авление Виктории"/>
          <p:cNvSpPr txBox="1">
            <a:spLocks noGrp="1"/>
          </p:cNvSpPr>
          <p:nvPr>
            <p:ph type="title"/>
          </p:nvPr>
        </p:nvSpPr>
        <p:spPr>
          <a:xfrm>
            <a:off x="914400" y="304799"/>
            <a:ext cx="7772400" cy="1143002"/>
          </a:xfrm>
          <a:prstGeom prst="rect">
            <a:avLst/>
          </a:prstGeom>
        </p:spPr>
        <p:txBody>
          <a:bodyPr/>
          <a:lstStyle/>
          <a:p>
            <a:r>
              <a:t>Правление Виктории</a:t>
            </a:r>
          </a:p>
        </p:txBody>
      </p:sp>
      <p:sp>
        <p:nvSpPr>
          <p:cNvPr id="90" name="Хитрость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buChar char="ь"/>
              <a:defRPr sz="4000"/>
            </a:pPr>
            <a:r>
              <a:t>Хитрость,</a:t>
            </a:r>
          </a:p>
          <a:p>
            <a:pPr>
              <a:spcBef>
                <a:spcPts val="900"/>
              </a:spcBef>
              <a:buChar char="ь"/>
              <a:defRPr sz="4000"/>
            </a:pPr>
            <a:r>
              <a:t> подкуп, </a:t>
            </a:r>
          </a:p>
          <a:p>
            <a:pPr>
              <a:spcBef>
                <a:spcPts val="900"/>
              </a:spcBef>
              <a:buChar char="ь"/>
              <a:defRPr sz="4000"/>
            </a:pPr>
            <a:r>
              <a:t>силовой нажим,</a:t>
            </a:r>
          </a:p>
          <a:p>
            <a:pPr>
              <a:spcBef>
                <a:spcPts val="900"/>
              </a:spcBef>
              <a:buChar char="ь"/>
              <a:defRPr sz="4000"/>
            </a:pPr>
            <a:r>
              <a:t> быстрота </a:t>
            </a:r>
          </a:p>
          <a:p>
            <a:pPr>
              <a:spcBef>
                <a:spcPts val="900"/>
              </a:spcBef>
              <a:buChar char="ь"/>
              <a:defRPr sz="4000"/>
            </a:pPr>
            <a:r>
              <a:t> натиск.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иобретения Британи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Приобретения Британии</a:t>
            </a:r>
          </a:p>
        </p:txBody>
      </p:sp>
      <p:sp>
        <p:nvSpPr>
          <p:cNvPr id="93" name="В 1875 году невероятно ловкая интрига приносит Британии основной пакет акций Суэцкого канала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 В 1875 году невероятно ловкая интрига приносит Британии основной пакет акций Суэцкого канала. </a:t>
            </a:r>
          </a:p>
          <a:p>
            <a:pPr>
              <a:buChar char="■"/>
            </a:pPr>
            <a:r>
              <a:t>В следующем году среди заморских владений Англии появляется Индия — главная жемчужина в имперской короне.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Королева в зените своей славы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t>Королева в зените своей славы</a:t>
            </a:r>
          </a:p>
        </p:txBody>
      </p:sp>
      <p:pic>
        <p:nvPicPr>
          <p:cNvPr id="96" name="Queen_Victoria_Golden_Jubilee.jpeg" descr="Queen_Victoria_Golden_Jubile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062" y="1600200"/>
            <a:ext cx="3013076" cy="4530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наменитая викторианская эпоха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Знаменитая викторианская эпоха</a:t>
            </a:r>
          </a:p>
        </p:txBody>
      </p:sp>
      <p:sp>
        <p:nvSpPr>
          <p:cNvPr id="99" name="расцвет страны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расцвет страны </a:t>
            </a:r>
          </a:p>
          <a:p>
            <a:pPr>
              <a:buChar char="■"/>
            </a:pPr>
            <a:r>
              <a:t>стабильность</a:t>
            </a:r>
          </a:p>
          <a:p>
            <a:pPr>
              <a:buChar char="■"/>
            </a:pPr>
            <a:r>
              <a:t>рост доходов</a:t>
            </a:r>
          </a:p>
          <a:p>
            <a:pPr>
              <a:buChar char="■"/>
            </a:pPr>
            <a:r>
              <a:t>расширение владений</a:t>
            </a:r>
          </a:p>
          <a:p>
            <a:pPr>
              <a:buChar char="■"/>
            </a:pPr>
            <a:r>
              <a:t>технический прогресс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вшества викторианской эпох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Новшества викторианской эпохи</a:t>
            </a:r>
          </a:p>
        </p:txBody>
      </p:sp>
      <p:sp>
        <p:nvSpPr>
          <p:cNvPr id="102" name="уличное освещение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уличное освещение,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тротуары,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санитария и гигиена,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водопровод и канализация,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метро,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кухонное оборудование и консервные банки, фотография,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музыкальные шкатулки и механическое пианино,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игрушки, открытки.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t>Даже практика подарков и театрализованное празднование Рождества.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авление Виктори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Правление Виктории</a:t>
            </a:r>
          </a:p>
        </p:txBody>
      </p:sp>
      <p:sp>
        <p:nvSpPr>
          <p:cNvPr id="105" name="в 1850-х страна покрывается сетью железных дорог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har char="■"/>
              <a:defRPr sz="2400"/>
            </a:pPr>
            <a:r>
              <a:t>в 1850-х страна покрывается сетью железных дорог.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в 1870 году вводится государственная образовательная система, гарантировавшая получение начального образования.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Появляется почтовая служба.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В 1871 году Оксфорд и Кембридж стали доступны для всех 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В 1870 году конкурсные испытания стали обычным способом вступления на гражданскую службу.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Актуальность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Актуальность</a:t>
            </a:r>
          </a:p>
        </p:txBody>
      </p:sp>
      <p:sp>
        <p:nvSpPr>
          <p:cNvPr id="50" name="Понять, почему целая эпоха в истории Великобритании получила название «викторианство»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r>
              <a:t>Понять, почему целая эпоха в истории Великобритании получила название «викторианство»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равы викторианской эпохи"/>
          <p:cNvSpPr txBox="1">
            <a:spLocks noGrp="1"/>
          </p:cNvSpPr>
          <p:nvPr>
            <p:ph type="title"/>
          </p:nvPr>
        </p:nvSpPr>
        <p:spPr>
          <a:xfrm>
            <a:off x="838200" y="304799"/>
            <a:ext cx="7772400" cy="1143002"/>
          </a:xfrm>
          <a:prstGeom prst="rect">
            <a:avLst/>
          </a:prstGeom>
        </p:spPr>
        <p:txBody>
          <a:bodyPr/>
          <a:lstStyle/>
          <a:p>
            <a:r>
              <a:t>Нравы викторианской эпохи</a:t>
            </a:r>
          </a:p>
        </p:txBody>
      </p:sp>
      <p:sp>
        <p:nvSpPr>
          <p:cNvPr id="108" name="строгость нравов, хладнокровное отношение к искусству и чопорность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■"/>
            </a:pPr>
            <a:r>
              <a:t>строгость нравов, хладнокровное отношение к искусству и чопорность. </a:t>
            </a:r>
          </a:p>
          <a:p>
            <a:pPr>
              <a:lnSpc>
                <a:spcPct val="90000"/>
              </a:lnSpc>
              <a:buChar char="■"/>
            </a:pPr>
            <a:r>
              <a:t>Трезвость, пунктуальность, трудолюбие, экономность и хозяйственность ценились и до правления Виктории, но именно в  ее эпоху эти качества стали нормой. </a:t>
            </a:r>
          </a:p>
          <a:p>
            <a:pPr>
              <a:lnSpc>
                <a:spcPct val="90000"/>
              </a:lnSpc>
              <a:buChar char="■"/>
            </a:pPr>
            <a:r>
              <a:t>строгость моральных правил. </a:t>
            </a:r>
          </a:p>
          <a:p>
            <a:pPr>
              <a:lnSpc>
                <a:spcPct val="90000"/>
              </a:lnSpc>
              <a:buChar char="■"/>
            </a:pPr>
            <a:r>
              <a:t>воскресные обряды, чтение Библии и семейные молитвы были обычным явлением почти до конца столетия.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Мемориал в честь королевы Виктории в Лондоне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>
            <a:lvl1pPr defTabSz="868680">
              <a:defRPr sz="3609"/>
            </a:lvl1pPr>
          </a:lstStyle>
          <a:p>
            <a:r>
              <a:t>Мемориал в честь королевы Виктории в Лондоне</a:t>
            </a:r>
          </a:p>
        </p:txBody>
      </p:sp>
      <p:pic>
        <p:nvPicPr>
          <p:cNvPr id="111" name="Victoria.memorial.london.arp.jpeg" descr="Victoria.memorial.london.ar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4687" y="1600200"/>
            <a:ext cx="3171826" cy="4530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Наследие Виктори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Наследие Виктории</a:t>
            </a:r>
          </a:p>
        </p:txBody>
      </p:sp>
      <p:sp>
        <p:nvSpPr>
          <p:cNvPr id="114" name="Даже самые ядовитые критики не смели отрицать того, что бесконечные десятилетия ее правления сплотили нацию, превратили страну в империю и двинули ее вперед. Англичанам королева «оставляла добротное наследство, и это было лучшей агитацией за монархию». О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r>
              <a:t>Даже самые ядовитые критики не смели отрицать того, что бесконечные десятилетия ее правления сплотили нацию, превратили страну в империю и двинули ее вперед. Англичанам королева «оставляла добротное наследство, и это было лучшей агитацией за монархию». Она нравилась Англии. И это было главным.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Место смерти Виктории Осборн- Хаус на острове Уайт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>
            <a:lvl1pPr defTabSz="868680">
              <a:defRPr sz="3609"/>
            </a:lvl1pPr>
          </a:lstStyle>
          <a:p>
            <a:r>
              <a:t>Место смерти Виктории Осборн- Хаус на острове Уайт</a:t>
            </a:r>
          </a:p>
        </p:txBody>
      </p:sp>
      <p:pic>
        <p:nvPicPr>
          <p:cNvPr id="117" name="Osborne_House1.jpeg" descr="Osborne_Hous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0" y="1600200"/>
            <a:ext cx="5662613" cy="4530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ключение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Заключение</a:t>
            </a:r>
          </a:p>
        </p:txBody>
      </p:sp>
      <p:sp>
        <p:nvSpPr>
          <p:cNvPr id="120" name="При королеве Виктории британцы, как нация стали единым целым и приобрели многие характерные черты, за которые весь мир их любит и уважает: это британская любовь к традициям, почитание памяти предков и своей истории, приверженность  семейному укладу, бри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buChar char="■"/>
              <a:defRPr sz="2400"/>
            </a:lvl1pPr>
          </a:lstStyle>
          <a:p>
            <a:r>
              <a:t>При королеве Виктории британцы, как нация стали единым целым и приобрели многие характерные черты, за которые весь мир их любит и уважает: это британская любовь к традициям, почитание памяти предков и своей истории, приверженность  семейному укладу, британская рассудительность, сдержанность и дипломатичность, и многие другие. Именно поэтому целая эпоха получила название по имени великой королевы - викторианство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Гипотеза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Гипотеза</a:t>
            </a:r>
          </a:p>
        </p:txBody>
      </p:sp>
      <p:sp>
        <p:nvSpPr>
          <p:cNvPr id="53" name="Мы полагаем, что деятельность королевы Виктории за время ее правления в Великобритании была очень значима для страны и ее народа, за что эту королеву чтят, как одну из величайших монархов Британии, и целая эпоха была названа ее именем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r>
              <a:t>Мы полагаем, что деятельность королевы Виктории за время ее правления в Великобритании была очень значима для страны и ее народа, за что эту королеву чтят, как одну из величайших монархов Британии, и целая эпоха была названа ее именем.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то она – Виктория?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Кто она – Виктория?</a:t>
            </a:r>
          </a:p>
        </p:txBody>
      </p:sp>
      <p:sp>
        <p:nvSpPr>
          <p:cNvPr id="56" name="Королева Соединенного Королевства Великобритании и Ирландии с 20 июня 183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Королева Соединенного Королевства Великобритании и Ирландии с 20 июня 1837</a:t>
            </a:r>
          </a:p>
          <a:p>
            <a:pPr>
              <a:buChar char="■"/>
            </a:pPr>
            <a:r>
              <a:t> Императрица Индии с 1 мая 1876.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Даты рождения и смерт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Даты рождения и смерти</a:t>
            </a:r>
          </a:p>
        </p:txBody>
      </p:sp>
      <p:sp>
        <p:nvSpPr>
          <p:cNvPr id="59" name="Родилась 24 мая 1819 года в Лондоне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Родилась 24 мая 1819 года в Лондоне </a:t>
            </a:r>
          </a:p>
          <a:p>
            <a:pPr>
              <a:buChar char="■"/>
            </a:pPr>
            <a:r>
              <a:t>Умерла 22 января 1901 года в Осборне) </a:t>
            </a:r>
          </a:p>
        </p:txBody>
      </p:sp>
      <p:pic>
        <p:nvPicPr>
          <p:cNvPr id="60" name="C:\Documents and Settings\Loner\Мои документы\королева виктория\viktoria.jpg" descr="C:\Documents and Settings\Loner\Мои документы\королева виктория\viktor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2895600"/>
            <a:ext cx="2433638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Родители королевы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Родители королевы</a:t>
            </a:r>
          </a:p>
        </p:txBody>
      </p:sp>
      <p:sp>
        <p:nvSpPr>
          <p:cNvPr id="63" name="Отец - принц Эдуарда, герцог Кентский, четвертый сын Георга II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Отец - принц Эдуарда, герцог Кентский, четвертый сын Георга III</a:t>
            </a:r>
          </a:p>
          <a:p>
            <a:pPr>
              <a:buChar char="■"/>
            </a:pPr>
            <a:r>
              <a:t> Мать - принцесса Виктория, вдова принца Ленингенского и дочери герцога Саксен-Кобургского. </a:t>
            </a:r>
          </a:p>
          <a:p>
            <a:pPr>
              <a:buChar char="■"/>
            </a:pPr>
            <a:r>
              <a:t>Виктория - последний представитель Ганноверской династии.</a:t>
            </a:r>
            <a:br/>
            <a:r>
              <a:t/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Королева Виктория в юност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Королева Виктория в юности</a:t>
            </a:r>
          </a:p>
        </p:txBody>
      </p:sp>
      <p:pic>
        <p:nvPicPr>
          <p:cNvPr id="66" name="C:\Documents and Settings\Loner\Мои документы\королева виктория\lub.gif" descr="C:\Documents and Settings\Loner\Мои документы\королева виктория\lub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1737" y="1905000"/>
            <a:ext cx="2762251" cy="3700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C:\Documents and Settings\Loner\Мои документы\королева виктория\виктория.jpg" descr="C:\Documents and Settings\Loner\Мои документы\королева виктория\виктория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1981200"/>
            <a:ext cx="2755900" cy="405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Коронация королевы Виктори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t>Коронация королевы Виктории</a:t>
            </a:r>
          </a:p>
        </p:txBody>
      </p:sp>
      <p:pic>
        <p:nvPicPr>
          <p:cNvPr id="70" name="Коронация. 28 января 1838" descr="Коронация. 28 января 1838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1981200"/>
            <a:ext cx="3243263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28 января 1838"/>
          <p:cNvSpPr txBox="1"/>
          <p:nvPr/>
        </p:nvSpPr>
        <p:spPr>
          <a:xfrm>
            <a:off x="1112519" y="1828800"/>
            <a:ext cx="4888549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800"/>
            </a:lvl1pPr>
          </a:lstStyle>
          <a:p>
            <a:r>
              <a:t>28 января 1838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Замужество Виктории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1"/>
          </a:xfrm>
          <a:prstGeom prst="rect">
            <a:avLst/>
          </a:prstGeom>
        </p:spPr>
        <p:txBody>
          <a:bodyPr/>
          <a:lstStyle/>
          <a:p>
            <a:r>
              <a:t>Замужество Виктории</a:t>
            </a:r>
          </a:p>
        </p:txBody>
      </p:sp>
      <p:pic>
        <p:nvPicPr>
          <p:cNvPr id="74" name="iou.jpeg" descr="io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1487" y="1600200"/>
            <a:ext cx="6118226" cy="4530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Слои">
  <a:themeElements>
    <a:clrScheme name="Слои">
      <a:dk1>
        <a:srgbClr val="000000"/>
      </a:dk1>
      <a:lt1>
        <a:srgbClr val="FFFFE1"/>
      </a:lt1>
      <a:dk2>
        <a:srgbClr val="A7A7A7"/>
      </a:dk2>
      <a:lt2>
        <a:srgbClr val="535353"/>
      </a:lt2>
      <a:accent1>
        <a:srgbClr val="CCCC9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Слои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Сло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E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лои">
  <a:themeElements>
    <a:clrScheme name="Слои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9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Слои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Сло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E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Helvetica Neue</vt:lpstr>
      <vt:lpstr>Times New Roman</vt:lpstr>
      <vt:lpstr>Wingdings</vt:lpstr>
      <vt:lpstr>Слои</vt:lpstr>
      <vt:lpstr>Королева Виктория: великая королева великой страны</vt:lpstr>
      <vt:lpstr>Актуальность</vt:lpstr>
      <vt:lpstr>Гипотеза</vt:lpstr>
      <vt:lpstr>Кто она – Виктория?</vt:lpstr>
      <vt:lpstr>Даты рождения и смерти</vt:lpstr>
      <vt:lpstr>Родители королевы</vt:lpstr>
      <vt:lpstr>Королева Виктория в юности</vt:lpstr>
      <vt:lpstr>Коронация королевы Виктории</vt:lpstr>
      <vt:lpstr>Замужество Виктории</vt:lpstr>
      <vt:lpstr>Дата бракосочетания</vt:lpstr>
      <vt:lpstr>Муж королевы Виктории, принц Альберт</vt:lpstr>
      <vt:lpstr>Семья королевы</vt:lpstr>
      <vt:lpstr>Семейная жизнь королевы</vt:lpstr>
      <vt:lpstr>Правление Виктории</vt:lpstr>
      <vt:lpstr>Приобретения Британии</vt:lpstr>
      <vt:lpstr>Королева в зените своей славы</vt:lpstr>
      <vt:lpstr>Знаменитая викторианская эпоха</vt:lpstr>
      <vt:lpstr>Новшества викторианской эпохи</vt:lpstr>
      <vt:lpstr>Правление Виктории</vt:lpstr>
      <vt:lpstr>Нравы викторианской эпохи</vt:lpstr>
      <vt:lpstr>Мемориал в честь королевы Виктории в Лондоне</vt:lpstr>
      <vt:lpstr>Наследие Виктории</vt:lpstr>
      <vt:lpstr>Место смерти Виктории Осборн- Хаус на острове Уайт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Королева Виктория: великая королева великой страны</dc:title>
  <dc:creator>Vaso</dc:creator>
  <cp:lastModifiedBy>Учетная запись Майкрософт</cp:lastModifiedBy>
  <cp:revision>2</cp:revision>
  <dcterms:modified xsi:type="dcterms:W3CDTF">2025-01-05T16:29:45Z</dcterms:modified>
</cp:coreProperties>
</file>