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62" r:id="rId3"/>
    <p:sldId id="260" r:id="rId4"/>
    <p:sldId id="263" r:id="rId5"/>
    <p:sldId id="264" r:id="rId6"/>
    <p:sldId id="265" r:id="rId7"/>
    <p:sldId id="266" r:id="rId8"/>
    <p:sldId id="267" r:id="rId9"/>
    <p:sldId id="268" r:id="rId10"/>
    <p:sldId id="269" r:id="rId11"/>
    <p:sldId id="270" r:id="rId12"/>
    <p:sldId id="271" r:id="rId13"/>
    <p:sldId id="272" r:id="rId14"/>
    <p:sldId id="273" r:id="rId15"/>
    <p:sldId id="274" r:id="rId16"/>
  </p:sldIdLst>
  <p:sldSz cx="9144000" cy="6858000" type="screen4x3"/>
  <p:notesSz cx="6858000" cy="9144000"/>
  <p:custDataLst>
    <p:tags r:id="rId19"/>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74A"/>
    <a:srgbClr val="3399FF"/>
    <a:srgbClr val="666699"/>
    <a:srgbClr val="E5907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84583" autoAdjust="0"/>
  </p:normalViewPr>
  <p:slideViewPr>
    <p:cSldViewPr>
      <p:cViewPr varScale="1">
        <p:scale>
          <a:sx n="61" d="100"/>
          <a:sy n="61" d="100"/>
        </p:scale>
        <p:origin x="-139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49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6663A1-BE93-4F19-BCAE-33E954C20B2B}" type="datetimeFigureOut">
              <a:rPr lang="ru-RU" smtClean="0"/>
              <a:pPr/>
              <a:t>19.02.25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0DF26E-F902-4582-B614-0C9EE35F2135}" type="slidenum">
              <a:rPr lang="ru-RU" smtClean="0"/>
              <a:pPr/>
              <a:t>‹#›</a:t>
            </a:fld>
            <a:endParaRPr lang="ru-RU"/>
          </a:p>
        </p:txBody>
      </p:sp>
    </p:spTree>
    <p:extLst>
      <p:ext uri="{BB962C8B-B14F-4D97-AF65-F5344CB8AC3E}">
        <p14:creationId xmlns="" xmlns:p14="http://schemas.microsoft.com/office/powerpoint/2010/main" val="4043283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C0431-2448-4DC3-AF70-2785FBE2C445}" type="datetimeFigureOut">
              <a:rPr lang="ru-RU" smtClean="0"/>
              <a:pPr/>
              <a:t>19.02.25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341FE-AE5C-47F1-8FD8-47C4A673A802}" type="slidenum">
              <a:rPr lang="ru-RU" smtClean="0"/>
              <a:pPr/>
              <a:t>‹#›</a:t>
            </a:fld>
            <a:endParaRPr lang="ru-RU"/>
          </a:p>
        </p:txBody>
      </p:sp>
    </p:spTree>
    <p:extLst>
      <p:ext uri="{BB962C8B-B14F-4D97-AF65-F5344CB8AC3E}">
        <p14:creationId xmlns="" xmlns:p14="http://schemas.microsoft.com/office/powerpoint/2010/main" val="202611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smtClean="0"/>
          </a:p>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pPr/>
              <a:t>1</a:t>
            </a:fld>
            <a:endParaRPr lang="ru-RU"/>
          </a:p>
        </p:txBody>
      </p:sp>
    </p:spTree>
    <p:extLst>
      <p:ext uri="{BB962C8B-B14F-4D97-AF65-F5344CB8AC3E}">
        <p14:creationId xmlns="" xmlns:p14="http://schemas.microsoft.com/office/powerpoint/2010/main" val="4221614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16" y="980728"/>
            <a:ext cx="6517232" cy="1368152"/>
          </a:xfrm>
        </p:spPr>
        <p:txBody>
          <a:bodyPr/>
          <a:lstStyle>
            <a:lvl1pPr>
              <a:defRPr b="1">
                <a:solidFill>
                  <a:schemeClr val="accent4">
                    <a:lumMod val="50000"/>
                  </a:schemeClr>
                </a:solidFill>
                <a:effectLst>
                  <a:outerShdw blurRad="38100" dist="38100" dir="2700000" algn="tl">
                    <a:srgbClr val="000000">
                      <a:alpha val="43137"/>
                    </a:srgbClr>
                  </a:outerShdw>
                </a:effectLst>
              </a:defRPr>
            </a:lvl1pPr>
          </a:lstStyle>
          <a:p>
            <a:r>
              <a:rPr lang="ru-RU" dirty="0" smtClean="0"/>
              <a:t>Образец</a:t>
            </a:r>
            <a:r>
              <a:rPr lang="en-US" dirty="0" smtClean="0"/>
              <a:t> </a:t>
            </a:r>
            <a:r>
              <a:rPr lang="ru-RU" dirty="0" smtClean="0"/>
              <a:t>заголовка</a:t>
            </a:r>
            <a:endParaRPr lang="ru-RU" dirty="0"/>
          </a:p>
        </p:txBody>
      </p:sp>
      <p:sp>
        <p:nvSpPr>
          <p:cNvPr id="4" name="Дата 3"/>
          <p:cNvSpPr>
            <a:spLocks noGrp="1"/>
          </p:cNvSpPr>
          <p:nvPr>
            <p:ph type="dt" sz="half" idx="10"/>
          </p:nvPr>
        </p:nvSpPr>
        <p:spPr/>
        <p:txBody>
          <a:bodyPr/>
          <a:lstStyle>
            <a:lvl1pPr>
              <a:defRPr>
                <a:solidFill>
                  <a:schemeClr val="accent4">
                    <a:lumMod val="50000"/>
                  </a:schemeClr>
                </a:solidFill>
              </a:defRPr>
            </a:lvl1pPr>
          </a:lstStyle>
          <a:p>
            <a:fld id="{A5E48A96-E1BB-4C8F-80B2-32A47A48A9D5}" type="datetimeFigureOut">
              <a:rPr lang="ru-RU" smtClean="0"/>
              <a:pPr/>
              <a:t>19.02.25</a:t>
            </a:fld>
            <a:endParaRPr lang="ru-RU"/>
          </a:p>
        </p:txBody>
      </p:sp>
      <p:sp>
        <p:nvSpPr>
          <p:cNvPr id="5" name="Нижний колонтитул 4"/>
          <p:cNvSpPr>
            <a:spLocks noGrp="1"/>
          </p:cNvSpPr>
          <p:nvPr>
            <p:ph type="ftr" sz="quarter" idx="11"/>
          </p:nvPr>
        </p:nvSpPr>
        <p:spPr/>
        <p:txBody>
          <a:bodyPr/>
          <a:lstStyle>
            <a:lvl1pPr>
              <a:defRPr>
                <a:solidFill>
                  <a:schemeClr val="accent4">
                    <a:lumMod val="50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4">
                    <a:lumMod val="5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25156427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19.02.25</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10788046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6">
                    <a:lumMod val="60000"/>
                    <a:lumOff val="40000"/>
                  </a:schemeClr>
                </a:solidFill>
              </a:defRPr>
            </a:lvl1p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19.02.25</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29836954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lvl1pPr>
              <a:defRPr>
                <a:solidFill>
                  <a:schemeClr val="accent4">
                    <a:lumMod val="50000"/>
                  </a:schemeClr>
                </a:solidFill>
              </a:defRPr>
            </a:lvl1pPr>
          </a:lstStyle>
          <a:p>
            <a:fld id="{A5E48A96-E1BB-4C8F-80B2-32A47A48A9D5}" type="datetimeFigureOut">
              <a:rPr lang="ru-RU" smtClean="0"/>
              <a:pPr/>
              <a:t>19.02.25</a:t>
            </a:fld>
            <a:endParaRPr lang="ru-RU"/>
          </a:p>
        </p:txBody>
      </p:sp>
      <p:sp>
        <p:nvSpPr>
          <p:cNvPr id="5" name="Нижний колонтитул 4"/>
          <p:cNvSpPr>
            <a:spLocks noGrp="1"/>
          </p:cNvSpPr>
          <p:nvPr>
            <p:ph type="ftr" sz="quarter" idx="11"/>
          </p:nvPr>
        </p:nvSpPr>
        <p:spPr/>
        <p:txBody>
          <a:bodyPr/>
          <a:lstStyle>
            <a:lvl1pPr>
              <a:defRPr>
                <a:solidFill>
                  <a:schemeClr val="accent4">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4">
                    <a:lumMod val="50000"/>
                  </a:schemeClr>
                </a:solidFill>
              </a:defRPr>
            </a:lvl1pPr>
          </a:lstStyle>
          <a:p>
            <a:fld id="{544A1F6A-164B-43BA-A19E-4AE6BB502A21}" type="slidenum">
              <a:rPr lang="ru-RU" smtClean="0"/>
              <a:pPr/>
              <a:t>‹#›</a:t>
            </a:fld>
            <a:endParaRPr lang="ru-RU"/>
          </a:p>
        </p:txBody>
      </p:sp>
      <p:sp>
        <p:nvSpPr>
          <p:cNvPr id="12" name="Номер слайда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solidFill>
                <a:schemeClr val="accent4">
                  <a:lumMod val="50000"/>
                </a:schemeClr>
              </a:solidFill>
            </a:endParaRPr>
          </a:p>
        </p:txBody>
      </p:sp>
      <p:sp>
        <p:nvSpPr>
          <p:cNvPr id="10" name="Текст 2"/>
          <p:cNvSpPr>
            <a:spLocks noGrp="1"/>
          </p:cNvSpPr>
          <p:nvPr>
            <p:ph idx="1"/>
          </p:nvPr>
        </p:nvSpPr>
        <p:spPr>
          <a:xfrm>
            <a:off x="251520" y="1772816"/>
            <a:ext cx="8640960" cy="432048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Заголовок 1"/>
          <p:cNvSpPr>
            <a:spLocks noGrp="1"/>
          </p:cNvSpPr>
          <p:nvPr>
            <p:ph type="title"/>
          </p:nvPr>
        </p:nvSpPr>
        <p:spPr>
          <a:xfrm>
            <a:off x="2195736" y="148086"/>
            <a:ext cx="6768752" cy="976658"/>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Tree>
    <p:extLst>
      <p:ext uri="{BB962C8B-B14F-4D97-AF65-F5344CB8AC3E}">
        <p14:creationId xmlns="" xmlns:p14="http://schemas.microsoft.com/office/powerpoint/2010/main" val="15430141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799" y="4406900"/>
            <a:ext cx="5722913" cy="1362075"/>
          </a:xfrm>
        </p:spPr>
        <p:txBody>
          <a:bodyPr anchor="t"/>
          <a:lstStyle>
            <a:lvl1pPr algn="l">
              <a:defRPr sz="4000" b="1" cap="all">
                <a:solidFill>
                  <a:schemeClr val="bg2">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771799" y="2906713"/>
            <a:ext cx="5722913" cy="1500187"/>
          </a:xfrm>
        </p:spPr>
        <p:txBody>
          <a:bodyPr anchor="b"/>
          <a:lstStyle>
            <a:lvl1pPr marL="0" indent="0">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lvl1pPr>
              <a:defRPr>
                <a:solidFill>
                  <a:schemeClr val="bg2">
                    <a:lumMod val="50000"/>
                  </a:schemeClr>
                </a:solidFill>
              </a:defRPr>
            </a:lvl1pPr>
          </a:lstStyle>
          <a:p>
            <a:fld id="{A5E48A96-E1BB-4C8F-80B2-32A47A48A9D5}" type="datetimeFigureOut">
              <a:rPr lang="ru-RU" smtClean="0"/>
              <a:pPr/>
              <a:t>19.02.25</a:t>
            </a:fld>
            <a:endParaRPr lang="ru-RU"/>
          </a:p>
        </p:txBody>
      </p:sp>
      <p:sp>
        <p:nvSpPr>
          <p:cNvPr id="5" name="Нижний колонтитул 4"/>
          <p:cNvSpPr>
            <a:spLocks noGrp="1"/>
          </p:cNvSpPr>
          <p:nvPr>
            <p:ph type="ftr" sz="quarter" idx="11"/>
          </p:nvPr>
        </p:nvSpPr>
        <p:spPr/>
        <p:txBody>
          <a:bodyPr/>
          <a:lstStyle>
            <a:lvl1pPr>
              <a:defRPr>
                <a:solidFill>
                  <a:schemeClr val="bg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bg2">
                    <a:lumMod val="5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20266547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bg1">
                    <a:lumMod val="95000"/>
                  </a:schemeClr>
                </a:solidFill>
              </a:defRPr>
            </a:lvl1pPr>
          </a:lstStyle>
          <a:p>
            <a:r>
              <a:rPr lang="ru-RU" dirty="0" smtClean="0"/>
              <a:t>Образец заголовка</a:t>
            </a:r>
            <a:endParaRPr lang="ru-RU" dirty="0"/>
          </a:p>
        </p:txBody>
      </p:sp>
      <p:sp>
        <p:nvSpPr>
          <p:cNvPr id="3" name="Объект 2"/>
          <p:cNvSpPr>
            <a:spLocks noGrp="1"/>
          </p:cNvSpPr>
          <p:nvPr>
            <p:ph sz="half" idx="1"/>
          </p:nvPr>
        </p:nvSpPr>
        <p:spPr>
          <a:xfrm>
            <a:off x="179512" y="2060848"/>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4644008" y="2071389"/>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lvl1pPr>
              <a:defRPr>
                <a:solidFill>
                  <a:schemeClr val="bg1">
                    <a:lumMod val="95000"/>
                  </a:schemeClr>
                </a:solidFill>
              </a:defRPr>
            </a:lvl1pPr>
          </a:lstStyle>
          <a:p>
            <a:fld id="{A5E48A96-E1BB-4C8F-80B2-32A47A48A9D5}" type="datetimeFigureOut">
              <a:rPr lang="ru-RU" smtClean="0"/>
              <a:pPr/>
              <a:t>19.02.25</a:t>
            </a:fld>
            <a:endParaRPr lang="ru-RU"/>
          </a:p>
        </p:txBody>
      </p:sp>
      <p:sp>
        <p:nvSpPr>
          <p:cNvPr id="6" name="Нижний колонтитул 5"/>
          <p:cNvSpPr>
            <a:spLocks noGrp="1"/>
          </p:cNvSpPr>
          <p:nvPr>
            <p:ph type="ftr" sz="quarter" idx="11"/>
          </p:nvPr>
        </p:nvSpPr>
        <p:spPr/>
        <p:txBody>
          <a:bodyPr/>
          <a:lstStyle>
            <a:lvl1pPr>
              <a:defRPr>
                <a:solidFill>
                  <a:schemeClr val="bg1">
                    <a:lumMod val="95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bg1">
                    <a:lumMod val="95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38913399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51520" y="1916832"/>
            <a:ext cx="4176464"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4" name="Объект 3"/>
          <p:cNvSpPr>
            <a:spLocks noGrp="1"/>
          </p:cNvSpPr>
          <p:nvPr>
            <p:ph sz="half" idx="2"/>
          </p:nvPr>
        </p:nvSpPr>
        <p:spPr>
          <a:xfrm>
            <a:off x="251520" y="2556594"/>
            <a:ext cx="4176464"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4716016" y="1934294"/>
            <a:ext cx="4248472"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6" name="Объект 5"/>
          <p:cNvSpPr>
            <a:spLocks noGrp="1"/>
          </p:cNvSpPr>
          <p:nvPr>
            <p:ph sz="quarter" idx="4"/>
          </p:nvPr>
        </p:nvSpPr>
        <p:spPr>
          <a:xfrm>
            <a:off x="4716016" y="2574056"/>
            <a:ext cx="4248472"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Дата 6"/>
          <p:cNvSpPr>
            <a:spLocks noGrp="1"/>
          </p:cNvSpPr>
          <p:nvPr>
            <p:ph type="dt" sz="half" idx="10"/>
          </p:nvPr>
        </p:nvSpPr>
        <p:spPr>
          <a:xfrm>
            <a:off x="1375310" y="6410896"/>
            <a:ext cx="1215489" cy="365125"/>
          </a:xfrm>
        </p:spPr>
        <p:txBody>
          <a:bodyPr/>
          <a:lstStyle>
            <a:lvl1pPr>
              <a:defRPr>
                <a:solidFill>
                  <a:schemeClr val="accent6">
                    <a:lumMod val="60000"/>
                    <a:lumOff val="40000"/>
                  </a:schemeClr>
                </a:solidFill>
              </a:defRPr>
            </a:lvl1pPr>
          </a:lstStyle>
          <a:p>
            <a:fld id="{A5E48A96-E1BB-4C8F-80B2-32A47A48A9D5}" type="datetimeFigureOut">
              <a:rPr lang="ru-RU" smtClean="0"/>
              <a:pPr/>
              <a:t>19.02.25</a:t>
            </a:fld>
            <a:endParaRPr lang="ru-RU"/>
          </a:p>
        </p:txBody>
      </p:sp>
      <p:sp>
        <p:nvSpPr>
          <p:cNvPr id="8" name="Нижний колонтитул 7"/>
          <p:cNvSpPr>
            <a:spLocks noGrp="1"/>
          </p:cNvSpPr>
          <p:nvPr>
            <p:ph type="ftr" sz="quarter" idx="11"/>
          </p:nvPr>
        </p:nvSpPr>
        <p:spPr>
          <a:xfrm>
            <a:off x="4154184" y="6356350"/>
            <a:ext cx="1649592" cy="365125"/>
          </a:xfrm>
        </p:spPr>
        <p:txBody>
          <a:bodyPr/>
          <a:lstStyle>
            <a:lvl1pPr>
              <a:defRPr>
                <a:solidFill>
                  <a:schemeClr val="accent6">
                    <a:lumMod val="60000"/>
                    <a:lumOff val="40000"/>
                  </a:schemeClr>
                </a:solidFill>
              </a:defRPr>
            </a:lvl1pPr>
          </a:lstStyle>
          <a:p>
            <a:endParaRPr lang="ru-RU"/>
          </a:p>
        </p:txBody>
      </p:sp>
      <p:sp>
        <p:nvSpPr>
          <p:cNvPr id="9" name="Номер слайда 8"/>
          <p:cNvSpPr>
            <a:spLocks noGrp="1"/>
          </p:cNvSpPr>
          <p:nvPr>
            <p:ph type="sldNum" sz="quarter" idx="12"/>
          </p:nvPr>
        </p:nvSpPr>
        <p:spPr>
          <a:xfrm>
            <a:off x="7471310" y="6356350"/>
            <a:ext cx="1215489" cy="365125"/>
          </a:xfrm>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16599334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19.02.25</a:t>
            </a:fld>
            <a:endParaRPr lang="ru-RU"/>
          </a:p>
        </p:txBody>
      </p:sp>
      <p:sp>
        <p:nvSpPr>
          <p:cNvPr id="4" name="Нижний колонтитул 3"/>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5" name="Номер слайда 4"/>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21724577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19.02.25</a:t>
            </a:fld>
            <a:endParaRPr lang="ru-RU"/>
          </a:p>
        </p:txBody>
      </p:sp>
      <p:sp>
        <p:nvSpPr>
          <p:cNvPr id="3" name="Нижний колонтитул 2"/>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4" name="Номер слайда 3"/>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6159515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3563888" y="1916832"/>
            <a:ext cx="5111750" cy="4353347"/>
          </a:xfrm>
        </p:spPr>
        <p:txBody>
          <a:bodyPr/>
          <a:lstStyle>
            <a:lvl1pPr>
              <a:defRPr sz="3200">
                <a:solidFill>
                  <a:schemeClr val="accent6">
                    <a:lumMod val="60000"/>
                    <a:lumOff val="40000"/>
                  </a:schemeClr>
                </a:solidFill>
              </a:defRPr>
            </a:lvl1pPr>
            <a:lvl2pPr>
              <a:defRPr sz="2800">
                <a:solidFill>
                  <a:schemeClr val="accent6">
                    <a:lumMod val="60000"/>
                    <a:lumOff val="40000"/>
                  </a:schemeClr>
                </a:solidFill>
              </a:defRPr>
            </a:lvl2pPr>
            <a:lvl3pPr>
              <a:defRPr sz="2400">
                <a:solidFill>
                  <a:schemeClr val="accent6">
                    <a:lumMod val="60000"/>
                    <a:lumOff val="40000"/>
                  </a:schemeClr>
                </a:solidFill>
              </a:defRPr>
            </a:lvl3pPr>
            <a:lvl4pPr>
              <a:defRPr sz="2000">
                <a:solidFill>
                  <a:schemeClr val="accent6">
                    <a:lumMod val="60000"/>
                    <a:lumOff val="40000"/>
                  </a:schemeClr>
                </a:solidFill>
              </a:defRPr>
            </a:lvl4pPr>
            <a:lvl5pPr>
              <a:defRPr sz="2000">
                <a:solidFill>
                  <a:schemeClr val="accent6">
                    <a:lumMod val="60000"/>
                    <a:lumOff val="40000"/>
                  </a:schemeClr>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19.02.25</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3454896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a:lstStyle>
            <a:lvl1pPr marL="0" indent="0">
              <a:buNone/>
              <a:defRPr sz="3200">
                <a:solidFill>
                  <a:schemeClr val="accent6">
                    <a:lumMod val="60000"/>
                    <a:lumOff val="4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19.02.25</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27586054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148086"/>
            <a:ext cx="6768752" cy="976658"/>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51520" y="1772816"/>
            <a:ext cx="8640960" cy="432048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4">
                    <a:lumMod val="50000"/>
                  </a:schemeClr>
                </a:solidFill>
              </a:defRPr>
            </a:lvl1pPr>
          </a:lstStyle>
          <a:p>
            <a:fld id="{A5E48A96-E1BB-4C8F-80B2-32A47A48A9D5}" type="datetimeFigureOut">
              <a:rPr lang="ru-RU" smtClean="0"/>
              <a:pPr/>
              <a:t>19.02.25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4">
                    <a:lumMod val="50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4">
                    <a:lumMod val="50000"/>
                  </a:schemeClr>
                </a:solidFill>
              </a:defRPr>
            </a:lvl1pPr>
          </a:lstStyle>
          <a:p>
            <a:fld id="{544A1F6A-164B-43BA-A19E-4AE6BB502A21}" type="slidenum">
              <a:rPr lang="ru-RU" smtClean="0"/>
              <a:pPr/>
              <a:t>‹#›</a:t>
            </a:fld>
            <a:endParaRPr lang="ru-RU"/>
          </a:p>
        </p:txBody>
      </p:sp>
      <p:pic>
        <p:nvPicPr>
          <p:cNvPr id="7" name="Рисунок 6">
            <a:hlinkClick r:id="rId14"/>
          </p:cNvPr>
          <p:cNvPicPr>
            <a:picLocks noChangeAspect="1"/>
          </p:cNvPicPr>
          <p:nvPr userDrawn="1"/>
        </p:nvPicPr>
        <p:blipFill>
          <a:blip r:embed="rId15" cstate="print">
            <a:extLst>
              <a:ext uri="{28A0092B-C50C-407E-A947-70E740481C1C}">
                <a14:useLocalDpi xmlns=""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 xmlns:p14="http://schemas.microsoft.com/office/powerpoint/2010/main" val="371027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accent4">
              <a:lumMod val="50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4">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4">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4">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260648"/>
            <a:ext cx="5904656" cy="4032448"/>
          </a:xfrm>
        </p:spPr>
        <p:txBody>
          <a:bodyPr>
            <a:noAutofit/>
          </a:bodyPr>
          <a:lstStyle/>
          <a:p>
            <a:r>
              <a:rPr lang="en-US" sz="4000" dirty="0" smtClean="0"/>
              <a:t>Tourist route in the </a:t>
            </a:r>
            <a:r>
              <a:rPr lang="en-US" sz="4000" dirty="0" err="1" smtClean="0"/>
              <a:t>Shatkovsky</a:t>
            </a:r>
            <a:r>
              <a:rPr lang="en-US" sz="4000" dirty="0" smtClean="0"/>
              <a:t> district</a:t>
            </a:r>
            <a:br>
              <a:rPr lang="en-US" sz="4000" dirty="0" smtClean="0"/>
            </a:br>
            <a:r>
              <a:rPr lang="en-US" sz="4000" dirty="0" smtClean="0"/>
              <a:t> “Memory. The culture. Health". </a:t>
            </a:r>
            <a:r>
              <a:rPr lang="ru-RU" sz="4000" dirty="0" smtClean="0"/>
              <a:t/>
            </a:r>
            <a:br>
              <a:rPr lang="ru-RU" sz="4000" dirty="0" smtClean="0"/>
            </a:br>
            <a:r>
              <a:rPr lang="ru-RU" sz="4000" dirty="0" smtClean="0"/>
              <a:t/>
            </a:r>
            <a:br>
              <a:rPr lang="ru-RU" sz="4000" dirty="0" smtClean="0"/>
            </a:br>
            <a:r>
              <a:rPr lang="en-US" sz="4000" dirty="0" smtClean="0"/>
              <a:t>AVRORA</a:t>
            </a:r>
            <a:endParaRPr lang="ru-RU" sz="4000" b="1" dirty="0"/>
          </a:p>
        </p:txBody>
      </p:sp>
    </p:spTree>
    <p:extLst>
      <p:ext uri="{BB962C8B-B14F-4D97-AF65-F5344CB8AC3E}">
        <p14:creationId xmlns="" xmlns:p14="http://schemas.microsoft.com/office/powerpoint/2010/main" val="18578706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Autofit/>
          </a:bodyPr>
          <a:lstStyle/>
          <a:p>
            <a:pPr>
              <a:buNone/>
            </a:pPr>
            <a:r>
              <a:rPr lang="en-US" sz="2400" b="1" dirty="0" smtClean="0">
                <a:solidFill>
                  <a:schemeClr val="tx1"/>
                </a:solidFill>
                <a:latin typeface="Times New Roman" pitchFamily="18" charset="0"/>
                <a:cs typeface="Times New Roman" pitchFamily="18" charset="0"/>
              </a:rPr>
              <a:t>         The memorial complex "Dedicated to Tanya </a:t>
            </a:r>
            <a:r>
              <a:rPr lang="en-US" sz="2400" b="1" dirty="0" err="1" smtClean="0">
                <a:solidFill>
                  <a:schemeClr val="tx1"/>
                </a:solidFill>
                <a:latin typeface="Times New Roman" pitchFamily="18" charset="0"/>
                <a:cs typeface="Times New Roman" pitchFamily="18" charset="0"/>
              </a:rPr>
              <a:t>Savicheva</a:t>
            </a:r>
            <a:r>
              <a:rPr lang="en-US" sz="2400" b="1" dirty="0" smtClean="0">
                <a:solidFill>
                  <a:schemeClr val="tx1"/>
                </a:solidFill>
                <a:latin typeface="Times New Roman" pitchFamily="18" charset="0"/>
                <a:cs typeface="Times New Roman" pitchFamily="18" charset="0"/>
              </a:rPr>
              <a:t> and the Children of War" was opened on May 7, 2010 on the territory of the school </a:t>
            </a:r>
            <a:r>
              <a:rPr lang="en-US" sz="2400" b="1" dirty="0" err="1" smtClean="0">
                <a:solidFill>
                  <a:schemeClr val="tx1"/>
                </a:solidFill>
                <a:latin typeface="Times New Roman" pitchFamily="18" charset="0"/>
                <a:cs typeface="Times New Roman" pitchFamily="18" charset="0"/>
              </a:rPr>
              <a:t>r.p</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Shatki</a:t>
            </a:r>
            <a:r>
              <a:rPr lang="en-US" sz="2400" b="1" dirty="0" smtClean="0">
                <a:solidFill>
                  <a:schemeClr val="tx1"/>
                </a:solidFill>
                <a:latin typeface="Times New Roman" pitchFamily="18" charset="0"/>
                <a:cs typeface="Times New Roman" pitchFamily="18" charset="0"/>
              </a:rPr>
              <a:t>, authors - sculptors T. </a:t>
            </a:r>
            <a:r>
              <a:rPr lang="en-US" sz="2400" b="1" dirty="0" err="1" smtClean="0">
                <a:solidFill>
                  <a:schemeClr val="tx1"/>
                </a:solidFill>
                <a:latin typeface="Times New Roman" pitchFamily="18" charset="0"/>
                <a:cs typeface="Times New Roman" pitchFamily="18" charset="0"/>
              </a:rPr>
              <a:t>Kholuev</a:t>
            </a:r>
            <a:r>
              <a:rPr lang="en-US" sz="2400" b="1" dirty="0" smtClean="0">
                <a:solidFill>
                  <a:schemeClr val="tx1"/>
                </a:solidFill>
                <a:latin typeface="Times New Roman" pitchFamily="18" charset="0"/>
                <a:cs typeface="Times New Roman" pitchFamily="18" charset="0"/>
              </a:rPr>
              <a:t> and A. </a:t>
            </a:r>
            <a:r>
              <a:rPr lang="en-US" sz="2400" b="1" dirty="0" err="1" smtClean="0">
                <a:solidFill>
                  <a:schemeClr val="tx1"/>
                </a:solidFill>
                <a:latin typeface="Times New Roman" pitchFamily="18" charset="0"/>
                <a:cs typeface="Times New Roman" pitchFamily="18" charset="0"/>
              </a:rPr>
              <a:t>Kholueva</a:t>
            </a:r>
            <a:r>
              <a:rPr lang="en-US" sz="2400" b="1" dirty="0" smtClean="0">
                <a:solidFill>
                  <a:schemeClr val="tx1"/>
                </a:solidFill>
                <a:latin typeface="Times New Roman" pitchFamily="18" charset="0"/>
                <a:cs typeface="Times New Roman" pitchFamily="18" charset="0"/>
              </a:rPr>
              <a:t>. The complex consists of 12 concrete arches, in them there are 12 relief stories from the lives of children of besieged Leningrad. In the center there is a monument to Tanya </a:t>
            </a:r>
            <a:r>
              <a:rPr lang="en-US" sz="2400" b="1" dirty="0" err="1" smtClean="0">
                <a:solidFill>
                  <a:schemeClr val="tx1"/>
                </a:solidFill>
                <a:latin typeface="Times New Roman" pitchFamily="18" charset="0"/>
                <a:cs typeface="Times New Roman" pitchFamily="18" charset="0"/>
              </a:rPr>
              <a:t>Savicheva</a:t>
            </a:r>
            <a:r>
              <a:rPr lang="en-US" sz="2400" b="1" dirty="0" smtClean="0">
                <a:solidFill>
                  <a:schemeClr val="tx1"/>
                </a:solidFill>
                <a:latin typeface="Times New Roman" pitchFamily="18" charset="0"/>
                <a:cs typeface="Times New Roman" pitchFamily="18" charset="0"/>
              </a:rPr>
              <a:t> herself - an 11-year-old girl who became famous thanks to her diary, where the death of all relatives in the Leningrad blockade was written. The memorial was opened at the expense of the residents of the village of </a:t>
            </a:r>
            <a:r>
              <a:rPr lang="en-US" sz="2400" b="1" dirty="0" err="1" smtClean="0">
                <a:solidFill>
                  <a:schemeClr val="tx1"/>
                </a:solidFill>
                <a:latin typeface="Times New Roman" pitchFamily="18" charset="0"/>
                <a:cs typeface="Times New Roman" pitchFamily="18" charset="0"/>
              </a:rPr>
              <a:t>Shatki</a:t>
            </a:r>
            <a:r>
              <a:rPr lang="en-US" sz="2400" b="1" dirty="0" smtClean="0">
                <a:solidFill>
                  <a:schemeClr val="tx1"/>
                </a:solidFill>
                <a:latin typeface="Times New Roman" pitchFamily="18" charset="0"/>
                <a:cs typeface="Times New Roman" pitchFamily="18" charset="0"/>
              </a:rPr>
              <a:t>, a monument to Tanya was made in full growth at the Foundry of Yekaterinburg.</a:t>
            </a:r>
            <a:endParaRPr lang="ru-RU" sz="2400" b="1" dirty="0">
              <a:solidFill>
                <a:schemeClr val="tx1"/>
              </a:solidFill>
              <a:latin typeface="Times New Roman" pitchFamily="18" charset="0"/>
              <a:cs typeface="Times New Roman" pitchFamily="18" charset="0"/>
            </a:endParaRPr>
          </a:p>
        </p:txBody>
      </p:sp>
      <p:sp>
        <p:nvSpPr>
          <p:cNvPr id="3" name="Заголовок 2"/>
          <p:cNvSpPr>
            <a:spLocks noGrp="1"/>
          </p:cNvSpPr>
          <p:nvPr>
            <p:ph type="title"/>
          </p:nvPr>
        </p:nvSpPr>
        <p:spPr>
          <a:xfrm>
            <a:off x="1835696" y="148086"/>
            <a:ext cx="7308304" cy="976658"/>
          </a:xfrm>
        </p:spPr>
        <p:txBody>
          <a:bodyPr>
            <a:noAutofit/>
          </a:bodyPr>
          <a:lstStyle/>
          <a:p>
            <a:r>
              <a:rPr lang="en-US" sz="3200" b="1" dirty="0" smtClean="0"/>
              <a:t>The memorial complex "Dedicated to Tanya </a:t>
            </a:r>
            <a:r>
              <a:rPr lang="en-US" sz="3200" b="1" dirty="0" err="1" smtClean="0"/>
              <a:t>Savicheva</a:t>
            </a:r>
            <a:r>
              <a:rPr lang="en-US" sz="3200" b="1" dirty="0" smtClean="0"/>
              <a:t> and the Children of War"</a:t>
            </a:r>
            <a:endParaRPr lang="ru-RU" sz="32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3200" b="1" dirty="0" smtClean="0">
                <a:solidFill>
                  <a:srgbClr val="5DCEAF">
                    <a:lumMod val="50000"/>
                  </a:srgbClr>
                </a:solidFill>
              </a:rPr>
              <a:t>The memorial complex "Dedicated to Tanya </a:t>
            </a:r>
            <a:r>
              <a:rPr lang="en-US" sz="3200" b="1" dirty="0" err="1" smtClean="0">
                <a:solidFill>
                  <a:srgbClr val="5DCEAF">
                    <a:lumMod val="50000"/>
                  </a:srgbClr>
                </a:solidFill>
              </a:rPr>
              <a:t>Savicheva</a:t>
            </a:r>
            <a:r>
              <a:rPr lang="en-US" sz="3200" b="1" dirty="0" smtClean="0">
                <a:solidFill>
                  <a:srgbClr val="5DCEAF">
                    <a:lumMod val="50000"/>
                  </a:srgbClr>
                </a:solidFill>
              </a:rPr>
              <a:t> and the Children of War"</a:t>
            </a:r>
            <a:endParaRPr lang="ru-RU" dirty="0"/>
          </a:p>
        </p:txBody>
      </p:sp>
      <p:pic>
        <p:nvPicPr>
          <p:cNvPr id="4098" name="Picture 2" descr="E:\ТУРМАРШ\мемориал таня\тс 1.jpg"/>
          <p:cNvPicPr>
            <a:picLocks noChangeAspect="1" noChangeArrowheads="1"/>
          </p:cNvPicPr>
          <p:nvPr/>
        </p:nvPicPr>
        <p:blipFill>
          <a:blip r:embed="rId2" cstate="print"/>
          <a:srcRect/>
          <a:stretch>
            <a:fillRect/>
          </a:stretch>
        </p:blipFill>
        <p:spPr bwMode="auto">
          <a:xfrm>
            <a:off x="323528" y="1628800"/>
            <a:ext cx="3895396" cy="2520280"/>
          </a:xfrm>
          <a:prstGeom prst="rect">
            <a:avLst/>
          </a:prstGeom>
          <a:noFill/>
        </p:spPr>
      </p:pic>
      <p:pic>
        <p:nvPicPr>
          <p:cNvPr id="4100" name="Picture 4" descr="E:\ТУРМАРШ\мемориал таня\тс5.jpg"/>
          <p:cNvPicPr>
            <a:picLocks noChangeAspect="1" noChangeArrowheads="1"/>
          </p:cNvPicPr>
          <p:nvPr/>
        </p:nvPicPr>
        <p:blipFill>
          <a:blip r:embed="rId3" cstate="print"/>
          <a:srcRect/>
          <a:stretch>
            <a:fillRect/>
          </a:stretch>
        </p:blipFill>
        <p:spPr bwMode="auto">
          <a:xfrm>
            <a:off x="4716016" y="1340768"/>
            <a:ext cx="4070226" cy="2713484"/>
          </a:xfrm>
          <a:prstGeom prst="rect">
            <a:avLst/>
          </a:prstGeom>
          <a:noFill/>
        </p:spPr>
      </p:pic>
      <p:pic>
        <p:nvPicPr>
          <p:cNvPr id="4101" name="Picture 5" descr="E:\ТУРМАРШ\мемориал таня\тс2.jpg"/>
          <p:cNvPicPr>
            <a:picLocks noChangeAspect="1" noChangeArrowheads="1"/>
          </p:cNvPicPr>
          <p:nvPr/>
        </p:nvPicPr>
        <p:blipFill>
          <a:blip r:embed="rId4" cstate="print"/>
          <a:srcRect/>
          <a:stretch>
            <a:fillRect/>
          </a:stretch>
        </p:blipFill>
        <p:spPr bwMode="auto">
          <a:xfrm>
            <a:off x="1331640" y="4324842"/>
            <a:ext cx="1944216" cy="2356625"/>
          </a:xfrm>
          <a:prstGeom prst="rect">
            <a:avLst/>
          </a:prstGeom>
          <a:noFill/>
        </p:spPr>
      </p:pic>
      <p:pic>
        <p:nvPicPr>
          <p:cNvPr id="4102" name="Picture 6" descr="E:\ТУРМАРШ\мемориал таня\тс4.jpg"/>
          <p:cNvPicPr>
            <a:picLocks noChangeAspect="1" noChangeArrowheads="1"/>
          </p:cNvPicPr>
          <p:nvPr/>
        </p:nvPicPr>
        <p:blipFill>
          <a:blip r:embed="rId5" cstate="print"/>
          <a:srcRect/>
          <a:stretch>
            <a:fillRect/>
          </a:stretch>
        </p:blipFill>
        <p:spPr bwMode="auto">
          <a:xfrm>
            <a:off x="5148064" y="4221088"/>
            <a:ext cx="3240360" cy="243027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23728" y="764704"/>
            <a:ext cx="6768752" cy="2016224"/>
          </a:xfrm>
        </p:spPr>
        <p:txBody>
          <a:bodyPr/>
          <a:lstStyle/>
          <a:p>
            <a:pPr>
              <a:buNone/>
            </a:pPr>
            <a:r>
              <a:rPr lang="en-US" dirty="0" smtClean="0"/>
              <a:t>        </a:t>
            </a:r>
            <a:r>
              <a:rPr lang="en-US" sz="1800" b="1" dirty="0" smtClean="0">
                <a:solidFill>
                  <a:schemeClr val="tx1"/>
                </a:solidFill>
                <a:latin typeface="Times New Roman" pitchFamily="18" charset="0"/>
                <a:cs typeface="Times New Roman" pitchFamily="18" charset="0"/>
              </a:rPr>
              <a:t>In </a:t>
            </a:r>
            <a:r>
              <a:rPr lang="en-US" sz="1800" b="1" dirty="0" err="1" smtClean="0">
                <a:solidFill>
                  <a:schemeClr val="tx1"/>
                </a:solidFill>
                <a:latin typeface="Times New Roman" pitchFamily="18" charset="0"/>
                <a:cs typeface="Times New Roman" pitchFamily="18" charset="0"/>
              </a:rPr>
              <a:t>Shatki</a:t>
            </a:r>
            <a:r>
              <a:rPr lang="en-US" sz="1800" b="1" dirty="0" smtClean="0">
                <a:solidFill>
                  <a:schemeClr val="tx1"/>
                </a:solidFill>
                <a:latin typeface="Times New Roman" pitchFamily="18" charset="0"/>
                <a:cs typeface="Times New Roman" pitchFamily="18" charset="0"/>
              </a:rPr>
              <a:t>  a Leningrad schoolgirl Tanya </a:t>
            </a:r>
            <a:r>
              <a:rPr lang="en-US" sz="1800" b="1" dirty="0" err="1" smtClean="0">
                <a:solidFill>
                  <a:schemeClr val="tx1"/>
                </a:solidFill>
                <a:latin typeface="Times New Roman" pitchFamily="18" charset="0"/>
                <a:cs typeface="Times New Roman" pitchFamily="18" charset="0"/>
              </a:rPr>
              <a:t>Savicheva</a:t>
            </a:r>
            <a:r>
              <a:rPr lang="en-US" sz="1800" b="1" dirty="0" smtClean="0">
                <a:solidFill>
                  <a:schemeClr val="tx1"/>
                </a:solidFill>
                <a:latin typeface="Times New Roman" pitchFamily="18" charset="0"/>
                <a:cs typeface="Times New Roman" pitchFamily="18" charset="0"/>
              </a:rPr>
              <a:t>, a victim of the blockade, is buried. The pages of the girl’s diary became known throughout the world. In memory of the heroes of the Great Patriotic War and the children who died in its days, a memorial was erected in </a:t>
            </a:r>
            <a:r>
              <a:rPr lang="en-US" sz="1800" b="1" dirty="0" err="1" smtClean="0">
                <a:solidFill>
                  <a:schemeClr val="tx1"/>
                </a:solidFill>
                <a:latin typeface="Times New Roman" pitchFamily="18" charset="0"/>
                <a:cs typeface="Times New Roman" pitchFamily="18" charset="0"/>
              </a:rPr>
              <a:t>Shatki</a:t>
            </a:r>
            <a:r>
              <a:rPr lang="en-US" sz="1800" b="1" dirty="0" smtClean="0">
                <a:solidFill>
                  <a:schemeClr val="tx1"/>
                </a:solidFill>
                <a:latin typeface="Times New Roman" pitchFamily="18" charset="0"/>
                <a:cs typeface="Times New Roman" pitchFamily="18" charset="0"/>
              </a:rPr>
              <a:t> next to the old cemetery. There is the grave of Tanya.</a:t>
            </a:r>
            <a:endParaRPr lang="ru-RU" b="1" dirty="0" smtClean="0">
              <a:solidFill>
                <a:schemeClr val="tx1"/>
              </a:solidFill>
              <a:latin typeface="Times New Roman" pitchFamily="18" charset="0"/>
              <a:cs typeface="Times New Roman" pitchFamily="18" charset="0"/>
            </a:endParaRPr>
          </a:p>
          <a:p>
            <a:endParaRPr lang="ru-RU" dirty="0"/>
          </a:p>
        </p:txBody>
      </p:sp>
      <p:sp>
        <p:nvSpPr>
          <p:cNvPr id="3" name="Заголовок 2"/>
          <p:cNvSpPr>
            <a:spLocks noGrp="1"/>
          </p:cNvSpPr>
          <p:nvPr>
            <p:ph type="title"/>
          </p:nvPr>
        </p:nvSpPr>
        <p:spPr/>
        <p:txBody>
          <a:bodyPr>
            <a:noAutofit/>
          </a:bodyPr>
          <a:lstStyle/>
          <a:p>
            <a:r>
              <a:rPr lang="en-US" sz="3200" b="1" dirty="0" smtClean="0">
                <a:latin typeface="Times New Roman" pitchFamily="18" charset="0"/>
                <a:cs typeface="Times New Roman" pitchFamily="18" charset="0"/>
              </a:rPr>
              <a:t>The grave of Tanya </a:t>
            </a:r>
            <a:r>
              <a:rPr lang="en-US" sz="3200" b="1" dirty="0" err="1" smtClean="0">
                <a:latin typeface="Times New Roman" pitchFamily="18" charset="0"/>
                <a:cs typeface="Times New Roman" pitchFamily="18" charset="0"/>
              </a:rPr>
              <a:t>Savicheva</a:t>
            </a: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endParaRPr lang="ru-RU" sz="3200" b="1" dirty="0">
              <a:latin typeface="Times New Roman" pitchFamily="18" charset="0"/>
              <a:cs typeface="Times New Roman" pitchFamily="18" charset="0"/>
            </a:endParaRPr>
          </a:p>
        </p:txBody>
      </p:sp>
      <p:pic>
        <p:nvPicPr>
          <p:cNvPr id="5122" name="Picture 2" descr="E:\ТУРМАРШ\могила тани\4.jpg"/>
          <p:cNvPicPr>
            <a:picLocks noChangeAspect="1" noChangeArrowheads="1"/>
          </p:cNvPicPr>
          <p:nvPr/>
        </p:nvPicPr>
        <p:blipFill>
          <a:blip r:embed="rId2" cstate="print"/>
          <a:srcRect/>
          <a:stretch>
            <a:fillRect/>
          </a:stretch>
        </p:blipFill>
        <p:spPr bwMode="auto">
          <a:xfrm>
            <a:off x="179513" y="2420888"/>
            <a:ext cx="2383137" cy="4237515"/>
          </a:xfrm>
          <a:prstGeom prst="rect">
            <a:avLst/>
          </a:prstGeom>
          <a:noFill/>
        </p:spPr>
      </p:pic>
      <p:pic>
        <p:nvPicPr>
          <p:cNvPr id="5123" name="Picture 3" descr="E:\ТУРМАРШ\могила тани\3.jpg"/>
          <p:cNvPicPr>
            <a:picLocks noChangeAspect="1" noChangeArrowheads="1"/>
          </p:cNvPicPr>
          <p:nvPr/>
        </p:nvPicPr>
        <p:blipFill>
          <a:blip r:embed="rId3" cstate="print"/>
          <a:srcRect/>
          <a:stretch>
            <a:fillRect/>
          </a:stretch>
        </p:blipFill>
        <p:spPr bwMode="auto">
          <a:xfrm>
            <a:off x="2723794" y="3068960"/>
            <a:ext cx="6236185" cy="3507854"/>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a:buNone/>
            </a:pPr>
            <a:r>
              <a:rPr lang="en-US" sz="2000" b="1" dirty="0" smtClean="0">
                <a:solidFill>
                  <a:schemeClr val="tx1"/>
                </a:solidFill>
                <a:latin typeface="Times New Roman" pitchFamily="18" charset="0"/>
                <a:cs typeface="Times New Roman" pitchFamily="18" charset="0"/>
              </a:rPr>
              <a:t>           Rest in the country is a great way to restore your physical and mental strength at any time of the year. Clean ecology, relaxed atmosphere, smooth and measured lifestyle. This resort will appeal to both adults and children.</a:t>
            </a:r>
            <a:endParaRPr lang="ru-RU" sz="2000" b="1" dirty="0" smtClean="0">
              <a:solidFill>
                <a:schemeClr val="tx1"/>
              </a:solidFill>
              <a:latin typeface="Times New Roman" pitchFamily="18" charset="0"/>
              <a:cs typeface="Times New Roman" pitchFamily="18" charset="0"/>
            </a:endParaRPr>
          </a:p>
          <a:p>
            <a:pPr>
              <a:buNone/>
            </a:pPr>
            <a:r>
              <a:rPr lang="en-US" sz="2000" b="1" dirty="0" smtClean="0">
                <a:solidFill>
                  <a:schemeClr val="tx1"/>
                </a:solidFill>
                <a:latin typeface="Times New Roman" pitchFamily="18" charset="0"/>
                <a:cs typeface="Times New Roman" pitchFamily="18" charset="0"/>
              </a:rPr>
              <a:t>           Ad vantages of the Country Complex "Boiling Key":</a:t>
            </a:r>
            <a:endParaRPr lang="ru-RU" sz="2000" b="1" dirty="0" smtClean="0">
              <a:solidFill>
                <a:schemeClr val="tx1"/>
              </a:solidFill>
              <a:latin typeface="Times New Roman" pitchFamily="18" charset="0"/>
              <a:cs typeface="Times New Roman" pitchFamily="18" charset="0"/>
            </a:endParaRPr>
          </a:p>
          <a:p>
            <a:pPr>
              <a:buNone/>
            </a:pPr>
            <a:r>
              <a:rPr lang="en-US" sz="2000" b="1" dirty="0" smtClean="0">
                <a:solidFill>
                  <a:schemeClr val="tx1"/>
                </a:solidFill>
                <a:latin typeface="Times New Roman" pitchFamily="18" charset="0"/>
                <a:cs typeface="Times New Roman" pitchFamily="18" charset="0"/>
              </a:rPr>
              <a:t>   •	camping;</a:t>
            </a:r>
            <a:endParaRPr lang="ru-RU" sz="2000" b="1" dirty="0" smtClean="0">
              <a:solidFill>
                <a:schemeClr val="tx1"/>
              </a:solidFill>
              <a:latin typeface="Times New Roman" pitchFamily="18" charset="0"/>
              <a:cs typeface="Times New Roman" pitchFamily="18" charset="0"/>
            </a:endParaRPr>
          </a:p>
          <a:p>
            <a:pPr>
              <a:buNone/>
            </a:pPr>
            <a:r>
              <a:rPr lang="en-US" sz="2000" b="1" dirty="0" smtClean="0">
                <a:solidFill>
                  <a:schemeClr val="tx1"/>
                </a:solidFill>
                <a:latin typeface="Times New Roman" pitchFamily="18" charset="0"/>
                <a:cs typeface="Times New Roman" pitchFamily="18" charset="0"/>
              </a:rPr>
              <a:t>   • integrated nutrition on schedule;</a:t>
            </a:r>
            <a:endParaRPr lang="ru-RU" sz="2000" b="1" dirty="0" smtClean="0">
              <a:solidFill>
                <a:schemeClr val="tx1"/>
              </a:solidFill>
              <a:latin typeface="Times New Roman" pitchFamily="18" charset="0"/>
              <a:cs typeface="Times New Roman" pitchFamily="18" charset="0"/>
            </a:endParaRPr>
          </a:p>
          <a:p>
            <a:pPr>
              <a:buNone/>
            </a:pPr>
            <a:r>
              <a:rPr lang="en-US" sz="2000" b="1" dirty="0" smtClean="0">
                <a:solidFill>
                  <a:schemeClr val="tx1"/>
                </a:solidFill>
                <a:latin typeface="Times New Roman" pitchFamily="18" charset="0"/>
                <a:cs typeface="Times New Roman" pitchFamily="18" charset="0"/>
              </a:rPr>
              <a:t>   • treatment;</a:t>
            </a:r>
            <a:endParaRPr lang="ru-RU" sz="2000" b="1" dirty="0" smtClean="0">
              <a:solidFill>
                <a:schemeClr val="tx1"/>
              </a:solidFill>
              <a:latin typeface="Times New Roman" pitchFamily="18" charset="0"/>
              <a:cs typeface="Times New Roman" pitchFamily="18" charset="0"/>
            </a:endParaRPr>
          </a:p>
          <a:p>
            <a:pPr>
              <a:buNone/>
            </a:pPr>
            <a:r>
              <a:rPr lang="en-US" sz="2000" b="1" dirty="0" smtClean="0">
                <a:solidFill>
                  <a:schemeClr val="tx1"/>
                </a:solidFill>
                <a:latin typeface="Times New Roman" pitchFamily="18" charset="0"/>
                <a:cs typeface="Times New Roman" pitchFamily="18" charset="0"/>
              </a:rPr>
              <a:t>   • three categories of baths.</a:t>
            </a:r>
            <a:endParaRPr lang="ru-RU" sz="2000" b="1" dirty="0" smtClean="0">
              <a:solidFill>
                <a:schemeClr val="tx1"/>
              </a:solidFill>
              <a:latin typeface="Times New Roman" pitchFamily="18" charset="0"/>
              <a:cs typeface="Times New Roman" pitchFamily="18" charset="0"/>
            </a:endParaRPr>
          </a:p>
          <a:p>
            <a:pPr>
              <a:buNone/>
            </a:pPr>
            <a:r>
              <a:rPr lang="en-US" sz="2000" b="1" dirty="0" smtClean="0">
                <a:solidFill>
                  <a:schemeClr val="tx1"/>
                </a:solidFill>
                <a:latin typeface="Times New Roman" pitchFamily="18" charset="0"/>
                <a:cs typeface="Times New Roman" pitchFamily="18" charset="0"/>
              </a:rPr>
              <a:t>          Here every vacationer will be able to find something to his liking.</a:t>
            </a:r>
            <a:endParaRPr lang="ru-RU" sz="2000" b="1" dirty="0" smtClean="0">
              <a:solidFill>
                <a:schemeClr val="tx1"/>
              </a:solidFill>
              <a:latin typeface="Times New Roman" pitchFamily="18" charset="0"/>
              <a:cs typeface="Times New Roman" pitchFamily="18" charset="0"/>
            </a:endParaRPr>
          </a:p>
          <a:p>
            <a:endParaRPr lang="ru-RU" sz="2000" dirty="0"/>
          </a:p>
        </p:txBody>
      </p:sp>
      <p:sp>
        <p:nvSpPr>
          <p:cNvPr id="3" name="Заголовок 2"/>
          <p:cNvSpPr>
            <a:spLocks noGrp="1"/>
          </p:cNvSpPr>
          <p:nvPr>
            <p:ph type="title"/>
          </p:nvPr>
        </p:nvSpPr>
        <p:spPr/>
        <p:txBody>
          <a:bodyPr>
            <a:normAutofit fontScale="90000"/>
          </a:bodyPr>
          <a:lstStyle/>
          <a:p>
            <a:r>
              <a:rPr lang="ru-RU" dirty="0" smtClean="0"/>
              <a:t/>
            </a:r>
            <a:br>
              <a:rPr lang="ru-RU" dirty="0" smtClean="0"/>
            </a:br>
            <a:r>
              <a:rPr lang="en-US" sz="3600" b="1" dirty="0" smtClean="0">
                <a:latin typeface="Times New Roman" pitchFamily="18" charset="0"/>
                <a:cs typeface="Times New Roman" pitchFamily="18" charset="0"/>
              </a:rPr>
              <a:t>The village of Arkhangelsk - source "Boiling Key"</a:t>
            </a:r>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ТУРМАРШ\кипячий ключ\3.jpg"/>
          <p:cNvPicPr>
            <a:picLocks noChangeAspect="1" noChangeArrowheads="1"/>
          </p:cNvPicPr>
          <p:nvPr/>
        </p:nvPicPr>
        <p:blipFill>
          <a:blip r:embed="rId2" cstate="print"/>
          <a:srcRect/>
          <a:stretch>
            <a:fillRect/>
          </a:stretch>
        </p:blipFill>
        <p:spPr bwMode="auto">
          <a:xfrm>
            <a:off x="0" y="0"/>
            <a:ext cx="3574591" cy="2505646"/>
          </a:xfrm>
          <a:prstGeom prst="ellipse">
            <a:avLst/>
          </a:prstGeom>
          <a:ln>
            <a:noFill/>
          </a:ln>
          <a:effectLst>
            <a:softEdge rad="112500"/>
          </a:effectLst>
        </p:spPr>
      </p:pic>
      <p:sp>
        <p:nvSpPr>
          <p:cNvPr id="2" name="Заголовок 1"/>
          <p:cNvSpPr>
            <a:spLocks noGrp="1"/>
          </p:cNvSpPr>
          <p:nvPr>
            <p:ph type="title"/>
          </p:nvPr>
        </p:nvSpPr>
        <p:spPr/>
        <p:txBody>
          <a:bodyPr>
            <a:normAutofit fontScale="90000"/>
          </a:bodyPr>
          <a:lstStyle/>
          <a:p>
            <a:r>
              <a:rPr lang="en-US" sz="3600" b="1" dirty="0" smtClean="0">
                <a:solidFill>
                  <a:srgbClr val="5DCEAF">
                    <a:lumMod val="50000"/>
                  </a:srgbClr>
                </a:solidFill>
                <a:latin typeface="Times New Roman" pitchFamily="18" charset="0"/>
                <a:cs typeface="Times New Roman" pitchFamily="18" charset="0"/>
              </a:rPr>
              <a:t>The village of Arkhangelsk - source "Boiling Key"</a:t>
            </a:r>
            <a:endParaRPr lang="ru-RU" dirty="0"/>
          </a:p>
        </p:txBody>
      </p:sp>
      <p:pic>
        <p:nvPicPr>
          <p:cNvPr id="6147" name="Picture 3" descr="E:\ТУРМАРШ\кипячий ключ\7.jpg"/>
          <p:cNvPicPr>
            <a:picLocks noChangeAspect="1" noChangeArrowheads="1"/>
          </p:cNvPicPr>
          <p:nvPr/>
        </p:nvPicPr>
        <p:blipFill>
          <a:blip r:embed="rId3" cstate="print"/>
          <a:srcRect/>
          <a:stretch>
            <a:fillRect/>
          </a:stretch>
        </p:blipFill>
        <p:spPr bwMode="auto">
          <a:xfrm>
            <a:off x="2987824" y="1124744"/>
            <a:ext cx="3687887" cy="2585062"/>
          </a:xfrm>
          <a:prstGeom prst="ellipse">
            <a:avLst/>
          </a:prstGeom>
          <a:ln>
            <a:noFill/>
          </a:ln>
          <a:effectLst>
            <a:softEdge rad="112500"/>
          </a:effectLst>
        </p:spPr>
      </p:pic>
      <p:pic>
        <p:nvPicPr>
          <p:cNvPr id="6148" name="Picture 4" descr="E:\ТУРМАРШ\кипячий ключ\1.jpg"/>
          <p:cNvPicPr>
            <a:picLocks noChangeAspect="1" noChangeArrowheads="1"/>
          </p:cNvPicPr>
          <p:nvPr/>
        </p:nvPicPr>
        <p:blipFill>
          <a:blip r:embed="rId4" cstate="print"/>
          <a:srcRect/>
          <a:stretch>
            <a:fillRect/>
          </a:stretch>
        </p:blipFill>
        <p:spPr bwMode="auto">
          <a:xfrm>
            <a:off x="0" y="2204864"/>
            <a:ext cx="3810000" cy="2543175"/>
          </a:xfrm>
          <a:prstGeom prst="ellipse">
            <a:avLst/>
          </a:prstGeom>
          <a:ln>
            <a:noFill/>
          </a:ln>
          <a:effectLst>
            <a:softEdge rad="112500"/>
          </a:effectLst>
        </p:spPr>
      </p:pic>
      <p:pic>
        <p:nvPicPr>
          <p:cNvPr id="6149" name="Picture 5" descr="E:\ТУРМАРШ\кипячий ключ\2.jpg"/>
          <p:cNvPicPr>
            <a:picLocks noChangeAspect="1" noChangeArrowheads="1"/>
          </p:cNvPicPr>
          <p:nvPr/>
        </p:nvPicPr>
        <p:blipFill>
          <a:blip r:embed="rId5" cstate="print"/>
          <a:srcRect/>
          <a:stretch>
            <a:fillRect/>
          </a:stretch>
        </p:blipFill>
        <p:spPr bwMode="auto">
          <a:xfrm>
            <a:off x="6012160" y="836712"/>
            <a:ext cx="3131840" cy="2192288"/>
          </a:xfrm>
          <a:prstGeom prst="ellipse">
            <a:avLst/>
          </a:prstGeom>
          <a:ln>
            <a:noFill/>
          </a:ln>
          <a:effectLst>
            <a:softEdge rad="112500"/>
          </a:effectLst>
        </p:spPr>
      </p:pic>
      <p:pic>
        <p:nvPicPr>
          <p:cNvPr id="6150" name="Picture 6" descr="E:\ТУРМАРШ\кипячий ключ\4.jpg"/>
          <p:cNvPicPr>
            <a:picLocks noChangeAspect="1" noChangeArrowheads="1"/>
          </p:cNvPicPr>
          <p:nvPr/>
        </p:nvPicPr>
        <p:blipFill>
          <a:blip r:embed="rId6" cstate="print"/>
          <a:srcRect/>
          <a:stretch>
            <a:fillRect/>
          </a:stretch>
        </p:blipFill>
        <p:spPr bwMode="auto">
          <a:xfrm>
            <a:off x="1187624" y="4541912"/>
            <a:ext cx="3474132" cy="2316088"/>
          </a:xfrm>
          <a:prstGeom prst="ellipse">
            <a:avLst/>
          </a:prstGeom>
          <a:ln>
            <a:noFill/>
          </a:ln>
          <a:effectLst>
            <a:softEdge rad="112500"/>
          </a:effectLst>
        </p:spPr>
      </p:pic>
      <p:pic>
        <p:nvPicPr>
          <p:cNvPr id="6151" name="Picture 7" descr="E:\ТУРМАРШ\кипячий ключ\6.jpg"/>
          <p:cNvPicPr>
            <a:picLocks noChangeAspect="1" noChangeArrowheads="1"/>
          </p:cNvPicPr>
          <p:nvPr/>
        </p:nvPicPr>
        <p:blipFill>
          <a:blip r:embed="rId7" cstate="print"/>
          <a:srcRect/>
          <a:stretch>
            <a:fillRect/>
          </a:stretch>
        </p:blipFill>
        <p:spPr bwMode="auto">
          <a:xfrm>
            <a:off x="4355976" y="3284984"/>
            <a:ext cx="3344192" cy="2232248"/>
          </a:xfrm>
          <a:prstGeom prst="ellipse">
            <a:avLst/>
          </a:prstGeom>
          <a:ln>
            <a:noFill/>
          </a:ln>
          <a:effectLst>
            <a:softEdge rad="112500"/>
          </a:effectLst>
        </p:spPr>
      </p:pic>
      <p:pic>
        <p:nvPicPr>
          <p:cNvPr id="6152" name="Picture 8" descr="E:\ТУРМАРШ\кипячий ключ\5.jpg"/>
          <p:cNvPicPr>
            <a:picLocks noChangeAspect="1" noChangeArrowheads="1"/>
          </p:cNvPicPr>
          <p:nvPr/>
        </p:nvPicPr>
        <p:blipFill>
          <a:blip r:embed="rId8" cstate="print"/>
          <a:srcRect/>
          <a:stretch>
            <a:fillRect/>
          </a:stretch>
        </p:blipFill>
        <p:spPr bwMode="auto">
          <a:xfrm>
            <a:off x="5903640" y="4697760"/>
            <a:ext cx="3240360" cy="2160240"/>
          </a:xfrm>
          <a:prstGeom prst="ellipse">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dirty="0" smtClean="0"/>
              <a:t>Welcome to the </a:t>
            </a:r>
            <a:r>
              <a:rPr lang="en-US" dirty="0" err="1" smtClean="0"/>
              <a:t>Shatkovsky</a:t>
            </a:r>
            <a:r>
              <a:rPr lang="en-US" dirty="0" smtClean="0"/>
              <a:t> district!</a:t>
            </a:r>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a:buNone/>
            </a:pPr>
            <a:endParaRPr lang="en-US" dirty="0"/>
          </a:p>
          <a:p>
            <a:endParaRPr lang="ru-RU" dirty="0"/>
          </a:p>
        </p:txBody>
      </p:sp>
      <p:sp>
        <p:nvSpPr>
          <p:cNvPr id="3" name="Заголовок 2"/>
          <p:cNvSpPr>
            <a:spLocks noGrp="1"/>
          </p:cNvSpPr>
          <p:nvPr>
            <p:ph type="title"/>
          </p:nvPr>
        </p:nvSpPr>
        <p:spPr/>
        <p:txBody>
          <a:bodyPr>
            <a:normAutofit/>
          </a:bodyPr>
          <a:lstStyle/>
          <a:p>
            <a:r>
              <a:rPr lang="en-US" sz="3200" b="1" dirty="0" smtClean="0"/>
              <a:t>Description of the route.</a:t>
            </a:r>
            <a:endParaRPr lang="ru-RU" sz="3200" dirty="0"/>
          </a:p>
        </p:txBody>
      </p:sp>
      <p:sp>
        <p:nvSpPr>
          <p:cNvPr id="4" name="Прямоугольник 3"/>
          <p:cNvSpPr/>
          <p:nvPr/>
        </p:nvSpPr>
        <p:spPr>
          <a:xfrm>
            <a:off x="467544" y="1700808"/>
            <a:ext cx="8208912" cy="4801314"/>
          </a:xfrm>
          <a:prstGeom prst="rect">
            <a:avLst/>
          </a:prstGeom>
        </p:spPr>
        <p:txBody>
          <a:bodyPr wrap="square">
            <a:spAutoFit/>
          </a:bodyPr>
          <a:lstStyle/>
          <a:p>
            <a:r>
              <a:rPr lang="en-US" b="1" i="1" u="sng" dirty="0" smtClean="0">
                <a:latin typeface="Times New Roman" pitchFamily="18" charset="0"/>
                <a:cs typeface="Times New Roman" pitchFamily="18" charset="0"/>
              </a:rPr>
              <a:t>The name of the route</a:t>
            </a:r>
            <a:r>
              <a:rPr lang="ru-RU" b="1" i="1" u="sng" dirty="0" smtClean="0">
                <a:latin typeface="Times New Roman" pitchFamily="18" charset="0"/>
                <a:cs typeface="Times New Roman" pitchFamily="18" charset="0"/>
              </a:rPr>
              <a:t>: </a:t>
            </a:r>
            <a:r>
              <a:rPr lang="en-US" b="1" i="1" u="sng"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Memory. The culture. Health.</a:t>
            </a:r>
          </a:p>
          <a:p>
            <a:r>
              <a:rPr lang="en-US" b="1" dirty="0" smtClean="0">
                <a:latin typeface="Times New Roman" pitchFamily="18" charset="0"/>
                <a:cs typeface="Times New Roman" pitchFamily="18" charset="0"/>
              </a:rPr>
              <a:t>Target audience Travel will be interesting for both children and adults.</a:t>
            </a:r>
          </a:p>
          <a:p>
            <a:r>
              <a:rPr lang="en-US" b="1" i="1" u="sng" dirty="0" smtClean="0">
                <a:latin typeface="Times New Roman" pitchFamily="18" charset="0"/>
                <a:cs typeface="Times New Roman" pitchFamily="18" charset="0"/>
              </a:rPr>
              <a:t>Season</a:t>
            </a:r>
            <a:r>
              <a:rPr lang="ru-RU" b="1" i="1" u="sng" dirty="0" smtClean="0">
                <a:latin typeface="Times New Roman" pitchFamily="18" charset="0"/>
                <a:cs typeface="Times New Roman" pitchFamily="18" charset="0"/>
              </a:rPr>
              <a:t>: </a:t>
            </a:r>
            <a:r>
              <a:rPr lang="en-US" b="1" i="1" u="sng"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Summer</a:t>
            </a:r>
          </a:p>
          <a:p>
            <a:r>
              <a:rPr lang="en-US" b="1" dirty="0" smtClean="0">
                <a:latin typeface="Times New Roman" pitchFamily="18" charset="0"/>
                <a:cs typeface="Times New Roman" pitchFamily="18" charset="0"/>
              </a:rPr>
              <a:t>Duration of the tour 2 days</a:t>
            </a:r>
          </a:p>
          <a:p>
            <a:r>
              <a:rPr lang="en-US" b="1" dirty="0" smtClean="0">
                <a:latin typeface="Times New Roman" pitchFamily="18" charset="0"/>
                <a:cs typeface="Times New Roman" pitchFamily="18" charset="0"/>
              </a:rPr>
              <a:t>How to get there By bus</a:t>
            </a:r>
          </a:p>
          <a:p>
            <a:r>
              <a:rPr lang="en-US" b="1" i="1" u="sng" dirty="0" smtClean="0">
                <a:latin typeface="Times New Roman" pitchFamily="18" charset="0"/>
                <a:cs typeface="Times New Roman" pitchFamily="18" charset="0"/>
              </a:rPr>
              <a:t>Points that the First Day route passes through:</a:t>
            </a:r>
          </a:p>
          <a:p>
            <a:r>
              <a:rPr lang="en-US" b="1" dirty="0" smtClean="0">
                <a:latin typeface="Times New Roman" pitchFamily="18" charset="0"/>
                <a:cs typeface="Times New Roman" pitchFamily="18" charset="0"/>
              </a:rPr>
              <a:t>1. The village of </a:t>
            </a:r>
            <a:r>
              <a:rPr lang="en-US" b="1" dirty="0" err="1" smtClean="0">
                <a:latin typeface="Times New Roman" pitchFamily="18" charset="0"/>
                <a:cs typeface="Times New Roman" pitchFamily="18" charset="0"/>
              </a:rPr>
              <a:t>Sharapovo</a:t>
            </a:r>
            <a:r>
              <a:rPr lang="en-US" b="1" dirty="0" smtClean="0">
                <a:latin typeface="Times New Roman" pitchFamily="18" charset="0"/>
                <a:cs typeface="Times New Roman" pitchFamily="18" charset="0"/>
              </a:rPr>
              <a:t> is a local history museum.</a:t>
            </a:r>
          </a:p>
          <a:p>
            <a:r>
              <a:rPr lang="en-US" b="1" dirty="0" smtClean="0">
                <a:latin typeface="Times New Roman" pitchFamily="18" charset="0"/>
                <a:cs typeface="Times New Roman" pitchFamily="18" charset="0"/>
              </a:rPr>
              <a:t>2. The village of Old </a:t>
            </a:r>
            <a:r>
              <a:rPr lang="en-US" b="1" dirty="0" err="1" smtClean="0">
                <a:latin typeface="Times New Roman" pitchFamily="18" charset="0"/>
                <a:cs typeface="Times New Roman" pitchFamily="18" charset="0"/>
              </a:rPr>
              <a:t>Ivantsevo</a:t>
            </a:r>
            <a:r>
              <a:rPr lang="en-US" b="1" dirty="0" smtClean="0">
                <a:latin typeface="Times New Roman" pitchFamily="18" charset="0"/>
                <a:cs typeface="Times New Roman" pitchFamily="18" charset="0"/>
              </a:rPr>
              <a:t> - a museum of </a:t>
            </a:r>
            <a:r>
              <a:rPr lang="en-US" b="1" dirty="0" err="1" smtClean="0">
                <a:latin typeface="Times New Roman" pitchFamily="18" charset="0"/>
                <a:cs typeface="Times New Roman" pitchFamily="18" charset="0"/>
              </a:rPr>
              <a:t>Mordovian</a:t>
            </a:r>
            <a:r>
              <a:rPr lang="en-US" b="1" dirty="0" smtClean="0">
                <a:latin typeface="Times New Roman" pitchFamily="18" charset="0"/>
                <a:cs typeface="Times New Roman" pitchFamily="18" charset="0"/>
              </a:rPr>
              <a:t> culture.</a:t>
            </a:r>
          </a:p>
          <a:p>
            <a:r>
              <a:rPr lang="en-US" b="1" dirty="0" smtClean="0">
                <a:latin typeface="Times New Roman" pitchFamily="18" charset="0"/>
                <a:cs typeface="Times New Roman" pitchFamily="18" charset="0"/>
              </a:rPr>
              <a:t>3. The village of </a:t>
            </a:r>
            <a:r>
              <a:rPr lang="en-US" b="1" dirty="0" err="1" smtClean="0">
                <a:latin typeface="Times New Roman" pitchFamily="18" charset="0"/>
                <a:cs typeface="Times New Roman" pitchFamily="18" charset="0"/>
              </a:rPr>
              <a:t>Ponetaevka</a:t>
            </a:r>
            <a:r>
              <a:rPr lang="en-US" b="1" dirty="0" smtClean="0">
                <a:latin typeface="Times New Roman" pitchFamily="18" charset="0"/>
                <a:cs typeface="Times New Roman" pitchFamily="18" charset="0"/>
              </a:rPr>
              <a:t> - the architectural complex of the Seraphim-</a:t>
            </a:r>
            <a:r>
              <a:rPr lang="en-US" b="1" dirty="0" err="1" smtClean="0">
                <a:latin typeface="Times New Roman" pitchFamily="18" charset="0"/>
                <a:cs typeface="Times New Roman" pitchFamily="18" charset="0"/>
              </a:rPr>
              <a:t>Ponetaevsky</a:t>
            </a:r>
            <a:r>
              <a:rPr lang="en-US" b="1" dirty="0" smtClean="0">
                <a:latin typeface="Times New Roman" pitchFamily="18" charset="0"/>
                <a:cs typeface="Times New Roman" pitchFamily="18" charset="0"/>
              </a:rPr>
              <a:t> monastery.</a:t>
            </a:r>
          </a:p>
          <a:p>
            <a:r>
              <a:rPr lang="en-US" b="1" dirty="0" smtClean="0">
                <a:latin typeface="Times New Roman" pitchFamily="18" charset="0"/>
                <a:cs typeface="Times New Roman" pitchFamily="18" charset="0"/>
              </a:rPr>
              <a:t>Second day:</a:t>
            </a:r>
          </a:p>
          <a:p>
            <a:r>
              <a:rPr lang="en-US" b="1" dirty="0" smtClean="0">
                <a:latin typeface="Times New Roman" pitchFamily="18" charset="0"/>
                <a:cs typeface="Times New Roman" pitchFamily="18" charset="0"/>
              </a:rPr>
              <a:t>4. The village of </a:t>
            </a:r>
            <a:r>
              <a:rPr lang="en-US" b="1" dirty="0" err="1" smtClean="0">
                <a:latin typeface="Times New Roman" pitchFamily="18" charset="0"/>
                <a:cs typeface="Times New Roman" pitchFamily="18" charset="0"/>
              </a:rPr>
              <a:t>Hirino</a:t>
            </a:r>
            <a:r>
              <a:rPr lang="en-US" b="1" dirty="0" smtClean="0">
                <a:latin typeface="Times New Roman" pitchFamily="18" charset="0"/>
                <a:cs typeface="Times New Roman" pitchFamily="18" charset="0"/>
              </a:rPr>
              <a:t> - Church of St. John the Baptist.</a:t>
            </a:r>
          </a:p>
          <a:p>
            <a:r>
              <a:rPr lang="en-US" b="1" dirty="0" smtClean="0">
                <a:latin typeface="Times New Roman" pitchFamily="18" charset="0"/>
                <a:cs typeface="Times New Roman" pitchFamily="18" charset="0"/>
              </a:rPr>
              <a:t>5. The working village of </a:t>
            </a:r>
            <a:r>
              <a:rPr lang="en-US" b="1" dirty="0" err="1" smtClean="0">
                <a:latin typeface="Times New Roman" pitchFamily="18" charset="0"/>
                <a:cs typeface="Times New Roman" pitchFamily="18" charset="0"/>
              </a:rPr>
              <a:t>Shatki</a:t>
            </a:r>
            <a:r>
              <a:rPr lang="en-US" b="1" dirty="0" smtClean="0">
                <a:latin typeface="Times New Roman" pitchFamily="18" charset="0"/>
                <a:cs typeface="Times New Roman" pitchFamily="18" charset="0"/>
              </a:rPr>
              <a:t>:</a:t>
            </a:r>
          </a:p>
          <a:p>
            <a:r>
              <a:rPr lang="en-US" b="1" dirty="0" smtClean="0">
                <a:latin typeface="Times New Roman" pitchFamily="18" charset="0"/>
                <a:cs typeface="Times New Roman" pitchFamily="18" charset="0"/>
              </a:rPr>
              <a:t> - The memorial complex "Dedicated to Tanya </a:t>
            </a:r>
            <a:r>
              <a:rPr lang="en-US" b="1" dirty="0" err="1" smtClean="0">
                <a:latin typeface="Times New Roman" pitchFamily="18" charset="0"/>
                <a:cs typeface="Times New Roman" pitchFamily="18" charset="0"/>
              </a:rPr>
              <a:t>Savicheva</a:t>
            </a:r>
            <a:r>
              <a:rPr lang="en-US" b="1" dirty="0" smtClean="0">
                <a:latin typeface="Times New Roman" pitchFamily="18" charset="0"/>
                <a:cs typeface="Times New Roman" pitchFamily="18" charset="0"/>
              </a:rPr>
              <a:t> and the Children of War."</a:t>
            </a:r>
          </a:p>
          <a:p>
            <a:r>
              <a:rPr lang="en-US" b="1" dirty="0" smtClean="0">
                <a:latin typeface="Times New Roman" pitchFamily="18" charset="0"/>
                <a:cs typeface="Times New Roman" pitchFamily="18" charset="0"/>
              </a:rPr>
              <a:t>- The grave of Tanya </a:t>
            </a:r>
            <a:r>
              <a:rPr lang="en-US" b="1" dirty="0" err="1" smtClean="0">
                <a:latin typeface="Times New Roman" pitchFamily="18" charset="0"/>
                <a:cs typeface="Times New Roman" pitchFamily="18" charset="0"/>
              </a:rPr>
              <a:t>Savicheva</a:t>
            </a:r>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6. The village of Arkhangelsk - source "Boiling Key"</a:t>
            </a:r>
            <a:endParaRPr lang="ru-RU" b="1" dirty="0">
              <a:latin typeface="Times New Roman" pitchFamily="18" charset="0"/>
              <a:cs typeface="Times New Roman" pitchFamily="18" charset="0"/>
            </a:endParaRPr>
          </a:p>
        </p:txBody>
      </p:sp>
    </p:spTree>
    <p:extLst>
      <p:ext uri="{BB962C8B-B14F-4D97-AF65-F5344CB8AC3E}">
        <p14:creationId xmlns="" xmlns:p14="http://schemas.microsoft.com/office/powerpoint/2010/main" val="33278223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835696" y="148086"/>
            <a:ext cx="7128792" cy="976658"/>
          </a:xfrm>
        </p:spPr>
        <p:txBody>
          <a:bodyPr>
            <a:noAutofit/>
          </a:bodyPr>
          <a:lstStyle/>
          <a:p>
            <a:r>
              <a:rPr lang="en-US" sz="3200" b="1" dirty="0" smtClean="0"/>
              <a:t>Local History Museum of the village of </a:t>
            </a:r>
            <a:r>
              <a:rPr lang="en-US" sz="3200" b="1" dirty="0" err="1" smtClean="0"/>
              <a:t>Sharapovo</a:t>
            </a:r>
            <a:endParaRPr lang="ru-RU" sz="3200" b="1" dirty="0"/>
          </a:p>
        </p:txBody>
      </p:sp>
      <p:pic>
        <p:nvPicPr>
          <p:cNvPr id="1026" name="Picture 2" descr="E:\ТУРМАРШ\Шарапово\Рисунок1.jpg"/>
          <p:cNvPicPr>
            <a:picLocks noGrp="1" noChangeAspect="1" noChangeArrowheads="1"/>
          </p:cNvPicPr>
          <p:nvPr>
            <p:ph idx="1"/>
          </p:nvPr>
        </p:nvPicPr>
        <p:blipFill>
          <a:blip r:embed="rId2" cstate="print"/>
          <a:srcRect/>
          <a:stretch>
            <a:fillRect/>
          </a:stretch>
        </p:blipFill>
        <p:spPr bwMode="auto">
          <a:xfrm>
            <a:off x="6806252" y="1196752"/>
            <a:ext cx="2337748" cy="2649448"/>
          </a:xfrm>
          <a:prstGeom prst="ellipse">
            <a:avLst/>
          </a:prstGeom>
          <a:ln>
            <a:noFill/>
          </a:ln>
          <a:effectLst>
            <a:softEdge rad="112500"/>
          </a:effectLst>
        </p:spPr>
      </p:pic>
      <p:pic>
        <p:nvPicPr>
          <p:cNvPr id="1027" name="Picture 3" descr="E:\ТУРМАРШ\Шарапово\DSC_0597.JPG"/>
          <p:cNvPicPr>
            <a:picLocks noChangeAspect="1" noChangeArrowheads="1"/>
          </p:cNvPicPr>
          <p:nvPr/>
        </p:nvPicPr>
        <p:blipFill>
          <a:blip r:embed="rId3" cstate="print"/>
          <a:srcRect/>
          <a:stretch>
            <a:fillRect/>
          </a:stretch>
        </p:blipFill>
        <p:spPr bwMode="auto">
          <a:xfrm>
            <a:off x="5307187" y="4300414"/>
            <a:ext cx="3836813" cy="2557586"/>
          </a:xfrm>
          <a:prstGeom prst="ellipse">
            <a:avLst/>
          </a:prstGeom>
          <a:ln>
            <a:noFill/>
          </a:ln>
          <a:effectLst>
            <a:softEdge rad="112500"/>
          </a:effectLst>
        </p:spPr>
      </p:pic>
      <p:pic>
        <p:nvPicPr>
          <p:cNvPr id="1028" name="Picture 4" descr="E:\ТУРМАРШ\Шарапово\DSC_0599.JPG"/>
          <p:cNvPicPr>
            <a:picLocks noChangeAspect="1" noChangeArrowheads="1"/>
          </p:cNvPicPr>
          <p:nvPr/>
        </p:nvPicPr>
        <p:blipFill>
          <a:blip r:embed="rId4" cstate="print"/>
          <a:srcRect/>
          <a:stretch>
            <a:fillRect/>
          </a:stretch>
        </p:blipFill>
        <p:spPr bwMode="auto">
          <a:xfrm>
            <a:off x="827584" y="4300414"/>
            <a:ext cx="3836813" cy="2557586"/>
          </a:xfrm>
          <a:prstGeom prst="ellipse">
            <a:avLst/>
          </a:prstGeom>
          <a:ln>
            <a:noFill/>
          </a:ln>
          <a:effectLst>
            <a:softEdge rad="112500"/>
          </a:effectLst>
        </p:spPr>
      </p:pic>
      <p:sp>
        <p:nvSpPr>
          <p:cNvPr id="7" name="Прямоугольник 6"/>
          <p:cNvSpPr/>
          <p:nvPr/>
        </p:nvSpPr>
        <p:spPr>
          <a:xfrm>
            <a:off x="395536" y="1700808"/>
            <a:ext cx="6462464" cy="2862322"/>
          </a:xfrm>
          <a:prstGeom prst="rect">
            <a:avLst/>
          </a:prstGeom>
        </p:spPr>
        <p:txBody>
          <a:bodyPr wrap="square">
            <a:spAutoFit/>
          </a:bodyPr>
          <a:lstStyle/>
          <a:p>
            <a:r>
              <a:rPr lang="en-US" b="1" dirty="0" smtClean="0">
                <a:latin typeface="Times New Roman" pitchFamily="18" charset="0"/>
                <a:cs typeface="Times New Roman" pitchFamily="18" charset="0"/>
              </a:rPr>
              <a:t>The museum of local lore of our village was founded in the second half of the 20th century by the director of a local school</a:t>
            </a:r>
            <a:r>
              <a:rPr lang="ru-RU"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Vasily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Petrovich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Agafonov</a:t>
            </a:r>
            <a:r>
              <a:rPr lang="en-US" b="1" dirty="0" smtClean="0">
                <a:latin typeface="Times New Roman" pitchFamily="18" charset="0"/>
                <a:cs typeface="Times New Roman" pitchFamily="18" charset="0"/>
              </a:rPr>
              <a:t>. At first, the museum was located in the school building. Then, when the school</a:t>
            </a:r>
            <a:r>
              <a:rPr lang="ru-RU"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was suffered by fire it was transferred to the administration building. After the opening of the new school  the museum returned to the educational institution. There you can see the tools of ancient people, household items of the 17-18 centuries, the history of the collective farm and school, photographs of famous people from the village of </a:t>
            </a:r>
            <a:r>
              <a:rPr lang="en-US" b="1" dirty="0" err="1" smtClean="0">
                <a:latin typeface="Times New Roman" pitchFamily="18" charset="0"/>
                <a:cs typeface="Times New Roman" pitchFamily="18" charset="0"/>
              </a:rPr>
              <a:t>Sharapovo</a:t>
            </a:r>
            <a:r>
              <a:rPr lang="en-US"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400859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700808"/>
            <a:ext cx="8892480" cy="4320480"/>
          </a:xfrm>
        </p:spPr>
        <p:txBody>
          <a:bodyPr>
            <a:noAutofit/>
          </a:bodyPr>
          <a:lstStyle/>
          <a:p>
            <a:pPr algn="just">
              <a:buNone/>
            </a:pPr>
            <a:r>
              <a:rPr lang="en-US" sz="2000" b="1" dirty="0" smtClean="0">
                <a:solidFill>
                  <a:schemeClr val="tx1"/>
                </a:solidFill>
              </a:rPr>
              <a:t>             </a:t>
            </a:r>
            <a:r>
              <a:rPr lang="en-US" sz="2000" b="1" dirty="0" smtClean="0">
                <a:solidFill>
                  <a:schemeClr val="tx1"/>
                </a:solidFill>
                <a:latin typeface="Times New Roman" pitchFamily="18" charset="0"/>
                <a:cs typeface="Times New Roman" pitchFamily="18" charset="0"/>
              </a:rPr>
              <a:t>The museum is dedicated to the history of the village of Old </a:t>
            </a:r>
            <a:r>
              <a:rPr lang="en-US" sz="2000" b="1" dirty="0" err="1" smtClean="0">
                <a:solidFill>
                  <a:schemeClr val="tx1"/>
                </a:solidFill>
                <a:latin typeface="Times New Roman" pitchFamily="18" charset="0"/>
                <a:cs typeface="Times New Roman" pitchFamily="18" charset="0"/>
              </a:rPr>
              <a:t>Ivantsevo</a:t>
            </a:r>
            <a:r>
              <a:rPr lang="en-US" sz="2000" b="1" dirty="0" smtClean="0">
                <a:solidFill>
                  <a:schemeClr val="tx1"/>
                </a:solidFill>
                <a:latin typeface="Times New Roman" pitchFamily="18" charset="0"/>
                <a:cs typeface="Times New Roman" pitchFamily="18" charset="0"/>
              </a:rPr>
              <a:t>, the material and spiritual culture of the </a:t>
            </a:r>
            <a:r>
              <a:rPr lang="en-US" sz="2000" b="1" dirty="0" err="1" smtClean="0">
                <a:solidFill>
                  <a:schemeClr val="tx1"/>
                </a:solidFill>
                <a:latin typeface="Times New Roman" pitchFamily="18" charset="0"/>
                <a:cs typeface="Times New Roman" pitchFamily="18" charset="0"/>
              </a:rPr>
              <a:t>Mordva-Erzya</a:t>
            </a:r>
            <a:r>
              <a:rPr lang="en-US" sz="2000" b="1" dirty="0" smtClean="0">
                <a:solidFill>
                  <a:schemeClr val="tx1"/>
                </a:solidFill>
                <a:latin typeface="Times New Roman" pitchFamily="18" charset="0"/>
                <a:cs typeface="Times New Roman" pitchFamily="18" charset="0"/>
              </a:rPr>
              <a:t> people. So, in the exposition “</a:t>
            </a:r>
            <a:r>
              <a:rPr lang="en-US" sz="2000" b="1" dirty="0" err="1" smtClean="0">
                <a:solidFill>
                  <a:schemeClr val="tx1"/>
                </a:solidFill>
                <a:latin typeface="Times New Roman" pitchFamily="18" charset="0"/>
                <a:cs typeface="Times New Roman" pitchFamily="18" charset="0"/>
              </a:rPr>
              <a:t>Mordovian</a:t>
            </a:r>
            <a:r>
              <a:rPr lang="en-US" sz="2000" b="1" dirty="0" smtClean="0">
                <a:solidFill>
                  <a:schemeClr val="tx1"/>
                </a:solidFill>
                <a:latin typeface="Times New Roman" pitchFamily="18" charset="0"/>
                <a:cs typeface="Times New Roman" pitchFamily="18" charset="0"/>
              </a:rPr>
              <a:t> Culture and Life” household items, agricultural implements, implements and handicrafts and crafts, </a:t>
            </a:r>
            <a:r>
              <a:rPr lang="en-US" sz="2000" b="1" dirty="0" err="1" smtClean="0">
                <a:solidFill>
                  <a:schemeClr val="tx1"/>
                </a:solidFill>
                <a:latin typeface="Times New Roman" pitchFamily="18" charset="0"/>
                <a:cs typeface="Times New Roman" pitchFamily="18" charset="0"/>
              </a:rPr>
              <a:t>Mordovian</a:t>
            </a:r>
            <a:r>
              <a:rPr lang="en-US" sz="2000" b="1" dirty="0" smtClean="0">
                <a:solidFill>
                  <a:schemeClr val="tx1"/>
                </a:solidFill>
                <a:latin typeface="Times New Roman" pitchFamily="18" charset="0"/>
                <a:cs typeface="Times New Roman" pitchFamily="18" charset="0"/>
              </a:rPr>
              <a:t> clothes are presented.</a:t>
            </a:r>
          </a:p>
          <a:p>
            <a:pPr algn="just">
              <a:buNone/>
            </a:pPr>
            <a:r>
              <a:rPr lang="en-US" sz="2000" b="1" dirty="0" smtClean="0">
                <a:solidFill>
                  <a:schemeClr val="tx1"/>
                </a:solidFill>
                <a:latin typeface="Times New Roman" pitchFamily="18" charset="0"/>
                <a:cs typeface="Times New Roman" pitchFamily="18" charset="0"/>
              </a:rPr>
              <a:t>             The exposition “The history of the village of Old </a:t>
            </a:r>
            <a:r>
              <a:rPr lang="en-US" sz="2000" b="1" dirty="0" err="1" smtClean="0">
                <a:solidFill>
                  <a:schemeClr val="tx1"/>
                </a:solidFill>
                <a:latin typeface="Times New Roman" pitchFamily="18" charset="0"/>
                <a:cs typeface="Times New Roman" pitchFamily="18" charset="0"/>
              </a:rPr>
              <a:t>Ivantsevo</a:t>
            </a:r>
            <a:r>
              <a:rPr lang="en-US" sz="2000" b="1" dirty="0" smtClean="0">
                <a:solidFill>
                  <a:schemeClr val="tx1"/>
                </a:solidFill>
                <a:latin typeface="Times New Roman" pitchFamily="18" charset="0"/>
                <a:cs typeface="Times New Roman" pitchFamily="18" charset="0"/>
              </a:rPr>
              <a:t>” introduces the history of the ancient village of </a:t>
            </a:r>
            <a:r>
              <a:rPr lang="en-US" sz="2000" b="1" dirty="0" err="1" smtClean="0">
                <a:solidFill>
                  <a:schemeClr val="tx1"/>
                </a:solidFill>
                <a:latin typeface="Times New Roman" pitchFamily="18" charset="0"/>
                <a:cs typeface="Times New Roman" pitchFamily="18" charset="0"/>
              </a:rPr>
              <a:t>Shatkovsky</a:t>
            </a:r>
            <a:r>
              <a:rPr lang="en-US" sz="2000" b="1" dirty="0" smtClean="0">
                <a:solidFill>
                  <a:schemeClr val="tx1"/>
                </a:solidFill>
                <a:latin typeface="Times New Roman" pitchFamily="18" charset="0"/>
                <a:cs typeface="Times New Roman" pitchFamily="18" charset="0"/>
              </a:rPr>
              <a:t> district. Here you can see old women's jewelry: bronze rings, earrings, pendants. All these items were recovered from a burial site discovered in 1960 in the village. The museum also features Tripoli culture, which existed five thousand years ago.</a:t>
            </a:r>
          </a:p>
          <a:p>
            <a:pPr algn="just">
              <a:buNone/>
            </a:pPr>
            <a:r>
              <a:rPr lang="en-US" sz="2000" b="1" dirty="0" smtClean="0">
                <a:solidFill>
                  <a:schemeClr val="tx1"/>
                </a:solidFill>
                <a:latin typeface="Times New Roman" pitchFamily="18" charset="0"/>
                <a:cs typeface="Times New Roman" pitchFamily="18" charset="0"/>
              </a:rPr>
              <a:t>              Among the rare exhibits of the museum there are many genuine documents: photographs, pre-revolutionary textbooks, magazines, albums. Materials are presented about the events that took place in the village at the end of the 19th century - the beginning of the 20th century, about the stay in the village of A.P. </a:t>
            </a:r>
            <a:r>
              <a:rPr lang="en-US" sz="2000" b="1" dirty="0" err="1" smtClean="0">
                <a:solidFill>
                  <a:schemeClr val="tx1"/>
                </a:solidFill>
                <a:latin typeface="Times New Roman" pitchFamily="18" charset="0"/>
                <a:cs typeface="Times New Roman" pitchFamily="18" charset="0"/>
              </a:rPr>
              <a:t>Gaidar</a:t>
            </a:r>
            <a:r>
              <a:rPr lang="en-US" sz="2000" b="1" dirty="0" smtClean="0">
                <a:solidFill>
                  <a:schemeClr val="tx1"/>
                </a:solidFill>
                <a:latin typeface="Times New Roman" pitchFamily="18" charset="0"/>
                <a:cs typeface="Times New Roman" pitchFamily="18" charset="0"/>
              </a:rPr>
              <a:t>, about the participants of the Great Patriotic War, the history of the Old-</a:t>
            </a:r>
            <a:r>
              <a:rPr lang="en-US" sz="2000" b="1" dirty="0" err="1" smtClean="0">
                <a:solidFill>
                  <a:schemeClr val="tx1"/>
                </a:solidFill>
                <a:latin typeface="Times New Roman" pitchFamily="18" charset="0"/>
                <a:cs typeface="Times New Roman" pitchFamily="18" charset="0"/>
              </a:rPr>
              <a:t>Ivantsevskaya</a:t>
            </a:r>
            <a:r>
              <a:rPr lang="en-US" sz="2000" b="1" dirty="0" smtClean="0">
                <a:solidFill>
                  <a:schemeClr val="tx1"/>
                </a:solidFill>
                <a:latin typeface="Times New Roman" pitchFamily="18" charset="0"/>
                <a:cs typeface="Times New Roman" pitchFamily="18" charset="0"/>
              </a:rPr>
              <a:t> school.</a:t>
            </a:r>
            <a:endParaRPr lang="ru-RU" sz="2000" b="1" dirty="0">
              <a:solidFill>
                <a:schemeClr val="tx1"/>
              </a:solidFill>
              <a:latin typeface="Times New Roman" pitchFamily="18" charset="0"/>
              <a:cs typeface="Times New Roman" pitchFamily="18" charset="0"/>
            </a:endParaRPr>
          </a:p>
        </p:txBody>
      </p:sp>
      <p:sp>
        <p:nvSpPr>
          <p:cNvPr id="3" name="Заголовок 2"/>
          <p:cNvSpPr>
            <a:spLocks noGrp="1"/>
          </p:cNvSpPr>
          <p:nvPr>
            <p:ph type="title"/>
          </p:nvPr>
        </p:nvSpPr>
        <p:spPr/>
        <p:txBody>
          <a:bodyPr>
            <a:noAutofit/>
          </a:bodyPr>
          <a:lstStyle/>
          <a:p>
            <a:r>
              <a:rPr lang="en-US" sz="3200" b="1" dirty="0" err="1" smtClean="0"/>
              <a:t>Staroivantsev</a:t>
            </a:r>
            <a:r>
              <a:rPr lang="en-US" sz="3200" b="1" dirty="0" smtClean="0"/>
              <a:t> Museum of </a:t>
            </a:r>
            <a:r>
              <a:rPr lang="en-US" sz="3200" b="1" dirty="0" err="1" smtClean="0"/>
              <a:t>Mordovian</a:t>
            </a:r>
            <a:r>
              <a:rPr lang="en-US" sz="3200" b="1" dirty="0" smtClean="0"/>
              <a:t> culture</a:t>
            </a:r>
            <a:endParaRPr lang="ru-RU" sz="32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200" b="1" dirty="0" err="1" smtClean="0">
                <a:solidFill>
                  <a:schemeClr val="accent4">
                    <a:lumMod val="50000"/>
                  </a:schemeClr>
                </a:solidFill>
              </a:rPr>
              <a:t>Staroivantsev</a:t>
            </a:r>
            <a:r>
              <a:rPr lang="en-US" sz="3200" b="1" dirty="0" smtClean="0">
                <a:solidFill>
                  <a:schemeClr val="accent4">
                    <a:lumMod val="50000"/>
                  </a:schemeClr>
                </a:solidFill>
              </a:rPr>
              <a:t> Museum of </a:t>
            </a:r>
            <a:r>
              <a:rPr lang="en-US" sz="3200" b="1" dirty="0" err="1" smtClean="0">
                <a:solidFill>
                  <a:schemeClr val="accent4">
                    <a:lumMod val="50000"/>
                  </a:schemeClr>
                </a:solidFill>
              </a:rPr>
              <a:t>Mordovian</a:t>
            </a:r>
            <a:r>
              <a:rPr lang="en-US" sz="3200" b="1" dirty="0" smtClean="0">
                <a:solidFill>
                  <a:schemeClr val="accent4">
                    <a:lumMod val="50000"/>
                  </a:schemeClr>
                </a:solidFill>
              </a:rPr>
              <a:t> culture</a:t>
            </a:r>
            <a:endParaRPr lang="ru-RU" sz="3200" b="1" dirty="0">
              <a:solidFill>
                <a:schemeClr val="accent4">
                  <a:lumMod val="50000"/>
                </a:schemeClr>
              </a:solidFill>
            </a:endParaRPr>
          </a:p>
        </p:txBody>
      </p:sp>
      <p:pic>
        <p:nvPicPr>
          <p:cNvPr id="1026" name="Picture 2" descr="E:\ТУРМАРШ\староиванцево\стив4.jpg"/>
          <p:cNvPicPr>
            <a:picLocks noChangeAspect="1" noChangeArrowheads="1"/>
          </p:cNvPicPr>
          <p:nvPr/>
        </p:nvPicPr>
        <p:blipFill>
          <a:blip r:embed="rId2" cstate="print"/>
          <a:srcRect/>
          <a:stretch>
            <a:fillRect/>
          </a:stretch>
        </p:blipFill>
        <p:spPr bwMode="auto">
          <a:xfrm>
            <a:off x="899592" y="836712"/>
            <a:ext cx="3964699" cy="2973524"/>
          </a:xfrm>
          <a:prstGeom prst="ellipse">
            <a:avLst/>
          </a:prstGeom>
          <a:ln>
            <a:noFill/>
          </a:ln>
          <a:effectLst>
            <a:softEdge rad="112500"/>
          </a:effectLst>
        </p:spPr>
      </p:pic>
      <p:pic>
        <p:nvPicPr>
          <p:cNvPr id="1027" name="Picture 3" descr="E:\ТУРМАРШ\староиванцево\староив 6.jpg"/>
          <p:cNvPicPr>
            <a:picLocks noChangeAspect="1" noChangeArrowheads="1"/>
          </p:cNvPicPr>
          <p:nvPr/>
        </p:nvPicPr>
        <p:blipFill>
          <a:blip r:embed="rId3" cstate="print"/>
          <a:srcRect/>
          <a:stretch>
            <a:fillRect/>
          </a:stretch>
        </p:blipFill>
        <p:spPr bwMode="auto">
          <a:xfrm>
            <a:off x="5015542" y="980728"/>
            <a:ext cx="4128458" cy="3096344"/>
          </a:xfrm>
          <a:prstGeom prst="ellipse">
            <a:avLst/>
          </a:prstGeom>
          <a:ln>
            <a:noFill/>
          </a:ln>
          <a:effectLst>
            <a:softEdge rad="112500"/>
          </a:effectLst>
        </p:spPr>
      </p:pic>
      <p:pic>
        <p:nvPicPr>
          <p:cNvPr id="1028" name="Picture 4" descr="E:\ТУРМАРШ\староиванцево\староив 8.jpg"/>
          <p:cNvPicPr>
            <a:picLocks noChangeAspect="1" noChangeArrowheads="1"/>
          </p:cNvPicPr>
          <p:nvPr/>
        </p:nvPicPr>
        <p:blipFill>
          <a:blip r:embed="rId4" cstate="print"/>
          <a:srcRect/>
          <a:stretch>
            <a:fillRect/>
          </a:stretch>
        </p:blipFill>
        <p:spPr bwMode="auto">
          <a:xfrm>
            <a:off x="0" y="3789040"/>
            <a:ext cx="4091947" cy="3068960"/>
          </a:xfrm>
          <a:prstGeom prst="ellipse">
            <a:avLst/>
          </a:prstGeom>
          <a:ln>
            <a:noFill/>
          </a:ln>
          <a:effectLst>
            <a:softEdge rad="112500"/>
          </a:effectLst>
        </p:spPr>
      </p:pic>
      <p:pic>
        <p:nvPicPr>
          <p:cNvPr id="1029" name="Picture 5" descr="E:\ТУРМАРШ\староиванцево\стиванцево.jpg"/>
          <p:cNvPicPr>
            <a:picLocks noChangeAspect="1" noChangeArrowheads="1"/>
          </p:cNvPicPr>
          <p:nvPr/>
        </p:nvPicPr>
        <p:blipFill>
          <a:blip r:embed="rId5" cstate="print"/>
          <a:srcRect/>
          <a:stretch>
            <a:fillRect/>
          </a:stretch>
        </p:blipFill>
        <p:spPr bwMode="auto">
          <a:xfrm>
            <a:off x="4355976" y="3933056"/>
            <a:ext cx="4102313" cy="3087530"/>
          </a:xfrm>
          <a:prstGeom prst="ellipse">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70000" lnSpcReduction="20000"/>
          </a:bodyPr>
          <a:lstStyle/>
          <a:p>
            <a:pPr>
              <a:buNone/>
            </a:pPr>
            <a:r>
              <a:rPr lang="en-US" b="1" dirty="0" smtClean="0">
                <a:solidFill>
                  <a:schemeClr val="tx1"/>
                </a:solidFill>
                <a:latin typeface="Times New Roman" pitchFamily="18" charset="0"/>
                <a:cs typeface="Times New Roman" pitchFamily="18" charset="0"/>
              </a:rPr>
              <a:t>           The monastery was founded in 1864. The monastery’s architectural complex includes red brick buildings, a baptismal hall, several outbuildings, a section of the stone monastery wall and the royal well, consecrated with the blessing of Nicholas II in 1914.</a:t>
            </a:r>
          </a:p>
          <a:p>
            <a:pPr>
              <a:buNone/>
            </a:pPr>
            <a:r>
              <a:rPr lang="en-US" b="1" dirty="0" smtClean="0">
                <a:solidFill>
                  <a:schemeClr val="tx1"/>
                </a:solidFill>
                <a:latin typeface="Times New Roman" pitchFamily="18" charset="0"/>
                <a:cs typeface="Times New Roman" pitchFamily="18" charset="0"/>
              </a:rPr>
              <a:t>           The monastery was founded in 1864 by three novices who left the Seraphim-</a:t>
            </a:r>
            <a:r>
              <a:rPr lang="en-US" b="1" dirty="0" err="1" smtClean="0">
                <a:solidFill>
                  <a:schemeClr val="tx1"/>
                </a:solidFill>
                <a:latin typeface="Times New Roman" pitchFamily="18" charset="0"/>
                <a:cs typeface="Times New Roman" pitchFamily="18" charset="0"/>
              </a:rPr>
              <a:t>Diveevo</a:t>
            </a:r>
            <a:r>
              <a:rPr lang="en-US" b="1" dirty="0" smtClean="0">
                <a:solidFill>
                  <a:schemeClr val="tx1"/>
                </a:solidFill>
                <a:latin typeface="Times New Roman" pitchFamily="18" charset="0"/>
                <a:cs typeface="Times New Roman" pitchFamily="18" charset="0"/>
              </a:rPr>
              <a:t> monastery because of disagreements with the head of the community. After arranging the novices, other sisters of the </a:t>
            </a:r>
            <a:r>
              <a:rPr lang="en-US" b="1" dirty="0" err="1" smtClean="0">
                <a:solidFill>
                  <a:schemeClr val="tx1"/>
                </a:solidFill>
                <a:latin typeface="Times New Roman" pitchFamily="18" charset="0"/>
                <a:cs typeface="Times New Roman" pitchFamily="18" charset="0"/>
              </a:rPr>
              <a:t>Diveevsky</a:t>
            </a:r>
            <a:r>
              <a:rPr lang="en-US" b="1" dirty="0" smtClean="0">
                <a:solidFill>
                  <a:schemeClr val="tx1"/>
                </a:solidFill>
                <a:latin typeface="Times New Roman" pitchFamily="18" charset="0"/>
                <a:cs typeface="Times New Roman" pitchFamily="18" charset="0"/>
              </a:rPr>
              <a:t> monastery began to move to the estate, forming their monastery.</a:t>
            </a:r>
          </a:p>
          <a:p>
            <a:pPr>
              <a:buNone/>
            </a:pP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Serafimovo</a:t>
            </a:r>
            <a:r>
              <a:rPr lang="en-US" b="1" dirty="0" smtClean="0">
                <a:solidFill>
                  <a:schemeClr val="tx1"/>
                </a:solidFill>
                <a:latin typeface="Times New Roman" pitchFamily="18" charset="0"/>
                <a:cs typeface="Times New Roman" pitchFamily="18" charset="0"/>
              </a:rPr>
              <a:t> – </a:t>
            </a:r>
            <a:r>
              <a:rPr lang="en-US" b="1" dirty="0" err="1" smtClean="0">
                <a:solidFill>
                  <a:schemeClr val="tx1"/>
                </a:solidFill>
                <a:latin typeface="Times New Roman" pitchFamily="18" charset="0"/>
                <a:cs typeface="Times New Roman" pitchFamily="18" charset="0"/>
              </a:rPr>
              <a:t>Ponetaevsky</a:t>
            </a:r>
            <a:r>
              <a:rPr lang="en-US" b="1" dirty="0" smtClean="0">
                <a:solidFill>
                  <a:schemeClr val="tx1"/>
                </a:solidFill>
                <a:latin typeface="Times New Roman" pitchFamily="18" charset="0"/>
                <a:cs typeface="Times New Roman" pitchFamily="18" charset="0"/>
              </a:rPr>
              <a:t> monastery was famous for weaving, knitting and sewing, but the icon of the Sign of the Blessed Virgin Mary, written by her sister Claudia </a:t>
            </a:r>
            <a:r>
              <a:rPr lang="en-US" b="1" dirty="0" err="1" smtClean="0">
                <a:solidFill>
                  <a:schemeClr val="tx1"/>
                </a:solidFill>
                <a:latin typeface="Times New Roman" pitchFamily="18" charset="0"/>
                <a:cs typeface="Times New Roman" pitchFamily="18" charset="0"/>
              </a:rPr>
              <a:t>Voyloshnikova</a:t>
            </a:r>
            <a:r>
              <a:rPr lang="en-US" b="1" dirty="0" smtClean="0">
                <a:solidFill>
                  <a:schemeClr val="tx1"/>
                </a:solidFill>
                <a:latin typeface="Times New Roman" pitchFamily="18" charset="0"/>
                <a:cs typeface="Times New Roman" pitchFamily="18" charset="0"/>
              </a:rPr>
              <a:t> in 1879, brought her special fame.</a:t>
            </a:r>
            <a:endParaRPr lang="ru-RU" b="1" dirty="0">
              <a:solidFill>
                <a:schemeClr val="tx1"/>
              </a:solidFill>
              <a:latin typeface="Times New Roman" pitchFamily="18" charset="0"/>
              <a:cs typeface="Times New Roman" pitchFamily="18" charset="0"/>
            </a:endParaRPr>
          </a:p>
        </p:txBody>
      </p:sp>
      <p:sp>
        <p:nvSpPr>
          <p:cNvPr id="3" name="Заголовок 2"/>
          <p:cNvSpPr>
            <a:spLocks noGrp="1"/>
          </p:cNvSpPr>
          <p:nvPr>
            <p:ph type="title"/>
          </p:nvPr>
        </p:nvSpPr>
        <p:spPr>
          <a:xfrm>
            <a:off x="1799184" y="188640"/>
            <a:ext cx="7344816" cy="976658"/>
          </a:xfrm>
        </p:spPr>
        <p:txBody>
          <a:bodyPr>
            <a:noAutofit/>
          </a:bodyPr>
          <a:lstStyle/>
          <a:p>
            <a:r>
              <a:rPr lang="en-US" sz="3200" b="1" dirty="0" smtClean="0"/>
              <a:t>The architectural complex of the Seraphim-</a:t>
            </a:r>
            <a:r>
              <a:rPr lang="en-US" sz="3200" b="1" dirty="0" err="1" smtClean="0"/>
              <a:t>Ponetaevsky</a:t>
            </a:r>
            <a:r>
              <a:rPr lang="en-US" sz="3200" b="1" dirty="0" smtClean="0"/>
              <a:t> monastery</a:t>
            </a:r>
            <a:endParaRPr lang="ru-RU" sz="32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3200" b="1" dirty="0" smtClean="0">
                <a:solidFill>
                  <a:srgbClr val="5DCEAF">
                    <a:lumMod val="50000"/>
                  </a:srgbClr>
                </a:solidFill>
              </a:rPr>
              <a:t>The architectural complex of the Seraphim-</a:t>
            </a:r>
            <a:r>
              <a:rPr lang="en-US" sz="3200" b="1" dirty="0" err="1" smtClean="0">
                <a:solidFill>
                  <a:srgbClr val="5DCEAF">
                    <a:lumMod val="50000"/>
                  </a:srgbClr>
                </a:solidFill>
              </a:rPr>
              <a:t>Ponetaevsky</a:t>
            </a:r>
            <a:r>
              <a:rPr lang="en-US" sz="3200" b="1" dirty="0" smtClean="0">
                <a:solidFill>
                  <a:srgbClr val="5DCEAF">
                    <a:lumMod val="50000"/>
                  </a:srgbClr>
                </a:solidFill>
              </a:rPr>
              <a:t> monastery</a:t>
            </a:r>
            <a:endParaRPr lang="ru-RU" b="1" dirty="0"/>
          </a:p>
        </p:txBody>
      </p:sp>
      <p:pic>
        <p:nvPicPr>
          <p:cNvPr id="2050" name="Picture 2" descr="E:\ТУРМАРШ\понетаевка\понет 4.jpg"/>
          <p:cNvPicPr>
            <a:picLocks noChangeAspect="1" noChangeArrowheads="1"/>
          </p:cNvPicPr>
          <p:nvPr/>
        </p:nvPicPr>
        <p:blipFill>
          <a:blip r:embed="rId2" cstate="print"/>
          <a:srcRect/>
          <a:stretch>
            <a:fillRect/>
          </a:stretch>
        </p:blipFill>
        <p:spPr bwMode="auto">
          <a:xfrm>
            <a:off x="4716016" y="1340768"/>
            <a:ext cx="4103856" cy="2520280"/>
          </a:xfrm>
          <a:prstGeom prst="rect">
            <a:avLst/>
          </a:prstGeom>
          <a:ln>
            <a:noFill/>
          </a:ln>
          <a:effectLst>
            <a:outerShdw blurRad="190500" algn="tl" rotWithShape="0">
              <a:srgbClr val="000000">
                <a:alpha val="70000"/>
              </a:srgbClr>
            </a:outerShdw>
          </a:effectLst>
        </p:spPr>
      </p:pic>
      <p:pic>
        <p:nvPicPr>
          <p:cNvPr id="2051" name="Picture 3" descr="E:\ТУРМАРШ\понетаевка\понет6.jpg"/>
          <p:cNvPicPr>
            <a:picLocks noChangeAspect="1" noChangeArrowheads="1"/>
          </p:cNvPicPr>
          <p:nvPr/>
        </p:nvPicPr>
        <p:blipFill>
          <a:blip r:embed="rId3" cstate="print"/>
          <a:srcRect/>
          <a:stretch>
            <a:fillRect/>
          </a:stretch>
        </p:blipFill>
        <p:spPr bwMode="auto">
          <a:xfrm>
            <a:off x="323528" y="1412776"/>
            <a:ext cx="3924525" cy="2467545"/>
          </a:xfrm>
          <a:prstGeom prst="rect">
            <a:avLst/>
          </a:prstGeom>
          <a:ln>
            <a:noFill/>
          </a:ln>
          <a:effectLst>
            <a:outerShdw blurRad="190500" algn="tl" rotWithShape="0">
              <a:srgbClr val="000000">
                <a:alpha val="70000"/>
              </a:srgbClr>
            </a:outerShdw>
          </a:effectLst>
        </p:spPr>
      </p:pic>
      <p:pic>
        <p:nvPicPr>
          <p:cNvPr id="2052" name="Picture 4" descr="E:\ТУРМАРШ\понетаевка\понетаевка 1.jpg"/>
          <p:cNvPicPr>
            <a:picLocks noChangeAspect="1" noChangeArrowheads="1"/>
          </p:cNvPicPr>
          <p:nvPr/>
        </p:nvPicPr>
        <p:blipFill>
          <a:blip r:embed="rId4" cstate="print"/>
          <a:srcRect/>
          <a:stretch>
            <a:fillRect/>
          </a:stretch>
        </p:blipFill>
        <p:spPr bwMode="auto">
          <a:xfrm>
            <a:off x="395537" y="4014216"/>
            <a:ext cx="3876088" cy="2583136"/>
          </a:xfrm>
          <a:prstGeom prst="rect">
            <a:avLst/>
          </a:prstGeom>
          <a:noFill/>
        </p:spPr>
      </p:pic>
      <p:pic>
        <p:nvPicPr>
          <p:cNvPr id="2053" name="Picture 5" descr="E:\ТУРМАРШ\понетаевка\часовня над колодцем.jpg"/>
          <p:cNvPicPr>
            <a:picLocks noChangeAspect="1" noChangeArrowheads="1"/>
          </p:cNvPicPr>
          <p:nvPr/>
        </p:nvPicPr>
        <p:blipFill>
          <a:blip r:embed="rId5" cstate="print"/>
          <a:srcRect/>
          <a:stretch>
            <a:fillRect/>
          </a:stretch>
        </p:blipFill>
        <p:spPr bwMode="auto">
          <a:xfrm>
            <a:off x="4788024" y="4005064"/>
            <a:ext cx="4032448" cy="261029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a:buNone/>
            </a:pPr>
            <a:r>
              <a:rPr lang="en-US" sz="2000" b="1" dirty="0" smtClean="0">
                <a:solidFill>
                  <a:schemeClr val="tx1"/>
                </a:solidFill>
                <a:latin typeface="Times New Roman" pitchFamily="18" charset="0"/>
                <a:cs typeface="Times New Roman" pitchFamily="18" charset="0"/>
              </a:rPr>
              <a:t>           Despite the fact that many villages in the </a:t>
            </a:r>
            <a:r>
              <a:rPr lang="en-US" sz="2000" b="1" dirty="0" err="1" smtClean="0">
                <a:solidFill>
                  <a:schemeClr val="tx1"/>
                </a:solidFill>
                <a:latin typeface="Times New Roman" pitchFamily="18" charset="0"/>
                <a:cs typeface="Times New Roman" pitchFamily="18" charset="0"/>
              </a:rPr>
              <a:t>Shatkovsky</a:t>
            </a:r>
            <a:r>
              <a:rPr lang="en-US" sz="2000" b="1" dirty="0" smtClean="0">
                <a:solidFill>
                  <a:schemeClr val="tx1"/>
                </a:solidFill>
                <a:latin typeface="Times New Roman" pitchFamily="18" charset="0"/>
                <a:cs typeface="Times New Roman" pitchFamily="18" charset="0"/>
              </a:rPr>
              <a:t> district have their own shrines, many believers prefer the church in </a:t>
            </a:r>
            <a:r>
              <a:rPr lang="en-US" sz="2000" b="1" dirty="0" err="1" smtClean="0">
                <a:solidFill>
                  <a:schemeClr val="tx1"/>
                </a:solidFill>
                <a:latin typeface="Times New Roman" pitchFamily="18" charset="0"/>
                <a:cs typeface="Times New Roman" pitchFamily="18" charset="0"/>
              </a:rPr>
              <a:t>Khirino</a:t>
            </a:r>
            <a:r>
              <a:rPr lang="en-US" sz="2000" b="1" dirty="0" smtClean="0">
                <a:solidFill>
                  <a:schemeClr val="tx1"/>
                </a:solidFill>
                <a:latin typeface="Times New Roman" pitchFamily="18" charset="0"/>
                <a:cs typeface="Times New Roman" pitchFamily="18" charset="0"/>
              </a:rPr>
              <a:t>. They are attracted by the temple’s architecture unusual for rural areas, and the special atmosphere of miracle and unity that has been established here since the moment the temple was lifted up from ruins by the whole world. Then everyone tried to make a feasible contribution: the inhabitants helped to clear the nave before restoration, washed everything after the completion of work, planted flowers and ennobled the surrounding area.</a:t>
            </a:r>
          </a:p>
          <a:p>
            <a:pPr>
              <a:buNone/>
            </a:pPr>
            <a:r>
              <a:rPr lang="en-US" sz="2000" b="1" dirty="0" smtClean="0">
                <a:solidFill>
                  <a:schemeClr val="tx1"/>
                </a:solidFill>
                <a:latin typeface="Times New Roman" pitchFamily="18" charset="0"/>
                <a:cs typeface="Times New Roman" pitchFamily="18" charset="0"/>
              </a:rPr>
              <a:t>            A particle of relics brought by Igor </a:t>
            </a:r>
            <a:r>
              <a:rPr lang="en-US" sz="2000" b="1" dirty="0" err="1" smtClean="0">
                <a:solidFill>
                  <a:schemeClr val="tx1"/>
                </a:solidFill>
                <a:latin typeface="Times New Roman" pitchFamily="18" charset="0"/>
                <a:cs typeface="Times New Roman" pitchFamily="18" charset="0"/>
              </a:rPr>
              <a:t>Ashurbeyli</a:t>
            </a:r>
            <a:r>
              <a:rPr lang="en-US" sz="2000" b="1" dirty="0" smtClean="0">
                <a:solidFill>
                  <a:schemeClr val="tx1"/>
                </a:solidFill>
                <a:latin typeface="Times New Roman" pitchFamily="18" charset="0"/>
                <a:cs typeface="Times New Roman" pitchFamily="18" charset="0"/>
              </a:rPr>
              <a:t> to Russia from the Vatican.</a:t>
            </a:r>
            <a:endParaRPr lang="ru-RU" sz="2000" b="1" dirty="0">
              <a:solidFill>
                <a:schemeClr val="tx1"/>
              </a:solidFill>
              <a:latin typeface="Times New Roman" pitchFamily="18" charset="0"/>
              <a:cs typeface="Times New Roman" pitchFamily="18" charset="0"/>
            </a:endParaRPr>
          </a:p>
        </p:txBody>
      </p:sp>
      <p:sp>
        <p:nvSpPr>
          <p:cNvPr id="3" name="Заголовок 2"/>
          <p:cNvSpPr>
            <a:spLocks noGrp="1"/>
          </p:cNvSpPr>
          <p:nvPr>
            <p:ph type="title"/>
          </p:nvPr>
        </p:nvSpPr>
        <p:spPr/>
        <p:txBody>
          <a:bodyPr>
            <a:noAutofit/>
          </a:bodyPr>
          <a:lstStyle/>
          <a:p>
            <a:r>
              <a:rPr lang="en-US" sz="3200" b="1" dirty="0" smtClean="0"/>
              <a:t>Church of St. John the Baptist in the village of </a:t>
            </a:r>
            <a:r>
              <a:rPr lang="en-US" sz="3200" b="1" dirty="0" err="1" smtClean="0"/>
              <a:t>Hirino</a:t>
            </a:r>
            <a:endParaRPr lang="ru-RU" sz="32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3200" b="1" dirty="0" smtClean="0">
                <a:solidFill>
                  <a:srgbClr val="5DCEAF">
                    <a:lumMod val="50000"/>
                  </a:srgbClr>
                </a:solidFill>
              </a:rPr>
              <a:t>Church of St. John the Baptist in the village of </a:t>
            </a:r>
            <a:r>
              <a:rPr lang="en-US" sz="3200" b="1" dirty="0" err="1" smtClean="0">
                <a:solidFill>
                  <a:srgbClr val="5DCEAF">
                    <a:lumMod val="50000"/>
                  </a:srgbClr>
                </a:solidFill>
              </a:rPr>
              <a:t>Hirino</a:t>
            </a:r>
            <a:endParaRPr lang="ru-RU" dirty="0"/>
          </a:p>
        </p:txBody>
      </p:sp>
      <p:pic>
        <p:nvPicPr>
          <p:cNvPr id="3074" name="Picture 2" descr="E:\ТУРМАРШ\Хирно\хир 2.jpg"/>
          <p:cNvPicPr>
            <a:picLocks noChangeAspect="1" noChangeArrowheads="1"/>
          </p:cNvPicPr>
          <p:nvPr/>
        </p:nvPicPr>
        <p:blipFill>
          <a:blip r:embed="rId2" cstate="print"/>
          <a:srcRect/>
          <a:stretch>
            <a:fillRect/>
          </a:stretch>
        </p:blipFill>
        <p:spPr bwMode="auto">
          <a:xfrm>
            <a:off x="323528" y="692696"/>
            <a:ext cx="3160261" cy="2232248"/>
          </a:xfrm>
          <a:prstGeom prst="rect">
            <a:avLst/>
          </a:prstGeom>
          <a:noFill/>
        </p:spPr>
      </p:pic>
      <p:pic>
        <p:nvPicPr>
          <p:cNvPr id="3075" name="Picture 3" descr="E:\ТУРМАРШ\Хирно\хир 3.jpg"/>
          <p:cNvPicPr>
            <a:picLocks noChangeAspect="1" noChangeArrowheads="1"/>
          </p:cNvPicPr>
          <p:nvPr/>
        </p:nvPicPr>
        <p:blipFill>
          <a:blip r:embed="rId3" cstate="print"/>
          <a:srcRect/>
          <a:stretch>
            <a:fillRect/>
          </a:stretch>
        </p:blipFill>
        <p:spPr bwMode="auto">
          <a:xfrm>
            <a:off x="4067944" y="1196752"/>
            <a:ext cx="3408151" cy="2407345"/>
          </a:xfrm>
          <a:prstGeom prst="rect">
            <a:avLst/>
          </a:prstGeom>
          <a:noFill/>
        </p:spPr>
      </p:pic>
      <p:sp>
        <p:nvSpPr>
          <p:cNvPr id="6" name="Прямоугольник 5"/>
          <p:cNvSpPr/>
          <p:nvPr/>
        </p:nvSpPr>
        <p:spPr>
          <a:xfrm>
            <a:off x="755576" y="2924944"/>
            <a:ext cx="2334074" cy="46166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19</a:t>
            </a:r>
            <a:r>
              <a:rPr lang="en-US" sz="2400" b="1" baseline="30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t>
            </a: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century</a:t>
            </a:r>
            <a:endParaRPr lang="ru-RU"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077" name="Picture 5" descr="E:\ТУРМАРШ\Хирно\хир 4 2014г.jpg"/>
          <p:cNvPicPr>
            <a:picLocks noChangeAspect="1" noChangeArrowheads="1"/>
          </p:cNvPicPr>
          <p:nvPr/>
        </p:nvPicPr>
        <p:blipFill>
          <a:blip r:embed="rId4" cstate="print"/>
          <a:srcRect/>
          <a:stretch>
            <a:fillRect/>
          </a:stretch>
        </p:blipFill>
        <p:spPr bwMode="auto">
          <a:xfrm>
            <a:off x="251520" y="3356993"/>
            <a:ext cx="3568037" cy="2520280"/>
          </a:xfrm>
          <a:prstGeom prst="rect">
            <a:avLst/>
          </a:prstGeom>
          <a:noFill/>
        </p:spPr>
      </p:pic>
      <p:sp>
        <p:nvSpPr>
          <p:cNvPr id="8" name="Прямоугольник 7"/>
          <p:cNvSpPr/>
          <p:nvPr/>
        </p:nvSpPr>
        <p:spPr>
          <a:xfrm>
            <a:off x="4427984" y="3789040"/>
            <a:ext cx="2334074" cy="46166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20</a:t>
            </a:r>
            <a:r>
              <a:rPr lang="en-US" sz="2400" b="1" baseline="30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t>
            </a: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century</a:t>
            </a:r>
            <a:endParaRPr lang="ru-RU"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0" name="Прямоугольник 9"/>
          <p:cNvSpPr/>
          <p:nvPr/>
        </p:nvSpPr>
        <p:spPr>
          <a:xfrm>
            <a:off x="899592" y="6021288"/>
            <a:ext cx="2334074" cy="46166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21</a:t>
            </a:r>
            <a:r>
              <a:rPr lang="en-US" sz="2400" b="1" baseline="30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st</a:t>
            </a: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century</a:t>
            </a:r>
            <a:endParaRPr lang="ru-RU"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079" name="Picture 7" descr="E:\ТУРМАРШ\Хирно\хир 5 частица мощей.jpg"/>
          <p:cNvPicPr>
            <a:picLocks noChangeAspect="1" noChangeArrowheads="1"/>
          </p:cNvPicPr>
          <p:nvPr/>
        </p:nvPicPr>
        <p:blipFill>
          <a:blip r:embed="rId5" cstate="print"/>
          <a:srcRect/>
          <a:stretch>
            <a:fillRect/>
          </a:stretch>
        </p:blipFill>
        <p:spPr bwMode="auto">
          <a:xfrm>
            <a:off x="4427984" y="4149080"/>
            <a:ext cx="3754664" cy="2509069"/>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525f377cbeca29b98d7a6564a51289b0ce1d3"/>
</p:tagLst>
</file>

<file path=ppt/theme/theme1.xml><?xml version="1.0" encoding="utf-8"?>
<a:theme xmlns:a="http://schemas.openxmlformats.org/drawingml/2006/main" name="Тема Office">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2227</TotalTime>
  <Words>1053</Words>
  <Application>Microsoft Office PowerPoint</Application>
  <PresentationFormat>Экран (4:3)</PresentationFormat>
  <Paragraphs>52</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Tourist route in the Shatkovsky district  “Memory. The culture. Health".   AVRORA</vt:lpstr>
      <vt:lpstr>Description of the route.</vt:lpstr>
      <vt:lpstr>Local History Museum of the village of Sharapovo</vt:lpstr>
      <vt:lpstr>Staroivantsev Museum of Mordovian culture</vt:lpstr>
      <vt:lpstr>Staroivantsev Museum of Mordovian culture</vt:lpstr>
      <vt:lpstr>The architectural complex of the Seraphim-Ponetaevsky monastery</vt:lpstr>
      <vt:lpstr>The architectural complex of the Seraphim-Ponetaevsky monastery</vt:lpstr>
      <vt:lpstr>Church of St. John the Baptist in the village of Hirino</vt:lpstr>
      <vt:lpstr>Church of St. John the Baptist in the village of Hirino</vt:lpstr>
      <vt:lpstr>The memorial complex "Dedicated to Tanya Savicheva and the Children of War"</vt:lpstr>
      <vt:lpstr>The memorial complex "Dedicated to Tanya Savicheva and the Children of War"</vt:lpstr>
      <vt:lpstr>The grave of Tanya Savicheva </vt:lpstr>
      <vt:lpstr> The village of Arkhangelsk - source "Boiling Key"</vt:lpstr>
      <vt:lpstr>The village of Arkhangelsk - source "Boiling Key"</vt:lpstr>
      <vt:lpstr>Welcome to the Shatkovsky district!</vt:lpstr>
    </vt:vector>
  </TitlesOfParts>
  <Company>presentation-creation.ru</Company>
  <LinksUpToDate>false</LinksUpToDate>
  <SharedDoc>false</SharedDoc>
  <HyperlinkBase>https://presentation-creation.ru/powerpoint-templates.html</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Добро пожаловать в Россию</dc:title>
  <dc:creator>obstinate</dc:creator>
  <dc:description>Шаблон презентации с сайта https://presentation-creation.ru/</dc:description>
  <cp:lastModifiedBy>Sergry</cp:lastModifiedBy>
  <cp:revision>957</cp:revision>
  <dcterms:created xsi:type="dcterms:W3CDTF">2018-02-25T09:09:03Z</dcterms:created>
  <dcterms:modified xsi:type="dcterms:W3CDTF">2025-02-19T16:31:03Z</dcterms:modified>
</cp:coreProperties>
</file>