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56" r:id="rId6"/>
    <p:sldId id="257" r:id="rId7"/>
    <p:sldId id="258" r:id="rId8"/>
    <p:sldId id="259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2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5999-1D2D-4B39-8B9C-581E71065039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A14B-A14F-40D0-B967-2CC8E004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67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5999-1D2D-4B39-8B9C-581E71065039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A14B-A14F-40D0-B967-2CC8E004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34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5999-1D2D-4B39-8B9C-581E71065039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A14B-A14F-40D0-B967-2CC8E004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67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5999-1D2D-4B39-8B9C-581E71065039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A14B-A14F-40D0-B967-2CC8E004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02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5999-1D2D-4B39-8B9C-581E71065039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A14B-A14F-40D0-B967-2CC8E004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58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5999-1D2D-4B39-8B9C-581E71065039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A14B-A14F-40D0-B967-2CC8E004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786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5999-1D2D-4B39-8B9C-581E71065039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A14B-A14F-40D0-B967-2CC8E004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05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5999-1D2D-4B39-8B9C-581E71065039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A14B-A14F-40D0-B967-2CC8E004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06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5999-1D2D-4B39-8B9C-581E71065039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A14B-A14F-40D0-B967-2CC8E004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97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5999-1D2D-4B39-8B9C-581E71065039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A14B-A14F-40D0-B967-2CC8E004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666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5999-1D2D-4B39-8B9C-581E71065039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A14B-A14F-40D0-B967-2CC8E004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582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45999-1D2D-4B39-8B9C-581E71065039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CA14B-A14F-40D0-B967-2CC8E004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62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 Тема: «Имена существительные в единственном и множественном числе»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</a:rPr>
              <a:t>Цели: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2800" dirty="0" smtClean="0"/>
              <a:t>Закрепить навык образования множественного числа существительных именительного падежа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2800" dirty="0" smtClean="0"/>
              <a:t>Сформировать навык  дифференциации имен существительных единственного и множественного числа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2800" dirty="0" smtClean="0"/>
              <a:t>Развивать понимание речи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2800" dirty="0" smtClean="0"/>
              <a:t>Развивать внимание, память, мышление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2800" dirty="0" smtClean="0"/>
              <a:t>Развивать речевой слух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2800" dirty="0" smtClean="0"/>
              <a:t>Развивать общую моторику, координацию речи с движением</a:t>
            </a:r>
          </a:p>
          <a:p>
            <a:pPr marL="514350" indent="-514350">
              <a:spcBef>
                <a:spcPts val="0"/>
              </a:spcBef>
              <a:buNone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Литература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Бухарина К.Е. Конспекты занятий по развитию лексико-грамматических представлений у детей 4-5 лет с ОНР и ЗПР. М., 2015</a:t>
            </a:r>
          </a:p>
          <a:p>
            <a:r>
              <a:rPr lang="ru-RU" dirty="0" err="1" smtClean="0"/>
              <a:t>Ефименкова</a:t>
            </a:r>
            <a:r>
              <a:rPr lang="ru-RU" dirty="0" smtClean="0"/>
              <a:t> Л.Н. Формирование речи у дошкольников (дети с общим недоразвитием речи). Кн. Для логопеда. М., 1985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C:\Users\Vika\Desktop\Без име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75200">
            <a:off x="4788024" y="2204864"/>
            <a:ext cx="2143125" cy="2143125"/>
          </a:xfrm>
          <a:prstGeom prst="rect">
            <a:avLst/>
          </a:prstGeom>
          <a:noFill/>
        </p:spPr>
      </p:pic>
      <p:pic>
        <p:nvPicPr>
          <p:cNvPr id="1041" name="Picture 17" descr="C:\Users\Vika\Desktop\0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6632"/>
            <a:ext cx="2421779" cy="15752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7030A0"/>
                </a:solidFill>
              </a:rPr>
              <a:t>Дидактическая игра «Добавь слово»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Добавьте в предложение, которое я буду читать, подходящее </a:t>
            </a:r>
          </a:p>
          <a:p>
            <a:pPr>
              <a:buNone/>
            </a:pPr>
            <a:r>
              <a:rPr lang="ru-RU" sz="2000" b="1" dirty="0" smtClean="0"/>
              <a:t>по смыслу слово. Картинки нам помогут.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Дети собирали в лесу вкусн</a:t>
            </a:r>
            <a:r>
              <a:rPr lang="ru-RU" sz="2800" b="1" dirty="0" smtClean="0">
                <a:solidFill>
                  <a:srgbClr val="FF0000"/>
                </a:solidFill>
              </a:rPr>
              <a:t>ые</a:t>
            </a:r>
            <a:r>
              <a:rPr lang="ru-RU" sz="2800" dirty="0" smtClean="0"/>
              <a:t> красн</a:t>
            </a:r>
            <a:r>
              <a:rPr lang="ru-RU" sz="2800" b="1" dirty="0" smtClean="0">
                <a:solidFill>
                  <a:srgbClr val="FF0000"/>
                </a:solidFill>
              </a:rPr>
              <a:t>ые</a:t>
            </a:r>
            <a:r>
              <a:rPr lang="ru-RU" sz="2800" b="1" dirty="0" smtClean="0"/>
              <a:t> …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Миша съел одну вкусн</a:t>
            </a:r>
            <a:r>
              <a:rPr lang="ru-RU" sz="2800" b="1" dirty="0" smtClean="0">
                <a:solidFill>
                  <a:srgbClr val="FF0000"/>
                </a:solidFill>
              </a:rPr>
              <a:t>ую</a:t>
            </a:r>
            <a:r>
              <a:rPr lang="ru-RU" sz="2800" dirty="0" smtClean="0"/>
              <a:t> красн</a:t>
            </a:r>
            <a:r>
              <a:rPr lang="ru-RU" sz="2800" b="1" dirty="0" smtClean="0">
                <a:solidFill>
                  <a:srgbClr val="FF0000"/>
                </a:solidFill>
              </a:rPr>
              <a:t>ую</a:t>
            </a:r>
            <a:r>
              <a:rPr lang="ru-RU" sz="2800" b="1" dirty="0" smtClean="0"/>
              <a:t> ….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На столе лежит больш</a:t>
            </a:r>
            <a:r>
              <a:rPr lang="ru-RU" sz="2800" b="1" dirty="0" smtClean="0">
                <a:solidFill>
                  <a:srgbClr val="FF0000"/>
                </a:solidFill>
              </a:rPr>
              <a:t>ая</a:t>
            </a:r>
            <a:r>
              <a:rPr lang="ru-RU" sz="2800" dirty="0" smtClean="0"/>
              <a:t>…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Дети для обеда взяли столов</a:t>
            </a:r>
            <a:r>
              <a:rPr lang="ru-RU" sz="2800" b="1" dirty="0" smtClean="0">
                <a:solidFill>
                  <a:srgbClr val="FF0000"/>
                </a:solidFill>
              </a:rPr>
              <a:t>ые</a:t>
            </a:r>
            <a:r>
              <a:rPr lang="ru-RU" sz="2800" dirty="0" smtClean="0"/>
              <a:t> ….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У меня живут добр</a:t>
            </a:r>
            <a:r>
              <a:rPr lang="ru-RU" sz="2800" b="1" dirty="0" smtClean="0">
                <a:solidFill>
                  <a:srgbClr val="FF0000"/>
                </a:solidFill>
              </a:rPr>
              <a:t>ые</a:t>
            </a:r>
            <a:r>
              <a:rPr lang="ru-RU" sz="2800" dirty="0" smtClean="0"/>
              <a:t>, ласков</a:t>
            </a:r>
            <a:r>
              <a:rPr lang="ru-RU" sz="2800" b="1" dirty="0" smtClean="0">
                <a:solidFill>
                  <a:srgbClr val="FF0000"/>
                </a:solidFill>
              </a:rPr>
              <a:t>ые</a:t>
            </a:r>
            <a:r>
              <a:rPr lang="ru-RU" sz="2800" dirty="0" smtClean="0"/>
              <a:t> ..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Старушка вела на поводке маленьк</a:t>
            </a:r>
            <a:r>
              <a:rPr lang="ru-RU" sz="2800" b="1" dirty="0" smtClean="0">
                <a:solidFill>
                  <a:srgbClr val="FF0000"/>
                </a:solidFill>
              </a:rPr>
              <a:t>ую</a:t>
            </a:r>
            <a:r>
              <a:rPr lang="ru-RU" sz="2800" dirty="0" smtClean="0"/>
              <a:t> ..</a:t>
            </a:r>
          </a:p>
          <a:p>
            <a:pPr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026" name="Picture 2" descr="ягоды картинки для детей, карточки домана скачатьAmelica"/>
          <p:cNvPicPr>
            <a:picLocks noChangeAspect="1" noChangeArrowheads="1"/>
          </p:cNvPicPr>
          <p:nvPr/>
        </p:nvPicPr>
        <p:blipFill>
          <a:blip r:embed="rId4" cstate="print"/>
          <a:srcRect l="16632" t="18178" r="12305" b="36912"/>
          <a:stretch>
            <a:fillRect/>
          </a:stretch>
        </p:blipFill>
        <p:spPr bwMode="auto">
          <a:xfrm>
            <a:off x="179512" y="4437112"/>
            <a:ext cx="2497992" cy="2232248"/>
          </a:xfrm>
          <a:prstGeom prst="rect">
            <a:avLst/>
          </a:prstGeom>
          <a:noFill/>
        </p:spPr>
      </p:pic>
      <p:pic>
        <p:nvPicPr>
          <p:cNvPr id="1028" name="Picture 4" descr="Картинки для детей. Ягоды: Малина | Малина, Для детей, Ягоды"/>
          <p:cNvPicPr>
            <a:picLocks noChangeAspect="1" noChangeArrowheads="1"/>
          </p:cNvPicPr>
          <p:nvPr/>
        </p:nvPicPr>
        <p:blipFill>
          <a:blip r:embed="rId5" cstate="print"/>
          <a:srcRect l="3958" t="6285" r="8961" b="8214"/>
          <a:stretch>
            <a:fillRect/>
          </a:stretch>
        </p:blipFill>
        <p:spPr bwMode="auto">
          <a:xfrm>
            <a:off x="7122917" y="1844824"/>
            <a:ext cx="2021083" cy="2499397"/>
          </a:xfrm>
          <a:prstGeom prst="rect">
            <a:avLst/>
          </a:prstGeom>
          <a:noFill/>
        </p:spPr>
      </p:pic>
      <p:sp>
        <p:nvSpPr>
          <p:cNvPr id="1030" name="AutoShape 6" descr="Собака картинки для детей рисунки (68 фото) - картинк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Собака картинки для детей рисунки (68 фото) - картинк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артинки Собака для детей 7 8 лет (37 шт.) - #149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Как нарисовать собаку - поэтапная инструкция для начинающих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5120" y="4509120"/>
            <a:ext cx="2348880" cy="2348880"/>
          </a:xfrm>
          <a:prstGeom prst="rect">
            <a:avLst/>
          </a:prstGeom>
          <a:noFill/>
        </p:spPr>
      </p:pic>
      <p:pic>
        <p:nvPicPr>
          <p:cNvPr id="1037" name="Picture 13" descr="C:\Users\Vika\Desktop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682877"/>
            <a:ext cx="3268627" cy="2175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</a:rPr>
              <a:t>Дидактическая игра «Угадай по признакам»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4543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dirty="0" smtClean="0"/>
              <a:t>Угадайте про что (про кого) говорят?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Вкусн</a:t>
            </a:r>
            <a:r>
              <a:rPr lang="ru-RU" b="1" dirty="0" smtClean="0">
                <a:solidFill>
                  <a:srgbClr val="FF0000"/>
                </a:solidFill>
              </a:rPr>
              <a:t>ые</a:t>
            </a:r>
            <a:r>
              <a:rPr lang="ru-RU" dirty="0" smtClean="0"/>
              <a:t>, красн</a:t>
            </a:r>
            <a:r>
              <a:rPr lang="ru-RU" b="1" dirty="0" smtClean="0">
                <a:solidFill>
                  <a:srgbClr val="FF0000"/>
                </a:solidFill>
              </a:rPr>
              <a:t>ые</a:t>
            </a:r>
            <a:r>
              <a:rPr lang="ru-RU" dirty="0" smtClean="0"/>
              <a:t>, сладк</a:t>
            </a:r>
            <a:r>
              <a:rPr lang="ru-RU" b="1" dirty="0" smtClean="0">
                <a:solidFill>
                  <a:srgbClr val="FF0000"/>
                </a:solidFill>
              </a:rPr>
              <a:t>ие</a:t>
            </a:r>
            <a:r>
              <a:rPr lang="ru-RU" dirty="0" smtClean="0"/>
              <a:t> ..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Пушист</a:t>
            </a:r>
            <a:r>
              <a:rPr lang="ru-RU" b="1" dirty="0" smtClean="0">
                <a:solidFill>
                  <a:srgbClr val="FF0000"/>
                </a:solidFill>
              </a:rPr>
              <a:t>ая</a:t>
            </a:r>
            <a:r>
              <a:rPr lang="ru-RU" dirty="0" smtClean="0"/>
              <a:t>, ласков</a:t>
            </a:r>
            <a:r>
              <a:rPr lang="ru-RU" b="1" dirty="0" smtClean="0">
                <a:solidFill>
                  <a:srgbClr val="FF0000"/>
                </a:solidFill>
              </a:rPr>
              <a:t>ая</a:t>
            </a:r>
            <a:r>
              <a:rPr lang="ru-RU" dirty="0" smtClean="0"/>
              <a:t>, сер</a:t>
            </a:r>
            <a:r>
              <a:rPr lang="ru-RU" b="1" dirty="0" smtClean="0">
                <a:solidFill>
                  <a:srgbClr val="FF0000"/>
                </a:solidFill>
              </a:rPr>
              <a:t>ая</a:t>
            </a:r>
            <a:r>
              <a:rPr lang="ru-RU" dirty="0" smtClean="0"/>
              <a:t> ..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Мягк</a:t>
            </a:r>
            <a:r>
              <a:rPr lang="ru-RU" b="1" dirty="0" smtClean="0">
                <a:solidFill>
                  <a:srgbClr val="FF0000"/>
                </a:solidFill>
              </a:rPr>
              <a:t>ие</a:t>
            </a:r>
            <a:r>
              <a:rPr lang="ru-RU" dirty="0" smtClean="0"/>
              <a:t>, больш</a:t>
            </a:r>
            <a:r>
              <a:rPr lang="ru-RU" b="1" dirty="0" smtClean="0">
                <a:solidFill>
                  <a:srgbClr val="FF0000"/>
                </a:solidFill>
              </a:rPr>
              <a:t>ие</a:t>
            </a:r>
            <a:r>
              <a:rPr lang="ru-RU" dirty="0" smtClean="0"/>
              <a:t> ..</a:t>
            </a:r>
            <a:endParaRPr lang="ru-RU" dirty="0"/>
          </a:p>
        </p:txBody>
      </p:sp>
      <p:sp>
        <p:nvSpPr>
          <p:cNvPr id="20482" name="AutoShape 2" descr="Кошки — картинки для детей скачать онлайн бесплатно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C:\Users\Vika\Desktop\Без име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102" y="908720"/>
            <a:ext cx="2448272" cy="2448272"/>
          </a:xfrm>
          <a:prstGeom prst="rect">
            <a:avLst/>
          </a:prstGeom>
          <a:noFill/>
        </p:spPr>
      </p:pic>
      <p:pic>
        <p:nvPicPr>
          <p:cNvPr id="20485" name="Picture 5" descr="C:\Users\Vika\Desktop\2_25.jpg"/>
          <p:cNvPicPr>
            <a:picLocks noChangeAspect="1" noChangeArrowheads="1"/>
          </p:cNvPicPr>
          <p:nvPr/>
        </p:nvPicPr>
        <p:blipFill>
          <a:blip r:embed="rId3" cstate="print"/>
          <a:srcRect l="13784" t="5514" r="14539" b="3512"/>
          <a:stretch>
            <a:fillRect/>
          </a:stretch>
        </p:blipFill>
        <p:spPr bwMode="auto">
          <a:xfrm>
            <a:off x="179512" y="3068960"/>
            <a:ext cx="1872208" cy="2376264"/>
          </a:xfrm>
          <a:prstGeom prst="rect">
            <a:avLst/>
          </a:prstGeom>
          <a:noFill/>
        </p:spPr>
      </p:pic>
      <p:sp>
        <p:nvSpPr>
          <p:cNvPr id="20487" name="AutoShape 7" descr="Подушка «Мишки.Для детей», купить в интернет-магазине в Москве, автор:  Мария Падалец, цена: 1390 рублей, 17946.74003.621604.1613075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C:\Users\Vika\Desktop\Без имен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714875"/>
            <a:ext cx="2143125" cy="2143125"/>
          </a:xfrm>
          <a:prstGeom prst="rect">
            <a:avLst/>
          </a:prstGeom>
          <a:noFill/>
        </p:spPr>
      </p:pic>
      <p:pic>
        <p:nvPicPr>
          <p:cNvPr id="20489" name="Picture 9" descr="C:\Users\Vika\Desktop\Без имен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005064"/>
            <a:ext cx="2647181" cy="2647181"/>
          </a:xfrm>
          <a:prstGeom prst="rect">
            <a:avLst/>
          </a:prstGeom>
          <a:noFill/>
        </p:spPr>
      </p:pic>
      <p:pic>
        <p:nvPicPr>
          <p:cNvPr id="20490" name="Picture 10" descr="C:\Users\Vika\Desktop\Без имен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869160"/>
            <a:ext cx="1863651" cy="1863651"/>
          </a:xfrm>
          <a:prstGeom prst="rect">
            <a:avLst/>
          </a:prstGeom>
          <a:noFill/>
        </p:spPr>
      </p:pic>
      <p:pic>
        <p:nvPicPr>
          <p:cNvPr id="20491" name="Picture 11" descr="C:\Users\Vika\Desktop\Без имен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2564904"/>
            <a:ext cx="2825422" cy="2025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Физкультминутка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19256" cy="42050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09628"/>
                <a:gridCol w="4109628"/>
              </a:tblGrid>
              <a:tr h="1752110">
                <a:tc>
                  <a:txBody>
                    <a:bodyPr/>
                    <a:lstStyle/>
                    <a:p>
                      <a:r>
                        <a:rPr lang="ru-RU" dirty="0" smtClean="0"/>
                        <a:t>В завтрак,</a:t>
                      </a:r>
                      <a:r>
                        <a:rPr lang="ru-RU" baseline="0" dirty="0" smtClean="0"/>
                        <a:t> и в обед, и в ужин,</a:t>
                      </a:r>
                    </a:p>
                    <a:p>
                      <a:r>
                        <a:rPr lang="ru-RU" baseline="0" dirty="0" smtClean="0"/>
                        <a:t>Обязательно он нужен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поднимают и опускают прямые руки. Делают круговые движения руками</a:t>
                      </a:r>
                      <a:endParaRPr lang="ru-RU" dirty="0"/>
                    </a:p>
                  </a:txBody>
                  <a:tcPr/>
                </a:tc>
              </a:tr>
              <a:tr h="1226477"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 у каждого в квартире,</a:t>
                      </a:r>
                    </a:p>
                    <a:p>
                      <a:r>
                        <a:rPr lang="ru-RU" dirty="0" smtClean="0"/>
                        <a:t>Ножек у него - четыре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Повороты вправо – влево</a:t>
                      </a:r>
                    </a:p>
                    <a:p>
                      <a:r>
                        <a:rPr lang="ru-RU" dirty="0" smtClean="0"/>
                        <a:t>Топают ногами (4 раза)</a:t>
                      </a:r>
                      <a:endParaRPr lang="ru-RU" dirty="0"/>
                    </a:p>
                  </a:txBody>
                  <a:tcPr/>
                </a:tc>
              </a:tr>
              <a:tr h="1226477">
                <a:tc>
                  <a:txBody>
                    <a:bodyPr/>
                    <a:lstStyle/>
                    <a:p>
                      <a:r>
                        <a:rPr lang="ru-RU" dirty="0" smtClean="0"/>
                        <a:t>Уперевшись твердо в пол,</a:t>
                      </a:r>
                    </a:p>
                    <a:p>
                      <a:r>
                        <a:rPr lang="ru-RU" dirty="0" smtClean="0"/>
                        <a:t>Приглашает</a:t>
                      </a:r>
                      <a:r>
                        <a:rPr lang="ru-RU" baseline="0" dirty="0" smtClean="0"/>
                        <a:t> к чаю стол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Приседают.</a:t>
                      </a:r>
                    </a:p>
                    <a:p>
                      <a:r>
                        <a:rPr lang="ru-RU" dirty="0" smtClean="0"/>
                        <a:t>Встают на четвереньки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ka\Desktop\2559406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888432" cy="218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ika\Desktop\342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4359920" cy="32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8927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Дидактическая игра </a:t>
            </a:r>
            <a:r>
              <a:rPr lang="ru-RU" sz="2800" b="1" dirty="0" smtClean="0">
                <a:solidFill>
                  <a:srgbClr val="7030A0"/>
                </a:solidFill>
              </a:rPr>
              <a:t>«Один - много» (с мячом)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88744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ka\Desktop\swan-1843042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65050"/>
            <a:ext cx="5040560" cy="335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ika\Desktop\flower-birds-swans-whit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5908" y="158079"/>
            <a:ext cx="5084824" cy="29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907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700" y="0"/>
            <a:ext cx="3733012" cy="3804344"/>
          </a:xfrm>
        </p:spPr>
      </p:pic>
      <p:pic>
        <p:nvPicPr>
          <p:cNvPr id="3074" name="Picture 2" descr="C:\Users\Vika\Desktop\0028-030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5269671" cy="348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127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ika\Desktop\дельфин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81"/>
          <a:stretch>
            <a:fillRect/>
          </a:stretch>
        </p:blipFill>
        <p:spPr bwMode="auto">
          <a:xfrm>
            <a:off x="683568" y="2132856"/>
            <a:ext cx="311331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Vika\Desktop\дельфин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81"/>
          <a:stretch>
            <a:fillRect/>
          </a:stretch>
        </p:blipFill>
        <p:spPr bwMode="auto">
          <a:xfrm>
            <a:off x="4572000" y="4077072"/>
            <a:ext cx="311331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Vika\Desktop\дельфин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81"/>
          <a:stretch>
            <a:fillRect/>
          </a:stretch>
        </p:blipFill>
        <p:spPr bwMode="auto">
          <a:xfrm>
            <a:off x="5652120" y="1052736"/>
            <a:ext cx="311331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356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</a:rPr>
              <a:t>Дидактическая игра «Придумай предложение»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1"/>
            <a:ext cx="9036496" cy="108012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800" b="1" dirty="0" smtClean="0"/>
              <a:t>Например</a:t>
            </a:r>
            <a:r>
              <a:rPr lang="ru-RU" sz="2800" dirty="0" smtClean="0"/>
              <a:t>. Мама купила большое, красное яблоко.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dirty="0" smtClean="0"/>
              <a:t>На яблоне висят зеленые яблоки.</a:t>
            </a:r>
            <a:endParaRPr lang="ru-RU" sz="2800" dirty="0"/>
          </a:p>
        </p:txBody>
      </p:sp>
      <p:pic>
        <p:nvPicPr>
          <p:cNvPr id="21507" name="Picture 3" descr="C:\Users\Vika\Desktop\Без име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3" y="1844824"/>
            <a:ext cx="2123728" cy="2332131"/>
          </a:xfrm>
          <a:prstGeom prst="rect">
            <a:avLst/>
          </a:prstGeom>
          <a:noFill/>
        </p:spPr>
      </p:pic>
      <p:pic>
        <p:nvPicPr>
          <p:cNvPr id="21508" name="Picture 4" descr="C:\Users\Vika\Desktop\clp466533.jpg"/>
          <p:cNvPicPr>
            <a:picLocks noChangeAspect="1" noChangeArrowheads="1"/>
          </p:cNvPicPr>
          <p:nvPr/>
        </p:nvPicPr>
        <p:blipFill>
          <a:blip r:embed="rId3" cstate="print"/>
          <a:srcRect l="5886" b="12671"/>
          <a:stretch>
            <a:fillRect/>
          </a:stretch>
        </p:blipFill>
        <p:spPr bwMode="auto">
          <a:xfrm>
            <a:off x="0" y="1772816"/>
            <a:ext cx="2870239" cy="2592288"/>
          </a:xfrm>
          <a:prstGeom prst="rect">
            <a:avLst/>
          </a:prstGeom>
          <a:noFill/>
        </p:spPr>
      </p:pic>
      <p:pic>
        <p:nvPicPr>
          <p:cNvPr id="21510" name="Picture 6" descr="C:\Users\Vika\Desktop\Без имен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14850"/>
            <a:ext cx="1952625" cy="2343150"/>
          </a:xfrm>
          <a:prstGeom prst="rect">
            <a:avLst/>
          </a:prstGeom>
          <a:noFill/>
        </p:spPr>
      </p:pic>
      <p:pic>
        <p:nvPicPr>
          <p:cNvPr id="21511" name="Picture 7" descr="C:\Users\Vika\Desktop\Без имен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1788" y="4388743"/>
            <a:ext cx="2372212" cy="2469257"/>
          </a:xfrm>
          <a:prstGeom prst="rect">
            <a:avLst/>
          </a:prstGeom>
          <a:noFill/>
        </p:spPr>
      </p:pic>
      <p:pic>
        <p:nvPicPr>
          <p:cNvPr id="21512" name="Picture 8" descr="C:\Users\Vika\Desktop\1680619641_pictures-pibig-info-p-risunok-ptichki-dlya-detei-krasivo-18.jpg"/>
          <p:cNvPicPr>
            <a:picLocks noChangeAspect="1" noChangeArrowheads="1"/>
          </p:cNvPicPr>
          <p:nvPr/>
        </p:nvPicPr>
        <p:blipFill>
          <a:blip r:embed="rId6" cstate="print"/>
          <a:srcRect t="14255"/>
          <a:stretch>
            <a:fillRect/>
          </a:stretch>
        </p:blipFill>
        <p:spPr bwMode="auto">
          <a:xfrm>
            <a:off x="3203848" y="4692253"/>
            <a:ext cx="2525787" cy="2165747"/>
          </a:xfrm>
          <a:prstGeom prst="rect">
            <a:avLst/>
          </a:prstGeom>
          <a:noFill/>
        </p:spPr>
      </p:pic>
      <p:pic>
        <p:nvPicPr>
          <p:cNvPr id="21513" name="Picture 9" descr="C:\Users\Vika\Desktop\1640209924_2-pofoto-club-p-ptitsi-uletayut-yug-foto-3.jpg"/>
          <p:cNvPicPr>
            <a:picLocks noChangeAspect="1" noChangeArrowheads="1"/>
          </p:cNvPicPr>
          <p:nvPr/>
        </p:nvPicPr>
        <p:blipFill>
          <a:blip r:embed="rId7" cstate="print"/>
          <a:srcRect t="14309"/>
          <a:stretch>
            <a:fillRect/>
          </a:stretch>
        </p:blipFill>
        <p:spPr bwMode="auto">
          <a:xfrm>
            <a:off x="3203848" y="2060848"/>
            <a:ext cx="3239229" cy="2081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282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Тема: «Имена существительные в единственном и множественном числе»</vt:lpstr>
      <vt:lpstr>Дидактическая игра «Добавь слово»</vt:lpstr>
      <vt:lpstr>Дидактическая игра «Угадай по признакам»</vt:lpstr>
      <vt:lpstr>Физкультминутка </vt:lpstr>
      <vt:lpstr>Слайд 5</vt:lpstr>
      <vt:lpstr>Слайд 6</vt:lpstr>
      <vt:lpstr>Слайд 7</vt:lpstr>
      <vt:lpstr>Слайд 8</vt:lpstr>
      <vt:lpstr>Дидактическая игра «Придумай предложение»</vt:lpstr>
      <vt:lpstr>Литература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Vika</dc:creator>
  <cp:lastModifiedBy>Vika</cp:lastModifiedBy>
  <cp:revision>3</cp:revision>
  <dcterms:created xsi:type="dcterms:W3CDTF">2022-03-04T15:34:40Z</dcterms:created>
  <dcterms:modified xsi:type="dcterms:W3CDTF">2023-11-18T17:50:43Z</dcterms:modified>
</cp:coreProperties>
</file>