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 id="272"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95B7F67-92C2-4B6D-9A7C-98E3EEF8B0D7}" type="datetimeFigureOut">
              <a:rPr lang="ru-RU" smtClean="0"/>
              <a:t>05.09.2025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07686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95B7F67-92C2-4B6D-9A7C-98E3EEF8B0D7}" type="datetimeFigureOut">
              <a:rPr lang="ru-RU" smtClean="0"/>
              <a:t>05.09.2025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76825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95B7F67-92C2-4B6D-9A7C-98E3EEF8B0D7}" type="datetimeFigureOut">
              <a:rPr lang="ru-RU" smtClean="0"/>
              <a:t>05.09.2025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9F24D1-5A72-44D2-9834-AD322D5517EC}"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719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95B7F67-92C2-4B6D-9A7C-98E3EEF8B0D7}" type="datetimeFigureOut">
              <a:rPr lang="ru-RU" smtClean="0"/>
              <a:t>05.09.2025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36989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95B7F67-92C2-4B6D-9A7C-98E3EEF8B0D7}" type="datetimeFigureOut">
              <a:rPr lang="ru-RU" smtClean="0"/>
              <a:t>05.09.2025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9F24D1-5A72-44D2-9834-AD322D5517EC}"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38358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95B7F67-92C2-4B6D-9A7C-98E3EEF8B0D7}" type="datetimeFigureOut">
              <a:rPr lang="ru-RU" smtClean="0"/>
              <a:t>05.09.2025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07047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95B7F67-92C2-4B6D-9A7C-98E3EEF8B0D7}" type="datetimeFigureOut">
              <a:rPr lang="ru-RU" smtClean="0"/>
              <a:t>05.09.2025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411169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95B7F67-92C2-4B6D-9A7C-98E3EEF8B0D7}" type="datetimeFigureOut">
              <a:rPr lang="ru-RU" smtClean="0"/>
              <a:t>05.09.2025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297959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95B7F67-92C2-4B6D-9A7C-98E3EEF8B0D7}" type="datetimeFigureOut">
              <a:rPr lang="ru-RU" smtClean="0"/>
              <a:t>05.09.2025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262347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95B7F67-92C2-4B6D-9A7C-98E3EEF8B0D7}" type="datetimeFigureOut">
              <a:rPr lang="ru-RU" smtClean="0"/>
              <a:t>05.09.2025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22667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95B7F67-92C2-4B6D-9A7C-98E3EEF8B0D7}" type="datetimeFigureOut">
              <a:rPr lang="ru-RU" smtClean="0"/>
              <a:t>05.09.2025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22128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95B7F67-92C2-4B6D-9A7C-98E3EEF8B0D7}" type="datetimeFigureOut">
              <a:rPr lang="ru-RU" smtClean="0"/>
              <a:t>05.09.2025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87620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95B7F67-92C2-4B6D-9A7C-98E3EEF8B0D7}" type="datetimeFigureOut">
              <a:rPr lang="ru-RU" smtClean="0"/>
              <a:t>05.09.2025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400952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B7F67-92C2-4B6D-9A7C-98E3EEF8B0D7}" type="datetimeFigureOut">
              <a:rPr lang="ru-RU" smtClean="0"/>
              <a:t>05.09.2025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20618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95B7F67-92C2-4B6D-9A7C-98E3EEF8B0D7}" type="datetimeFigureOut">
              <a:rPr lang="ru-RU" smtClean="0"/>
              <a:t>05.09.2025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334928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95B7F67-92C2-4B6D-9A7C-98E3EEF8B0D7}" type="datetimeFigureOut">
              <a:rPr lang="ru-RU" smtClean="0"/>
              <a:t>05.09.2025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9F24D1-5A72-44D2-9834-AD322D5517EC}" type="slidenum">
              <a:rPr lang="ru-RU" smtClean="0"/>
              <a:t>‹#›</a:t>
            </a:fld>
            <a:endParaRPr lang="ru-RU"/>
          </a:p>
        </p:txBody>
      </p:sp>
    </p:spTree>
    <p:extLst>
      <p:ext uri="{BB962C8B-B14F-4D97-AF65-F5344CB8AC3E}">
        <p14:creationId xmlns:p14="http://schemas.microsoft.com/office/powerpoint/2010/main" val="106571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95B7F67-92C2-4B6D-9A7C-98E3EEF8B0D7}" type="datetimeFigureOut">
              <a:rPr lang="ru-RU" smtClean="0"/>
              <a:t>05.09.2025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C9F24D1-5A72-44D2-9834-AD322D5517EC}" type="slidenum">
              <a:rPr lang="ru-RU" smtClean="0"/>
              <a:t>‹#›</a:t>
            </a:fld>
            <a:endParaRPr lang="ru-RU"/>
          </a:p>
        </p:txBody>
      </p:sp>
    </p:spTree>
    <p:extLst>
      <p:ext uri="{BB962C8B-B14F-4D97-AF65-F5344CB8AC3E}">
        <p14:creationId xmlns:p14="http://schemas.microsoft.com/office/powerpoint/2010/main" val="130837184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1800" dirty="0"/>
              <a:t>Муниципальное бюджетное общеобразовательное учреждение </a:t>
            </a:r>
            <a:br>
              <a:rPr lang="ru-RU" sz="1800" dirty="0"/>
            </a:br>
            <a:r>
              <a:rPr lang="ru-RU" sz="1800" dirty="0"/>
              <a:t>«Средняя общеобразовательная школа »</a:t>
            </a:r>
            <a:br>
              <a:rPr lang="ru-RU" sz="1800" dirty="0"/>
            </a:br>
            <a:br>
              <a:rPr lang="ru-RU" sz="1800" dirty="0"/>
            </a:br>
            <a:br>
              <a:rPr lang="ru-RU" sz="1800" dirty="0"/>
            </a:br>
            <a:br>
              <a:rPr lang="ru-RU" sz="1800" dirty="0"/>
            </a:br>
            <a:br>
              <a:rPr lang="ru-RU" sz="1800" dirty="0"/>
            </a:br>
            <a:br>
              <a:rPr lang="ru-RU" sz="1800" dirty="0"/>
            </a:br>
            <a:r>
              <a:rPr lang="ru-RU" b="1" cap="all" dirty="0">
                <a:solidFill>
                  <a:srgbClr val="FF0000"/>
                </a:solidFill>
              </a:rPr>
              <a:t>ТВОРЧЕСКИЙ ПРОЕКТ</a:t>
            </a:r>
            <a:br>
              <a:rPr lang="ru-RU" dirty="0">
                <a:solidFill>
                  <a:srgbClr val="FF0000"/>
                </a:solidFill>
              </a:rPr>
            </a:br>
            <a:r>
              <a:rPr lang="ru-RU" b="1" cap="all" dirty="0">
                <a:solidFill>
                  <a:srgbClr val="FF0000"/>
                </a:solidFill>
              </a:rPr>
              <a:t>«кошка - копилка»</a:t>
            </a:r>
            <a:br>
              <a:rPr lang="ru-RU" dirty="0"/>
            </a:br>
            <a:endParaRPr lang="ru-RU" sz="1800" dirty="0"/>
          </a:p>
        </p:txBody>
      </p:sp>
      <p:sp>
        <p:nvSpPr>
          <p:cNvPr id="3" name="Объект 2"/>
          <p:cNvSpPr>
            <a:spLocks noGrp="1"/>
          </p:cNvSpPr>
          <p:nvPr>
            <p:ph idx="1"/>
          </p:nvPr>
        </p:nvSpPr>
        <p:spPr>
          <a:xfrm>
            <a:off x="0" y="3505200"/>
            <a:ext cx="12081164" cy="2743199"/>
          </a:xfrm>
        </p:spPr>
        <p:txBody>
          <a:bodyPr/>
          <a:lstStyle/>
          <a:p>
            <a:pPr marL="107315" indent="0" algn="r">
              <a:lnSpc>
                <a:spcPct val="150000"/>
              </a:lnSpc>
              <a:spcAft>
                <a:spcPts val="800"/>
              </a:spcAft>
              <a:buNone/>
            </a:pPr>
            <a:r>
              <a:rPr lang="ru-RU" dirty="0"/>
              <a:t>                                                                             </a:t>
            </a:r>
            <a:r>
              <a:rPr lang="ru-RU" dirty="0">
                <a:latin typeface="+mn-lt"/>
                <a:ea typeface="Calibri" panose="020F0502020204030204" pitchFamily="34" charset="0"/>
                <a:cs typeface="Times New Roman" panose="02020603050405020304" pitchFamily="18" charset="0"/>
              </a:rPr>
              <a:t>Выполнил: ученик 7 класса </a:t>
            </a:r>
            <a:endParaRPr lang="ru-RU" sz="1600" dirty="0">
              <a:latin typeface="+mn-lt"/>
              <a:ea typeface="Calibri" panose="020F0502020204030204" pitchFamily="34" charset="0"/>
              <a:cs typeface="Times New Roman" panose="02020603050405020304" pitchFamily="18" charset="0"/>
            </a:endParaRPr>
          </a:p>
          <a:p>
            <a:pPr marL="0" indent="0" algn="just">
              <a:buNone/>
            </a:pPr>
            <a:r>
              <a:rPr lang="ru-RU" dirty="0"/>
              <a:t>                                                                                                              </a:t>
            </a:r>
          </a:p>
          <a:p>
            <a:pPr marL="0" indent="0" algn="just">
              <a:buNone/>
            </a:pPr>
            <a:r>
              <a:rPr lang="ru-RU" dirty="0"/>
              <a:t>                                                                                                                    </a:t>
            </a:r>
          </a:p>
        </p:txBody>
      </p:sp>
      <p:pic>
        <p:nvPicPr>
          <p:cNvPr id="8" name="Рисунок 7">
            <a:extLst>
              <a:ext uri="{FF2B5EF4-FFF2-40B4-BE49-F238E27FC236}">
                <a16:creationId xmlns:a16="http://schemas.microsoft.com/office/drawing/2014/main" id="{D88FD5CF-7F6B-44C7-856A-CF9D7CCB2E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333" y="3352800"/>
            <a:ext cx="2613777" cy="3471422"/>
          </a:xfrm>
          <a:prstGeom prst="rect">
            <a:avLst/>
          </a:prstGeom>
        </p:spPr>
      </p:pic>
    </p:spTree>
    <p:extLst>
      <p:ext uri="{BB962C8B-B14F-4D97-AF65-F5344CB8AC3E}">
        <p14:creationId xmlns:p14="http://schemas.microsoft.com/office/powerpoint/2010/main" val="3086904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6" y="290945"/>
            <a:ext cx="8825657" cy="665019"/>
          </a:xfrm>
        </p:spPr>
        <p:txBody>
          <a:bodyPr>
            <a:normAutofit fontScale="90000"/>
          </a:bodyPr>
          <a:lstStyle/>
          <a:p>
            <a:r>
              <a:rPr lang="ru-RU" b="1" dirty="0">
                <a:solidFill>
                  <a:srgbClr val="C00000"/>
                </a:solidFill>
                <a:latin typeface="Arial" panose="020B0604020202020204" pitchFamily="34" charset="0"/>
                <a:cs typeface="Arial" panose="020B0604020202020204" pitchFamily="34" charset="0"/>
              </a:rPr>
              <a:t>Правила техники безопасности</a:t>
            </a:r>
            <a:endParaRPr lang="ru-RU" dirty="0"/>
          </a:p>
        </p:txBody>
      </p:sp>
      <p:sp>
        <p:nvSpPr>
          <p:cNvPr id="3" name="Текст 2"/>
          <p:cNvSpPr>
            <a:spLocks noGrp="1"/>
          </p:cNvSpPr>
          <p:nvPr>
            <p:ph type="body" idx="1"/>
          </p:nvPr>
        </p:nvSpPr>
        <p:spPr>
          <a:xfrm>
            <a:off x="983673" y="1274618"/>
            <a:ext cx="8996940" cy="5583382"/>
          </a:xfrm>
        </p:spPr>
        <p:txBody>
          <a:bodyPr>
            <a:normAutofit/>
          </a:bodyPr>
          <a:lstStyle/>
          <a:p>
            <a:r>
              <a:rPr lang="ru-RU" sz="2400" dirty="0">
                <a:solidFill>
                  <a:schemeClr val="tx1"/>
                </a:solidFill>
                <a:latin typeface="+mn-lt"/>
                <a:cs typeface="Arial" panose="020B0604020202020204" pitchFamily="34" charset="0"/>
              </a:rPr>
              <a:t>Перед началом работы рабочее место должно быть тщательно приготовлено, инструменты и приспособления проверены и расположены в необходимом для работы порядке;</a:t>
            </a:r>
          </a:p>
          <a:p>
            <a:r>
              <a:rPr lang="ru-RU" sz="2400" dirty="0">
                <a:solidFill>
                  <a:schemeClr val="tx1"/>
                </a:solidFill>
                <a:latin typeface="+mn-lt"/>
                <a:cs typeface="Arial" panose="020B0604020202020204" pitchFamily="34" charset="0"/>
              </a:rPr>
              <a:t> Все предметы, которые требуются во время работы левой рукой, размещают слева, а правые справа;</a:t>
            </a:r>
          </a:p>
          <a:p>
            <a:r>
              <a:rPr lang="ru-RU" sz="2400" dirty="0">
                <a:solidFill>
                  <a:schemeClr val="tx1"/>
                </a:solidFill>
                <a:latin typeface="+mn-lt"/>
                <a:cs typeface="Arial" panose="020B0604020202020204" pitchFamily="34" charset="0"/>
              </a:rPr>
              <a:t> Зачищать изделие напильником с надежной ручкой. </a:t>
            </a:r>
          </a:p>
          <a:p>
            <a:r>
              <a:rPr lang="ru-RU" sz="2400" dirty="0">
                <a:solidFill>
                  <a:schemeClr val="tx1"/>
                </a:solidFill>
                <a:latin typeface="+mn-lt"/>
                <a:cs typeface="Arial" panose="020B0604020202020204" pitchFamily="34" charset="0"/>
              </a:rPr>
              <a:t>Каждый предмет должен иметь свое постоянное место, инструменты нельзя класть друг на друга или на металлические предметы; </a:t>
            </a:r>
          </a:p>
          <a:p>
            <a:r>
              <a:rPr lang="ru-RU" sz="2400" dirty="0">
                <a:solidFill>
                  <a:schemeClr val="tx1"/>
                </a:solidFill>
                <a:latin typeface="+mn-lt"/>
                <a:cs typeface="Arial" panose="020B0604020202020204" pitchFamily="34" charset="0"/>
              </a:rPr>
              <a:t>Нельзя сдувать шлифовальную пыль. </a:t>
            </a:r>
          </a:p>
          <a:p>
            <a:endParaRPr lang="ru-RU" dirty="0"/>
          </a:p>
        </p:txBody>
      </p:sp>
    </p:spTree>
    <p:extLst>
      <p:ext uri="{BB962C8B-B14F-4D97-AF65-F5344CB8AC3E}">
        <p14:creationId xmlns:p14="http://schemas.microsoft.com/office/powerpoint/2010/main" val="364247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93965"/>
            <a:ext cx="9404723" cy="678872"/>
          </a:xfrm>
        </p:spPr>
        <p:txBody>
          <a:bodyPr>
            <a:normAutofit fontScale="90000"/>
          </a:bodyPr>
          <a:lstStyle/>
          <a:p>
            <a:pPr lvl="0" algn="ctr"/>
            <a:r>
              <a:rPr lang="ru-RU" b="1" dirty="0">
                <a:solidFill>
                  <a:srgbClr val="C00000"/>
                </a:solidFill>
              </a:rPr>
              <a:t>Технологический этап</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96681100"/>
              </p:ext>
            </p:extLst>
          </p:nvPr>
        </p:nvGraphicFramePr>
        <p:xfrm>
          <a:off x="205273" y="755780"/>
          <a:ext cx="7119258" cy="5555353"/>
        </p:xfrm>
        <a:graphic>
          <a:graphicData uri="http://schemas.openxmlformats.org/drawingml/2006/table">
            <a:tbl>
              <a:tblPr firstRow="1" firstCol="1" bandRow="1">
                <a:tableStyleId>{5C22544A-7EE6-4342-B048-85BDC9FD1C3A}</a:tableStyleId>
              </a:tblPr>
              <a:tblGrid>
                <a:gridCol w="445419">
                  <a:extLst>
                    <a:ext uri="{9D8B030D-6E8A-4147-A177-3AD203B41FA5}">
                      <a16:colId xmlns:a16="http://schemas.microsoft.com/office/drawing/2014/main" val="1577752390"/>
                    </a:ext>
                  </a:extLst>
                </a:gridCol>
                <a:gridCol w="3508680">
                  <a:extLst>
                    <a:ext uri="{9D8B030D-6E8A-4147-A177-3AD203B41FA5}">
                      <a16:colId xmlns:a16="http://schemas.microsoft.com/office/drawing/2014/main" val="4008902719"/>
                    </a:ext>
                  </a:extLst>
                </a:gridCol>
                <a:gridCol w="3165159">
                  <a:extLst>
                    <a:ext uri="{9D8B030D-6E8A-4147-A177-3AD203B41FA5}">
                      <a16:colId xmlns:a16="http://schemas.microsoft.com/office/drawing/2014/main" val="2866971142"/>
                    </a:ext>
                  </a:extLst>
                </a:gridCol>
              </a:tblGrid>
              <a:tr h="371953">
                <a:tc>
                  <a:txBody>
                    <a:bodyPr/>
                    <a:lstStyle/>
                    <a:p>
                      <a:pPr algn="ctr">
                        <a:lnSpc>
                          <a:spcPct val="150000"/>
                        </a:lnSpc>
                        <a:spcAft>
                          <a:spcPts val="0"/>
                        </a:spcAft>
                      </a:pPr>
                      <a:r>
                        <a:rPr lang="ru-RU"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ru-RU" sz="1800" dirty="0">
                          <a:effectLst/>
                        </a:rPr>
                        <a:t>Выполняемая работа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ru-RU" sz="1800" dirty="0">
                          <a:effectLst/>
                        </a:rPr>
                        <a:t>Инструмент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1663862"/>
                  </a:ext>
                </a:extLst>
              </a:tr>
              <a:tr h="497596">
                <a:tc>
                  <a:txBody>
                    <a:bodyPr/>
                    <a:lstStyle/>
                    <a:p>
                      <a:pPr algn="ctr">
                        <a:lnSpc>
                          <a:spcPct val="150000"/>
                        </a:lnSpc>
                        <a:spcAft>
                          <a:spcPts val="0"/>
                        </a:spcAft>
                      </a:pPr>
                      <a:r>
                        <a:rPr lang="ru-RU" sz="1800">
                          <a:effectLst/>
                        </a:rPr>
                        <a:t>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dirty="0">
                          <a:effectLst/>
                        </a:rPr>
                        <a:t>Выбрать заготовку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dirty="0">
                          <a:effectLst/>
                        </a:rPr>
                        <a:t>Фанера 300*400( 2 </a:t>
                      </a:r>
                      <a:r>
                        <a:rPr lang="ru-RU" sz="1800" dirty="0" err="1">
                          <a:effectLst/>
                        </a:rPr>
                        <a:t>шт</a:t>
                      </a:r>
                      <a:r>
                        <a:rPr lang="ru-RU" sz="1800" dirty="0">
                          <a:effectLst/>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7771719"/>
                  </a:ext>
                </a:extLst>
              </a:tr>
              <a:tr h="800014">
                <a:tc>
                  <a:txBody>
                    <a:bodyPr/>
                    <a:lstStyle/>
                    <a:p>
                      <a:pPr algn="ctr">
                        <a:lnSpc>
                          <a:spcPct val="150000"/>
                        </a:lnSpc>
                        <a:spcAft>
                          <a:spcPts val="0"/>
                        </a:spcAft>
                      </a:pPr>
                      <a:r>
                        <a:rPr lang="ru-RU" sz="1800">
                          <a:effectLst/>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dirty="0">
                          <a:effectLst/>
                        </a:rPr>
                        <a:t>При помощи трафарета разметить фанеру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dirty="0">
                          <a:effectLst/>
                        </a:rPr>
                        <a:t>Карандаш, линейка, фанера, верстак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942093"/>
                  </a:ext>
                </a:extLst>
              </a:tr>
              <a:tr h="789505">
                <a:tc>
                  <a:txBody>
                    <a:bodyPr/>
                    <a:lstStyle/>
                    <a:p>
                      <a:pPr algn="ctr">
                        <a:lnSpc>
                          <a:spcPct val="150000"/>
                        </a:lnSpc>
                        <a:spcAft>
                          <a:spcPts val="0"/>
                        </a:spcAft>
                      </a:pPr>
                      <a:r>
                        <a:rPr lang="ru-RU" sz="1800">
                          <a:effectLst/>
                        </a:rPr>
                        <a:t>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dirty="0">
                          <a:effectLst/>
                        </a:rPr>
                        <a:t>Выпилить заготовки согласно размеченным контурам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dirty="0">
                          <a:effectLst/>
                        </a:rPr>
                        <a:t>Лобзик, верстак,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6203041"/>
                  </a:ext>
                </a:extLst>
              </a:tr>
              <a:tr h="789505">
                <a:tc>
                  <a:txBody>
                    <a:bodyPr/>
                    <a:lstStyle/>
                    <a:p>
                      <a:pPr algn="ctr">
                        <a:lnSpc>
                          <a:spcPct val="150000"/>
                        </a:lnSpc>
                        <a:spcAft>
                          <a:spcPts val="0"/>
                        </a:spcAft>
                      </a:pPr>
                      <a:r>
                        <a:rPr lang="ru-RU" sz="1800">
                          <a:effectLst/>
                        </a:rPr>
                        <a:t>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dirty="0">
                          <a:effectLst/>
                        </a:rPr>
                        <a:t>Зашлифовать полученные детали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dirty="0">
                          <a:effectLst/>
                        </a:rPr>
                        <a:t>Наждачная бумага, верстак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4040734"/>
                  </a:ext>
                </a:extLst>
              </a:tr>
              <a:tr h="800912">
                <a:tc>
                  <a:txBody>
                    <a:bodyPr/>
                    <a:lstStyle/>
                    <a:p>
                      <a:pPr algn="ctr">
                        <a:lnSpc>
                          <a:spcPct val="150000"/>
                        </a:lnSpc>
                        <a:spcAft>
                          <a:spcPts val="0"/>
                        </a:spcAft>
                      </a:pPr>
                      <a:r>
                        <a:rPr lang="ru-RU" sz="1800">
                          <a:effectLst/>
                        </a:rPr>
                        <a:t>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dirty="0">
                          <a:effectLst/>
                        </a:rPr>
                        <a:t>Склеить детали вместе соблюдая </a:t>
                      </a:r>
                      <a:r>
                        <a:rPr lang="ru-RU" sz="1800" dirty="0" err="1">
                          <a:effectLst/>
                        </a:rPr>
                        <a:t>последовательн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dirty="0">
                          <a:effectLst/>
                        </a:rPr>
                        <a:t>Клей, кисть, верстак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5674192"/>
                  </a:ext>
                </a:extLst>
              </a:tr>
              <a:tr h="789505">
                <a:tc>
                  <a:txBody>
                    <a:bodyPr/>
                    <a:lstStyle/>
                    <a:p>
                      <a:pPr algn="ctr">
                        <a:lnSpc>
                          <a:spcPct val="150000"/>
                        </a:lnSpc>
                        <a:spcAft>
                          <a:spcPts val="0"/>
                        </a:spcAft>
                      </a:pPr>
                      <a:r>
                        <a:rPr lang="ru-RU" sz="1800">
                          <a:effectLst/>
                        </a:rPr>
                        <a:t>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dirty="0">
                          <a:effectLst/>
                        </a:rPr>
                        <a:t>Произвести чистовую обработку изделия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dirty="0">
                          <a:effectLst/>
                        </a:rPr>
                        <a:t>Наждачная бумага с мелким зерном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1709100"/>
                  </a:ext>
                </a:extLst>
              </a:tr>
              <a:tr h="716363">
                <a:tc>
                  <a:txBody>
                    <a:bodyPr/>
                    <a:lstStyle/>
                    <a:p>
                      <a:pPr algn="ctr">
                        <a:lnSpc>
                          <a:spcPct val="150000"/>
                        </a:lnSpc>
                        <a:spcAft>
                          <a:spcPts val="0"/>
                        </a:spcAft>
                      </a:pPr>
                      <a:r>
                        <a:rPr lang="ru-RU" sz="1800">
                          <a:effectLst/>
                        </a:rPr>
                        <a:t>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800" dirty="0">
                          <a:effectLst/>
                        </a:rPr>
                        <a:t>Покрыть изделие лаком.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780" algn="ctr">
                        <a:lnSpc>
                          <a:spcPct val="150000"/>
                        </a:lnSpc>
                        <a:spcAft>
                          <a:spcPts val="0"/>
                        </a:spcAft>
                      </a:pPr>
                      <a:r>
                        <a:rPr lang="ru-RU" sz="1800" dirty="0">
                          <a:effectLst/>
                        </a:rPr>
                        <a:t>Лак, кисть.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3651166"/>
                  </a:ext>
                </a:extLst>
              </a:tr>
            </a:tbl>
          </a:graphicData>
        </a:graphic>
      </p:graphicFrame>
    </p:spTree>
    <p:extLst>
      <p:ext uri="{BB962C8B-B14F-4D97-AF65-F5344CB8AC3E}">
        <p14:creationId xmlns:p14="http://schemas.microsoft.com/office/powerpoint/2010/main" val="223597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854D4A2-6E9F-4895-9E26-B2460C20F5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5811" y="904874"/>
            <a:ext cx="4283054" cy="5688431"/>
          </a:xfrm>
          <a:prstGeom prst="rect">
            <a:avLst/>
          </a:prstGeom>
        </p:spPr>
      </p:pic>
      <p:pic>
        <p:nvPicPr>
          <p:cNvPr id="5" name="Рисунок 4">
            <a:extLst>
              <a:ext uri="{FF2B5EF4-FFF2-40B4-BE49-F238E27FC236}">
                <a16:creationId xmlns:a16="http://schemas.microsoft.com/office/drawing/2014/main" id="{ED00DA60-D482-44F7-B4C4-B85157E403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135" y="1254633"/>
            <a:ext cx="6755973" cy="5086851"/>
          </a:xfrm>
          <a:prstGeom prst="rect">
            <a:avLst/>
          </a:prstGeom>
        </p:spPr>
      </p:pic>
    </p:spTree>
    <p:extLst>
      <p:ext uri="{BB962C8B-B14F-4D97-AF65-F5344CB8AC3E}">
        <p14:creationId xmlns:p14="http://schemas.microsoft.com/office/powerpoint/2010/main" val="129910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66256"/>
            <a:ext cx="9404723" cy="734289"/>
          </a:xfrm>
        </p:spPr>
        <p:txBody>
          <a:bodyPr>
            <a:normAutofit fontScale="90000"/>
          </a:bodyPr>
          <a:lstStyle/>
          <a:p>
            <a:pPr lvl="1" algn="ctr" defTabSz="457200" rtl="0">
              <a:spcBef>
                <a:spcPct val="0"/>
              </a:spcBef>
            </a:pPr>
            <a:r>
              <a:rPr lang="ru-RU" sz="3200" b="1" dirty="0">
                <a:solidFill>
                  <a:srgbClr val="C00000"/>
                </a:solidFill>
                <a:latin typeface="+mn-lt"/>
              </a:rPr>
              <a:t>Экономическое обоснование</a:t>
            </a:r>
            <a:br>
              <a:rPr lang="ru-RU" sz="1200" dirty="0"/>
            </a:br>
            <a:endParaRPr lang="ru-RU" dirty="0"/>
          </a:p>
        </p:txBody>
      </p:sp>
      <p:sp>
        <p:nvSpPr>
          <p:cNvPr id="3" name="Объект 2"/>
          <p:cNvSpPr>
            <a:spLocks noGrp="1"/>
          </p:cNvSpPr>
          <p:nvPr>
            <p:ph idx="1"/>
          </p:nvPr>
        </p:nvSpPr>
        <p:spPr>
          <a:xfrm>
            <a:off x="355165" y="748145"/>
            <a:ext cx="11559744" cy="5881254"/>
          </a:xfrm>
        </p:spPr>
        <p:txBody>
          <a:bodyPr>
            <a:normAutofit fontScale="47500" lnSpcReduction="20000"/>
          </a:bodyPr>
          <a:lstStyle/>
          <a:p>
            <a:pPr marL="0" indent="0">
              <a:buNone/>
            </a:pPr>
            <a:r>
              <a:rPr lang="ru-RU" sz="3300" dirty="0"/>
              <a:t>Для того, чтобы подсчитать затраты на выполнение своего изделия, необходимо знать стоимость всех купленных материалов, стоимость труда (нормативная оплата труда столяра 3-го разряда 200 руб./час), время работы, а также стоимость электроэнергии.</a:t>
            </a:r>
          </a:p>
          <a:p>
            <a:pPr marL="0" indent="0">
              <a:buNone/>
            </a:pPr>
            <a:r>
              <a:rPr lang="ru-RU" sz="3300" b="1" dirty="0" err="1"/>
              <a:t>Сизд</a:t>
            </a:r>
            <a:r>
              <a:rPr lang="ru-RU" sz="3300" b="1" dirty="0"/>
              <a:t>. = См + </a:t>
            </a:r>
            <a:r>
              <a:rPr lang="ru-RU" sz="3300" b="1" dirty="0" err="1"/>
              <a:t>Сэ</a:t>
            </a:r>
            <a:r>
              <a:rPr lang="ru-RU" sz="3300" b="1" dirty="0"/>
              <a:t> + </a:t>
            </a:r>
            <a:r>
              <a:rPr lang="ru-RU" sz="3300" b="1" dirty="0" err="1"/>
              <a:t>Со.т</a:t>
            </a:r>
            <a:r>
              <a:rPr lang="ru-RU" sz="3300" b="1" dirty="0"/>
              <a:t>.</a:t>
            </a:r>
            <a:endParaRPr lang="ru-RU" sz="3300" dirty="0"/>
          </a:p>
          <a:p>
            <a:pPr marL="0" indent="0">
              <a:buNone/>
            </a:pPr>
            <a:r>
              <a:rPr lang="ru-RU" sz="3300" dirty="0"/>
              <a:t>Стоимость материалов включает в себя: </a:t>
            </a:r>
          </a:p>
          <a:p>
            <a:pPr marL="0" indent="0">
              <a:buNone/>
            </a:pPr>
            <a:r>
              <a:rPr lang="ru-RU" sz="3300" dirty="0"/>
              <a:t>1. Стоимость фанеры (</a:t>
            </a:r>
            <a:r>
              <a:rPr lang="ru-RU" sz="3300" dirty="0" err="1"/>
              <a:t>Сф</a:t>
            </a:r>
            <a:r>
              <a:rPr lang="ru-RU" sz="3300" dirty="0"/>
              <a:t>) = 100 рублей</a:t>
            </a:r>
          </a:p>
          <a:p>
            <a:pPr marL="0" indent="0">
              <a:buNone/>
            </a:pPr>
            <a:r>
              <a:rPr lang="ru-RU" sz="3300" dirty="0"/>
              <a:t>2. Стоимость клея (</a:t>
            </a:r>
            <a:r>
              <a:rPr lang="ru-RU" sz="3300" dirty="0" err="1"/>
              <a:t>Ск</a:t>
            </a:r>
            <a:r>
              <a:rPr lang="ru-RU" sz="3300" dirty="0"/>
              <a:t>) – 1/10 флакона = 1,5 рубля</a:t>
            </a:r>
          </a:p>
          <a:p>
            <a:pPr marL="0" indent="0">
              <a:buNone/>
            </a:pPr>
            <a:r>
              <a:rPr lang="ru-RU" sz="3300" dirty="0"/>
              <a:t>3. Стоимость наждачной бумаги (</a:t>
            </a:r>
            <a:r>
              <a:rPr lang="ru-RU" sz="3300" dirty="0" err="1"/>
              <a:t>Сн.б</a:t>
            </a:r>
            <a:r>
              <a:rPr lang="ru-RU" sz="3300" dirty="0"/>
              <a:t>.) – 7 рублей</a:t>
            </a:r>
          </a:p>
          <a:p>
            <a:pPr marL="0" indent="0">
              <a:buNone/>
            </a:pPr>
            <a:r>
              <a:rPr lang="ru-RU" sz="3300" dirty="0"/>
              <a:t>4. Стоимость пилок (</a:t>
            </a:r>
            <a:r>
              <a:rPr lang="ru-RU" sz="3300" dirty="0" err="1"/>
              <a:t>Сп</a:t>
            </a:r>
            <a:r>
              <a:rPr lang="ru-RU" sz="3300" dirty="0"/>
              <a:t>) – 15 рублей</a:t>
            </a:r>
          </a:p>
          <a:p>
            <a:pPr marL="0" indent="0">
              <a:buNone/>
            </a:pPr>
            <a:r>
              <a:rPr lang="ru-RU" sz="3300" dirty="0"/>
              <a:t>Затраты на оплату труда:</a:t>
            </a:r>
          </a:p>
          <a:p>
            <a:pPr marL="0" indent="0">
              <a:buNone/>
            </a:pPr>
            <a:r>
              <a:rPr lang="ru-RU" sz="3300" dirty="0" err="1"/>
              <a:t>Со.т</a:t>
            </a:r>
            <a:r>
              <a:rPr lang="ru-RU" sz="3300" dirty="0"/>
              <a:t>. = Т ⋅  В – 1 час = 200 рублей</a:t>
            </a:r>
          </a:p>
          <a:p>
            <a:pPr marL="0" indent="0">
              <a:buNone/>
            </a:pPr>
            <a:r>
              <a:rPr lang="ru-RU" sz="3300" dirty="0"/>
              <a:t>Затраты на электроэнергию:</a:t>
            </a:r>
          </a:p>
          <a:p>
            <a:pPr marL="0" indent="0">
              <a:buNone/>
            </a:pPr>
            <a:r>
              <a:rPr lang="ru-RU" sz="3300" dirty="0" err="1"/>
              <a:t>Сэ</a:t>
            </a:r>
            <a:r>
              <a:rPr lang="ru-RU" sz="3300" dirty="0"/>
              <a:t> = А ⋅  Ц – 0,25кВт/час * 5.10 = 1.27 рубля</a:t>
            </a:r>
          </a:p>
          <a:p>
            <a:pPr marL="0" indent="0">
              <a:buNone/>
            </a:pPr>
            <a:r>
              <a:rPr lang="ru-RU" sz="3300" dirty="0"/>
              <a:t>Итого:</a:t>
            </a:r>
          </a:p>
          <a:p>
            <a:pPr marL="0" indent="0">
              <a:buNone/>
            </a:pPr>
            <a:r>
              <a:rPr lang="ru-RU" sz="3300" b="1" dirty="0" err="1"/>
              <a:t>Сизд</a:t>
            </a:r>
            <a:r>
              <a:rPr lang="ru-RU" sz="3300" b="1" dirty="0"/>
              <a:t>. = (100 + 1,5 + 7 + 15) + 1,27 + 200 =  324.77 рублей</a:t>
            </a:r>
            <a:endParaRPr lang="ru-RU" sz="3300" dirty="0"/>
          </a:p>
          <a:p>
            <a:pPr marL="0" indent="0">
              <a:buNone/>
            </a:pPr>
            <a:r>
              <a:rPr lang="ru-RU" sz="3300" dirty="0"/>
              <a:t>В магазинах копилки стоят от 200 рублей до 900 рублей. Как видно изделие, изготовленное своими руками, обходится гораздо дешевле. Данный сувенир украсит интерьер моей комнаты, за гораздо меньшую стоимость, чем пришлось бы мне заплатить при покупке аналогичного изделия.</a:t>
            </a:r>
          </a:p>
          <a:p>
            <a:pPr marL="0" indent="0">
              <a:buNone/>
            </a:pPr>
            <a:endParaRPr lang="ru-RU" dirty="0"/>
          </a:p>
        </p:txBody>
      </p:sp>
      <p:pic>
        <p:nvPicPr>
          <p:cNvPr id="4" name="Рисунок 3"/>
          <p:cNvPicPr>
            <a:picLocks noChangeAspect="1"/>
          </p:cNvPicPr>
          <p:nvPr/>
        </p:nvPicPr>
        <p:blipFill>
          <a:blip r:embed="rId2"/>
          <a:stretch>
            <a:fillRect/>
          </a:stretch>
        </p:blipFill>
        <p:spPr>
          <a:xfrm>
            <a:off x="7259782" y="1672922"/>
            <a:ext cx="2507673" cy="2707027"/>
          </a:xfrm>
          <a:prstGeom prst="rect">
            <a:avLst/>
          </a:prstGeom>
        </p:spPr>
      </p:pic>
    </p:spTree>
    <p:extLst>
      <p:ext uri="{BB962C8B-B14F-4D97-AF65-F5344CB8AC3E}">
        <p14:creationId xmlns:p14="http://schemas.microsoft.com/office/powerpoint/2010/main" val="120089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738773"/>
          </a:xfrm>
        </p:spPr>
        <p:txBody>
          <a:bodyPr>
            <a:normAutofit fontScale="90000"/>
          </a:bodyPr>
          <a:lstStyle/>
          <a:p>
            <a:pPr lvl="1" algn="ctr" defTabSz="457200" rtl="0">
              <a:spcBef>
                <a:spcPct val="0"/>
              </a:spcBef>
            </a:pPr>
            <a:r>
              <a:rPr lang="ru-RU" sz="3200" b="1" dirty="0">
                <a:solidFill>
                  <a:srgbClr val="C00000"/>
                </a:solidFill>
                <a:latin typeface="+mn-lt"/>
              </a:rPr>
              <a:t>Экологическое обоснование</a:t>
            </a:r>
            <a:br>
              <a:rPr lang="ru-RU" sz="1200" dirty="0"/>
            </a:br>
            <a:endParaRPr lang="ru-RU" dirty="0"/>
          </a:p>
        </p:txBody>
      </p:sp>
      <p:sp>
        <p:nvSpPr>
          <p:cNvPr id="3" name="Объект 2"/>
          <p:cNvSpPr>
            <a:spLocks noGrp="1"/>
          </p:cNvSpPr>
          <p:nvPr>
            <p:ph idx="1"/>
          </p:nvPr>
        </p:nvSpPr>
        <p:spPr>
          <a:xfrm>
            <a:off x="1103312" y="1066800"/>
            <a:ext cx="8946541" cy="5181599"/>
          </a:xfrm>
        </p:spPr>
        <p:txBody>
          <a:bodyPr/>
          <a:lstStyle/>
          <a:p>
            <a:pPr marL="0" indent="0">
              <a:buNone/>
            </a:pPr>
            <a:r>
              <a:rPr lang="ru-RU" sz="2400" dirty="0"/>
              <a:t>В основном в моем изделии используется древесина. Древесина является возобновляемым природным ресурсом. Изготовление данного изделия не повлечет никаких изменений в окружающей среде, нарушений в жизнедеятельности организма человека, растительного и животного мира, т.к. при изготовлении были использованы экологически чистые материалы, которые были приобретены в магазине, имеющим лицензию на торговлю данным видом товара.</a:t>
            </a:r>
          </a:p>
          <a:p>
            <a:pPr marL="0" indent="0">
              <a:buNone/>
            </a:pPr>
            <a:r>
              <a:rPr lang="ru-RU" sz="2400" dirty="0"/>
              <a:t>Таким образом, с экологической точки зрения мое изделие вреда не несет.</a:t>
            </a:r>
          </a:p>
          <a:p>
            <a:pPr marL="0" indent="0">
              <a:buNone/>
            </a:pPr>
            <a:endParaRPr lang="ru-RU" dirty="0"/>
          </a:p>
        </p:txBody>
      </p:sp>
    </p:spTree>
    <p:extLst>
      <p:ext uri="{BB962C8B-B14F-4D97-AF65-F5344CB8AC3E}">
        <p14:creationId xmlns:p14="http://schemas.microsoft.com/office/powerpoint/2010/main" val="284103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264941">
            <a:off x="1153907" y="914401"/>
            <a:ext cx="5092906" cy="1343890"/>
          </a:xfrm>
        </p:spPr>
        <p:txBody>
          <a:bodyPr/>
          <a:lstStyle/>
          <a:p>
            <a:pPr lvl="1" algn="ctr" defTabSz="457200" rtl="0">
              <a:spcBef>
                <a:spcPct val="0"/>
              </a:spcBef>
            </a:pPr>
            <a:r>
              <a:rPr lang="ru-RU" sz="3200" b="1" dirty="0">
                <a:solidFill>
                  <a:srgbClr val="C00000"/>
                </a:solidFill>
              </a:rPr>
              <a:t>Реклама</a:t>
            </a:r>
            <a:br>
              <a:rPr lang="ru-RU" sz="1200" dirty="0"/>
            </a:br>
            <a:endParaRPr lang="ru-RU" dirty="0"/>
          </a:p>
        </p:txBody>
      </p:sp>
      <p:sp>
        <p:nvSpPr>
          <p:cNvPr id="4" name="Текст 3"/>
          <p:cNvSpPr>
            <a:spLocks noGrp="1"/>
          </p:cNvSpPr>
          <p:nvPr>
            <p:ph type="body" sz="half" idx="2"/>
          </p:nvPr>
        </p:nvSpPr>
        <p:spPr>
          <a:xfrm rot="9652413" flipV="1">
            <a:off x="1933420" y="2512758"/>
            <a:ext cx="6773184" cy="3346458"/>
          </a:xfrm>
        </p:spPr>
        <p:txBody>
          <a:bodyPr>
            <a:normAutofit/>
          </a:bodyPr>
          <a:lstStyle/>
          <a:p>
            <a:r>
              <a:rPr lang="ru-RU" sz="2800" dirty="0"/>
              <a:t>Приобретая товар нашей фирмы, вы можете не переживать о том, что наш товар безвкусен или неоригинален. Изделие изготовлено из экологически чистых материалов. </a:t>
            </a:r>
          </a:p>
          <a:p>
            <a:endParaRPr lang="ru-RU" dirty="0"/>
          </a:p>
        </p:txBody>
      </p:sp>
    </p:spTree>
    <p:extLst>
      <p:ext uri="{BB962C8B-B14F-4D97-AF65-F5344CB8AC3E}">
        <p14:creationId xmlns:p14="http://schemas.microsoft.com/office/powerpoint/2010/main" val="3626037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0983BE4-AA9A-41FD-B421-E360EF1013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622" y="0"/>
            <a:ext cx="5774214" cy="6858000"/>
          </a:xfrm>
          <a:prstGeom prst="rect">
            <a:avLst/>
          </a:prstGeom>
        </p:spPr>
      </p:pic>
    </p:spTree>
    <p:extLst>
      <p:ext uri="{BB962C8B-B14F-4D97-AF65-F5344CB8AC3E}">
        <p14:creationId xmlns:p14="http://schemas.microsoft.com/office/powerpoint/2010/main" val="2529638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2" y="452717"/>
            <a:ext cx="9772506" cy="5615573"/>
          </a:xfrm>
        </p:spPr>
        <p:txBody>
          <a:bodyPr>
            <a:normAutofit fontScale="90000"/>
          </a:bodyPr>
          <a:lstStyle/>
          <a:p>
            <a:pPr algn="ctr"/>
            <a:r>
              <a:rPr lang="ru-RU" sz="3200" dirty="0">
                <a:solidFill>
                  <a:srgbClr val="C00000"/>
                </a:solidFill>
              </a:rPr>
              <a:t>Заключение</a:t>
            </a:r>
            <a:br>
              <a:rPr lang="ru-RU" sz="2800" dirty="0"/>
            </a:br>
            <a:br>
              <a:rPr lang="ru-RU" sz="2800" dirty="0"/>
            </a:br>
            <a:r>
              <a:rPr lang="ru-RU" sz="2800" dirty="0"/>
              <a:t>Цель и задачи, поставленные в работе, достигнуты. Материал доступен, технология работы посильна. Я оцениваю свое изделие на отлично. Изделие хорошо вписалось в интерьер и по стилю, и по цветовой гамме. Навыки, полученные при выполнении проекта, пригодятся мне и в будущем.</a:t>
            </a:r>
            <a:br>
              <a:rPr lang="ru-RU" sz="2800" dirty="0"/>
            </a:br>
            <a:br>
              <a:rPr lang="ru-RU" sz="2800" dirty="0"/>
            </a:br>
            <a:br>
              <a:rPr lang="ru-RU" sz="2800" dirty="0"/>
            </a:br>
            <a:br>
              <a:rPr lang="ru-RU" sz="2800" dirty="0"/>
            </a:br>
            <a:r>
              <a:rPr lang="ru-RU" sz="2800" b="1" dirty="0">
                <a:solidFill>
                  <a:srgbClr val="C00000"/>
                </a:solidFill>
              </a:rPr>
              <a:t>СПАСИБО ЗА ВНИМАНИЕ!</a:t>
            </a:r>
            <a:br>
              <a:rPr lang="ru-RU" dirty="0"/>
            </a:br>
            <a:endParaRPr lang="ru-RU" dirty="0"/>
          </a:p>
        </p:txBody>
      </p:sp>
    </p:spTree>
    <p:extLst>
      <p:ext uri="{BB962C8B-B14F-4D97-AF65-F5344CB8AC3E}">
        <p14:creationId xmlns:p14="http://schemas.microsoft.com/office/powerpoint/2010/main" val="330777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21900"/>
          </a:xfrm>
        </p:spPr>
        <p:txBody>
          <a:bodyPr>
            <a:normAutofit fontScale="90000"/>
          </a:bodyPr>
          <a:lstStyle/>
          <a:p>
            <a:pPr algn="ctr"/>
            <a:r>
              <a:rPr lang="ru-RU" b="1" dirty="0">
                <a:solidFill>
                  <a:srgbClr val="FF0000"/>
                </a:solidFill>
              </a:rPr>
              <a:t>Содержание</a:t>
            </a:r>
            <a:br>
              <a:rPr lang="ru-RU" dirty="0"/>
            </a:br>
            <a:endParaRPr lang="ru-RU" dirty="0"/>
          </a:p>
        </p:txBody>
      </p:sp>
      <p:sp>
        <p:nvSpPr>
          <p:cNvPr id="4" name="Rectangle 1"/>
          <p:cNvSpPr>
            <a:spLocks noGrp="1" noChangeArrowheads="1"/>
          </p:cNvSpPr>
          <p:nvPr>
            <p:ph idx="1"/>
          </p:nvPr>
        </p:nvSpPr>
        <p:spPr bwMode="auto">
          <a:xfrm>
            <a:off x="100013" y="679339"/>
            <a:ext cx="17902947" cy="694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0708" rIns="539580" bIns="45070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Поисковый этап</a:t>
            </a:r>
            <a:r>
              <a:rPr kumimoji="0" lang="ru-RU" altLang="ru-RU"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endParaRPr kumimoji="0" lang="ru-RU" altLang="ru-RU" sz="2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Цель и задачи проекта</a:t>
            </a:r>
            <a:endParaRPr kumimoji="0" lang="ru-RU" altLang="ru-RU" sz="2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Выбор и обоснование проблемы</a:t>
            </a:r>
            <a:endParaRPr kumimoji="0" lang="ru-RU" altLang="ru-RU" sz="2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Историческая справка</a:t>
            </a:r>
            <a:endParaRPr kumimoji="0" lang="ru-RU" altLang="ru-RU"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Конструкторский этап</a:t>
            </a:r>
            <a:endParaRPr kumimoji="0" lang="ru-RU" altLang="ru-RU" sz="2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Выбор варианта копилок, художественного выпиливания</a:t>
            </a:r>
            <a:endParaRPr kumimoji="0" lang="ru-RU" altLang="ru-RU" sz="2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Правила техники безопасности при резьбе по дереву ручными </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инструментами</a:t>
            </a:r>
            <a:endParaRPr kumimoji="0" lang="ru-RU" altLang="ru-RU"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Технологический этап</a:t>
            </a:r>
            <a:endParaRPr kumimoji="0" lang="ru-RU" altLang="ru-RU" sz="2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Технологическая карта</a:t>
            </a:r>
            <a:endParaRPr kumimoji="0" lang="ru-RU" altLang="ru-RU" sz="2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Экономическое обоснование</a:t>
            </a:r>
            <a:endParaRPr kumimoji="0" lang="ru-RU" altLang="ru-RU"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Заключительный этап</a:t>
            </a:r>
            <a:endParaRPr kumimoji="0" lang="ru-RU" altLang="ru-RU" sz="2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Экологическое обоснование</a:t>
            </a:r>
            <a:endParaRPr kumimoji="0" lang="ru-RU" altLang="ru-RU" sz="2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Реклама</a:t>
            </a:r>
            <a:endParaRPr kumimoji="0" lang="ru-RU" altLang="ru-RU" sz="2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Заключение</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965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3313" y="452718"/>
            <a:ext cx="8947522" cy="1400530"/>
          </a:xfrm>
        </p:spPr>
        <p:txBody>
          <a:bodyPr>
            <a:normAutofit fontScale="90000"/>
          </a:bodyPr>
          <a:lstStyle/>
          <a:p>
            <a:r>
              <a:rPr lang="ru-RU" dirty="0">
                <a:solidFill>
                  <a:srgbClr val="FF0000"/>
                </a:solidFill>
              </a:rPr>
              <a:t>Цель: </a:t>
            </a:r>
            <a:r>
              <a:rPr lang="ru-RU" sz="2400" dirty="0"/>
              <a:t>применить навыки и умения, творческие способности при изготовлении копилки.</a:t>
            </a:r>
            <a:br>
              <a:rPr lang="ru-RU" dirty="0"/>
            </a:br>
            <a:endParaRPr lang="ru-RU" dirty="0"/>
          </a:p>
        </p:txBody>
      </p:sp>
      <p:sp>
        <p:nvSpPr>
          <p:cNvPr id="3" name="Объект 2"/>
          <p:cNvSpPr>
            <a:spLocks noGrp="1"/>
          </p:cNvSpPr>
          <p:nvPr>
            <p:ph idx="1"/>
          </p:nvPr>
        </p:nvSpPr>
        <p:spPr>
          <a:xfrm>
            <a:off x="1103312" y="1482436"/>
            <a:ext cx="8946541" cy="5181600"/>
          </a:xfrm>
        </p:spPr>
        <p:txBody>
          <a:bodyPr>
            <a:normAutofit lnSpcReduction="10000"/>
          </a:bodyPr>
          <a:lstStyle/>
          <a:p>
            <a:pPr marL="0" indent="0">
              <a:buNone/>
            </a:pPr>
            <a:r>
              <a:rPr lang="ru-RU" sz="3600" dirty="0">
                <a:solidFill>
                  <a:srgbClr val="FF0000"/>
                </a:solidFill>
              </a:rPr>
              <a:t>Задачи</a:t>
            </a:r>
            <a:r>
              <a:rPr lang="en-US" sz="3600" dirty="0">
                <a:solidFill>
                  <a:srgbClr val="FF0000"/>
                </a:solidFill>
              </a:rPr>
              <a:t>: </a:t>
            </a:r>
            <a:endParaRPr lang="ru-RU" sz="3600" dirty="0">
              <a:solidFill>
                <a:srgbClr val="FF0000"/>
              </a:solidFill>
            </a:endParaRPr>
          </a:p>
          <a:p>
            <a:pPr lvl="0"/>
            <a:r>
              <a:rPr lang="ru-RU" sz="2400" dirty="0"/>
              <a:t>познакомиться с теоретическими материалами по теме;</a:t>
            </a:r>
          </a:p>
          <a:p>
            <a:pPr lvl="0"/>
            <a:r>
              <a:rPr lang="ru-RU" sz="2400" dirty="0"/>
              <a:t>выбор и обоснование проекта</a:t>
            </a:r>
            <a:r>
              <a:rPr lang="en-US" sz="2400" dirty="0"/>
              <a:t>;</a:t>
            </a:r>
            <a:endParaRPr lang="ru-RU" sz="2400" dirty="0"/>
          </a:p>
          <a:p>
            <a:pPr lvl="0"/>
            <a:r>
              <a:rPr lang="ru-RU" sz="2400" dirty="0"/>
              <a:t>выполнить последовательную разработку проекта</a:t>
            </a:r>
            <a:r>
              <a:rPr lang="en-US" sz="2400" dirty="0"/>
              <a:t>;</a:t>
            </a:r>
            <a:endParaRPr lang="ru-RU" sz="2400" dirty="0"/>
          </a:p>
          <a:p>
            <a:pPr lvl="0"/>
            <a:r>
              <a:rPr lang="ru-RU" sz="2400" dirty="0"/>
              <a:t>определить, какой будет внешний вид изделия;</a:t>
            </a:r>
          </a:p>
          <a:p>
            <a:pPr lvl="0"/>
            <a:r>
              <a:rPr lang="ru-RU" sz="2400" dirty="0"/>
              <a:t>выбрать материалы и инструменты для изделия;</a:t>
            </a:r>
          </a:p>
          <a:p>
            <a:pPr lvl="0"/>
            <a:r>
              <a:rPr lang="ru-RU" sz="2400" dirty="0"/>
              <a:t>применять технику безопасности</a:t>
            </a:r>
            <a:r>
              <a:rPr lang="en-US" sz="2400" dirty="0"/>
              <a:t>;</a:t>
            </a:r>
            <a:endParaRPr lang="ru-RU" sz="2400" dirty="0"/>
          </a:p>
          <a:p>
            <a:pPr lvl="0"/>
            <a:r>
              <a:rPr lang="ru-RU" sz="2400" dirty="0"/>
              <a:t>произвести экономические расчёты</a:t>
            </a:r>
            <a:r>
              <a:rPr lang="en-US" sz="2400" dirty="0"/>
              <a:t>;</a:t>
            </a:r>
            <a:endParaRPr lang="ru-RU" sz="2400" dirty="0"/>
          </a:p>
          <a:p>
            <a:pPr lvl="0"/>
            <a:r>
              <a:rPr lang="ru-RU" sz="2400" dirty="0"/>
              <a:t>изготовить изделие</a:t>
            </a:r>
            <a:r>
              <a:rPr lang="en-US" sz="2400" dirty="0"/>
              <a:t>;</a:t>
            </a:r>
            <a:endParaRPr lang="ru-RU" sz="2400" dirty="0"/>
          </a:p>
          <a:p>
            <a:r>
              <a:rPr lang="ru-RU" sz="2400" dirty="0"/>
              <a:t>выполнить рекламу для своего изделия.</a:t>
            </a:r>
          </a:p>
        </p:txBody>
      </p:sp>
    </p:spTree>
    <p:extLst>
      <p:ext uri="{BB962C8B-B14F-4D97-AF65-F5344CB8AC3E}">
        <p14:creationId xmlns:p14="http://schemas.microsoft.com/office/powerpoint/2010/main" val="34696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783889" cy="669500"/>
          </a:xfrm>
        </p:spPr>
        <p:txBody>
          <a:bodyPr>
            <a:normAutofit fontScale="90000"/>
          </a:bodyPr>
          <a:lstStyle/>
          <a:p>
            <a:pPr lvl="1" algn="ctr" defTabSz="457200" rtl="0">
              <a:spcBef>
                <a:spcPct val="0"/>
              </a:spcBef>
            </a:pPr>
            <a:r>
              <a:rPr lang="ru-RU" sz="3600" b="1" dirty="0">
                <a:solidFill>
                  <a:srgbClr val="FF0000"/>
                </a:solidFill>
                <a:latin typeface="+mn-lt"/>
              </a:rPr>
              <a:t>Выбор и обоснование проблемы</a:t>
            </a:r>
            <a:br>
              <a:rPr lang="ru-RU" sz="1200" dirty="0"/>
            </a:br>
            <a:endParaRPr lang="ru-RU" dirty="0"/>
          </a:p>
        </p:txBody>
      </p:sp>
      <p:sp>
        <p:nvSpPr>
          <p:cNvPr id="3" name="Объект 2"/>
          <p:cNvSpPr>
            <a:spLocks noGrp="1"/>
          </p:cNvSpPr>
          <p:nvPr>
            <p:ph idx="1"/>
          </p:nvPr>
        </p:nvSpPr>
        <p:spPr>
          <a:xfrm>
            <a:off x="1103312" y="1122218"/>
            <a:ext cx="9151031" cy="5264727"/>
          </a:xfrm>
        </p:spPr>
        <p:txBody>
          <a:bodyPr/>
          <a:lstStyle/>
          <a:p>
            <a:r>
              <a:rPr lang="ru-RU" sz="2400" dirty="0"/>
              <a:t>      На уроках труда нам было задано выполнить  творческий проект. Из предложенных учителем изделий мне очень понравилась кошка-копилка.</a:t>
            </a:r>
          </a:p>
          <a:p>
            <a:r>
              <a:rPr lang="ru-RU" sz="2400" dirty="0"/>
              <a:t> Скоро Новый год и это изделие будет отличным подарком моей младшей сестренке. Копилка не большая, но для маленького ребенка будет отличным, первым стимулом для накопления. </a:t>
            </a:r>
          </a:p>
          <a:p>
            <a:r>
              <a:rPr lang="ru-RU" sz="2400" dirty="0"/>
              <a:t>Таким образом, передо мной встала определенная цель: разработать и изготовить своими руками копилку, которая и деньги сохранит, и будет интересно смотреться в интерьере.</a:t>
            </a:r>
          </a:p>
          <a:p>
            <a:pPr marL="0" indent="0">
              <a:buNone/>
            </a:pPr>
            <a:endParaRPr lang="ru-RU" dirty="0"/>
          </a:p>
        </p:txBody>
      </p:sp>
    </p:spTree>
    <p:extLst>
      <p:ext uri="{BB962C8B-B14F-4D97-AF65-F5344CB8AC3E}">
        <p14:creationId xmlns:p14="http://schemas.microsoft.com/office/powerpoint/2010/main" val="369801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38546"/>
            <a:ext cx="9404723" cy="665018"/>
          </a:xfrm>
        </p:spPr>
        <p:txBody>
          <a:bodyPr>
            <a:normAutofit fontScale="90000"/>
          </a:bodyPr>
          <a:lstStyle/>
          <a:p>
            <a:pPr lvl="1" algn="ctr" defTabSz="457200" rtl="0">
              <a:spcBef>
                <a:spcPct val="0"/>
              </a:spcBef>
            </a:pPr>
            <a:r>
              <a:rPr lang="ru-RU" sz="3600" b="1" dirty="0">
                <a:solidFill>
                  <a:srgbClr val="FF0000"/>
                </a:solidFill>
                <a:latin typeface="+mn-lt"/>
              </a:rPr>
              <a:t>Историческая справка</a:t>
            </a:r>
            <a:br>
              <a:rPr lang="ru-RU" sz="3600" dirty="0">
                <a:solidFill>
                  <a:srgbClr val="FF0000"/>
                </a:solidFill>
                <a:latin typeface="+mn-lt"/>
              </a:rPr>
            </a:br>
            <a:endParaRPr lang="ru-RU" sz="3600" dirty="0">
              <a:solidFill>
                <a:srgbClr val="FF0000"/>
              </a:solidFill>
              <a:latin typeface="+mn-lt"/>
            </a:endParaRPr>
          </a:p>
        </p:txBody>
      </p:sp>
      <p:sp>
        <p:nvSpPr>
          <p:cNvPr id="3" name="Объект 2"/>
          <p:cNvSpPr>
            <a:spLocks noGrp="1"/>
          </p:cNvSpPr>
          <p:nvPr>
            <p:ph idx="1"/>
          </p:nvPr>
        </p:nvSpPr>
        <p:spPr>
          <a:xfrm>
            <a:off x="1704110" y="623456"/>
            <a:ext cx="10487890" cy="6234544"/>
          </a:xfrm>
        </p:spPr>
        <p:txBody>
          <a:bodyPr>
            <a:noAutofit/>
          </a:bodyPr>
          <a:lstStyle/>
          <a:p>
            <a:pPr marL="0" indent="0">
              <a:buNone/>
            </a:pPr>
            <a:r>
              <a:rPr lang="ru-RU" sz="2400" dirty="0"/>
              <a:t>Копилка – ёмкость или специальное приспособление для хранения и накопления монет. Традиционная копилка представляет собой полую керамическую фигурку, изображающую животных, фрукты, овощи и т. д., с небольшой прорезью, в которую опускаются монеты.</a:t>
            </a:r>
          </a:p>
          <a:p>
            <a:pPr marL="0" indent="0">
              <a:buNone/>
            </a:pPr>
            <a:r>
              <a:rPr lang="ru-RU" sz="2400" dirty="0"/>
              <a:t>Первые такие ящики-копилки были выполнены из дерева, но для большей прочности их сверху оковывали стальными полосами. Запирались они на висячий замок. Но самыми популярными были так называемые подголовные ящики для хранения денег. Такие копилки имели скошенные крышки и на ночь их клали с собой в изголовье кровати.</a:t>
            </a:r>
          </a:p>
          <a:p>
            <a:pPr marL="0" indent="0">
              <a:buNone/>
            </a:pPr>
            <a:r>
              <a:rPr lang="ru-RU" sz="2400" dirty="0"/>
              <a:t>Потом копилки стали выпускаться в виде животных. И первая копилка была выпущена в виде свиньи, ведь именно это животное символизирует постоянно растущее богатство. Копилка в виде собачки надёжно оберегает их от воров, а сова помогает мудро распорядиться накопленным капиталом</a:t>
            </a:r>
          </a:p>
        </p:txBody>
      </p:sp>
    </p:spTree>
    <p:extLst>
      <p:ext uri="{BB962C8B-B14F-4D97-AF65-F5344CB8AC3E}">
        <p14:creationId xmlns:p14="http://schemas.microsoft.com/office/powerpoint/2010/main" val="216514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1" algn="ctr" defTabSz="457200" rtl="0">
              <a:spcBef>
                <a:spcPct val="0"/>
              </a:spcBef>
            </a:pPr>
            <a:r>
              <a:rPr lang="ru-RU" sz="3600" b="1" dirty="0">
                <a:solidFill>
                  <a:srgbClr val="FF0000"/>
                </a:solidFill>
                <a:latin typeface="+mn-lt"/>
              </a:rPr>
              <a:t>Выбор варианта копилок для  художественного выпиливания</a:t>
            </a:r>
            <a:br>
              <a:rPr lang="ru-RU" sz="1200" dirty="0"/>
            </a:br>
            <a:endParaRPr lang="ru-RU" dirty="0"/>
          </a:p>
        </p:txBody>
      </p:sp>
      <p:sp>
        <p:nvSpPr>
          <p:cNvPr id="3" name="Объект 2"/>
          <p:cNvSpPr>
            <a:spLocks noGrp="1"/>
          </p:cNvSpPr>
          <p:nvPr>
            <p:ph idx="1"/>
          </p:nvPr>
        </p:nvSpPr>
        <p:spPr>
          <a:xfrm>
            <a:off x="1103312" y="1704109"/>
            <a:ext cx="10091161" cy="4987636"/>
          </a:xfrm>
        </p:spPr>
        <p:txBody>
          <a:bodyPr/>
          <a:lstStyle/>
          <a:p>
            <a:pPr marL="0" indent="0">
              <a:buNone/>
            </a:pPr>
            <a:r>
              <a:rPr lang="ru-RU" sz="2400" dirty="0"/>
              <a:t>Копилки могут быть предназначены для одноразового и многоразового использования. Первые не имеют отверстия для выемки денег, и после наполнения их разбивают. Поэтому они чаще всего изготавливаются из керамики, гипса или картона.</a:t>
            </a:r>
          </a:p>
          <a:p>
            <a:pPr marL="0" indent="0">
              <a:buNone/>
            </a:pPr>
            <a:r>
              <a:rPr lang="ru-RU" sz="2400" dirty="0"/>
              <a:t>На практике в качестве копилки довольно часто используют бытовые ёмкости – небольшие вазы, стеклянные банки и т.д. </a:t>
            </a:r>
          </a:p>
          <a:p>
            <a:pPr marL="0" indent="0">
              <a:buNone/>
            </a:pPr>
            <a:r>
              <a:rPr lang="ru-RU" sz="2400" dirty="0"/>
              <a:t>Однако одной из наиболее популярных во всём мире является копилка, выполненная в виде фигурки свиньи. Во многих англоязычных странах термин </a:t>
            </a:r>
            <a:r>
              <a:rPr lang="ru-RU" sz="2400" i="1" dirty="0" err="1"/>
              <a:t>piggy</a:t>
            </a:r>
            <a:r>
              <a:rPr lang="ru-RU" sz="2400" i="1" dirty="0"/>
              <a:t> </a:t>
            </a:r>
            <a:r>
              <a:rPr lang="ru-RU" sz="2400" i="1" dirty="0" err="1"/>
              <a:t>bank</a:t>
            </a:r>
            <a:r>
              <a:rPr lang="ru-RU" sz="2400" dirty="0"/>
              <a:t> (досл. c англ. </a:t>
            </a:r>
            <a:r>
              <a:rPr lang="ru-RU" sz="2400" i="1" dirty="0"/>
              <a:t>“свинья-копилка”)</a:t>
            </a:r>
            <a:r>
              <a:rPr lang="ru-RU" sz="2400" dirty="0"/>
              <a:t> является нарицательным и используется для обозначения любых копилок, вне зависимости от их формы. </a:t>
            </a:r>
          </a:p>
          <a:p>
            <a:pPr marL="0" indent="0">
              <a:buNone/>
            </a:pPr>
            <a:endParaRPr lang="ru-RU" dirty="0"/>
          </a:p>
        </p:txBody>
      </p:sp>
    </p:spTree>
    <p:extLst>
      <p:ext uri="{BB962C8B-B14F-4D97-AF65-F5344CB8AC3E}">
        <p14:creationId xmlns:p14="http://schemas.microsoft.com/office/powerpoint/2010/main" val="16295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58116"/>
            <a:ext cx="9404723" cy="645449"/>
          </a:xfrm>
        </p:spPr>
        <p:txBody>
          <a:bodyPr/>
          <a:lstStyle/>
          <a:p>
            <a:pPr algn="ctr"/>
            <a:r>
              <a:rPr lang="ru-RU" b="1" dirty="0">
                <a:solidFill>
                  <a:srgbClr val="FF0000"/>
                </a:solidFill>
              </a:rPr>
              <a:t>Выбор варианта копилок </a:t>
            </a:r>
            <a:endParaRPr lang="ru-RU" dirty="0">
              <a:solidFill>
                <a:srgbClr val="FF0000"/>
              </a:solidFill>
            </a:endParaRPr>
          </a:p>
        </p:txBody>
      </p:sp>
      <p:pic>
        <p:nvPicPr>
          <p:cNvPr id="5" name="Объект 4">
            <a:extLst>
              <a:ext uri="{FF2B5EF4-FFF2-40B4-BE49-F238E27FC236}">
                <a16:creationId xmlns:a16="http://schemas.microsoft.com/office/drawing/2014/main" id="{15861047-B599-4ABF-873E-FC7A6306C9E7}"/>
              </a:ext>
            </a:extLst>
          </p:cNvPr>
          <p:cNvPicPr>
            <a:picLocks noGrp="1" noChangeAspect="1"/>
          </p:cNvPicPr>
          <p:nvPr>
            <p:ph idx="1"/>
          </p:nvPr>
        </p:nvPicPr>
        <p:blipFill>
          <a:blip r:embed="rId2"/>
          <a:stretch>
            <a:fillRect/>
          </a:stretch>
        </p:blipFill>
        <p:spPr>
          <a:xfrm>
            <a:off x="7128508" y="3876856"/>
            <a:ext cx="2780982" cy="2281348"/>
          </a:xfrm>
          <a:prstGeom prst="rect">
            <a:avLst/>
          </a:prstGeom>
        </p:spPr>
      </p:pic>
      <p:pic>
        <p:nvPicPr>
          <p:cNvPr id="6" name="Рисунок 5">
            <a:extLst>
              <a:ext uri="{FF2B5EF4-FFF2-40B4-BE49-F238E27FC236}">
                <a16:creationId xmlns:a16="http://schemas.microsoft.com/office/drawing/2014/main" id="{5D360074-461F-4328-B0AE-FE891BC5C316}"/>
              </a:ext>
            </a:extLst>
          </p:cNvPr>
          <p:cNvPicPr>
            <a:picLocks noChangeAspect="1"/>
          </p:cNvPicPr>
          <p:nvPr/>
        </p:nvPicPr>
        <p:blipFill>
          <a:blip r:embed="rId3"/>
          <a:stretch>
            <a:fillRect/>
          </a:stretch>
        </p:blipFill>
        <p:spPr>
          <a:xfrm>
            <a:off x="1803791" y="3806196"/>
            <a:ext cx="2538619" cy="2538619"/>
          </a:xfrm>
          <a:prstGeom prst="rect">
            <a:avLst/>
          </a:prstGeom>
        </p:spPr>
      </p:pic>
      <p:pic>
        <p:nvPicPr>
          <p:cNvPr id="11" name="Рисунок 10">
            <a:extLst>
              <a:ext uri="{FF2B5EF4-FFF2-40B4-BE49-F238E27FC236}">
                <a16:creationId xmlns:a16="http://schemas.microsoft.com/office/drawing/2014/main" id="{70C318B4-887A-4167-9F23-A73BE5ED84AB}"/>
              </a:ext>
            </a:extLst>
          </p:cNvPr>
          <p:cNvPicPr>
            <a:picLocks noChangeAspect="1"/>
          </p:cNvPicPr>
          <p:nvPr/>
        </p:nvPicPr>
        <p:blipFill>
          <a:blip r:embed="rId4"/>
          <a:stretch>
            <a:fillRect/>
          </a:stretch>
        </p:blipFill>
        <p:spPr>
          <a:xfrm>
            <a:off x="4471406" y="1333586"/>
            <a:ext cx="3536408" cy="2472610"/>
          </a:xfrm>
          <a:prstGeom prst="rect">
            <a:avLst/>
          </a:prstGeom>
        </p:spPr>
      </p:pic>
    </p:spTree>
    <p:extLst>
      <p:ext uri="{BB962C8B-B14F-4D97-AF65-F5344CB8AC3E}">
        <p14:creationId xmlns:p14="http://schemas.microsoft.com/office/powerpoint/2010/main" val="117536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7"/>
            <a:ext cx="10576071" cy="6239027"/>
          </a:xfrm>
        </p:spPr>
        <p:txBody>
          <a:bodyPr/>
          <a:lstStyle/>
          <a:p>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038485058"/>
              </p:ext>
            </p:extLst>
          </p:nvPr>
        </p:nvGraphicFramePr>
        <p:xfrm>
          <a:off x="538952" y="307911"/>
          <a:ext cx="10576071" cy="6871359"/>
        </p:xfrm>
        <a:graphic>
          <a:graphicData uri="http://schemas.openxmlformats.org/drawingml/2006/table">
            <a:tbl>
              <a:tblPr firstRow="1" bandRow="1">
                <a:tableStyleId>{00A15C55-8517-42AA-B614-E9B94910E393}</a:tableStyleId>
              </a:tblPr>
              <a:tblGrid>
                <a:gridCol w="3525357">
                  <a:extLst>
                    <a:ext uri="{9D8B030D-6E8A-4147-A177-3AD203B41FA5}">
                      <a16:colId xmlns:a16="http://schemas.microsoft.com/office/drawing/2014/main" val="2750818931"/>
                    </a:ext>
                  </a:extLst>
                </a:gridCol>
                <a:gridCol w="3525357">
                  <a:extLst>
                    <a:ext uri="{9D8B030D-6E8A-4147-A177-3AD203B41FA5}">
                      <a16:colId xmlns:a16="http://schemas.microsoft.com/office/drawing/2014/main" val="1249304037"/>
                    </a:ext>
                  </a:extLst>
                </a:gridCol>
                <a:gridCol w="3525357">
                  <a:extLst>
                    <a:ext uri="{9D8B030D-6E8A-4147-A177-3AD203B41FA5}">
                      <a16:colId xmlns:a16="http://schemas.microsoft.com/office/drawing/2014/main" val="634316598"/>
                    </a:ext>
                  </a:extLst>
                </a:gridCol>
              </a:tblGrid>
              <a:tr h="657664">
                <a:tc>
                  <a:txBody>
                    <a:bodyPr/>
                    <a:lstStyle/>
                    <a:p>
                      <a:pPr algn="ctr"/>
                      <a:r>
                        <a:rPr lang="ru-RU" sz="2400" b="1" kern="1200" dirty="0">
                          <a:solidFill>
                            <a:schemeClr val="tx1"/>
                          </a:solidFill>
                          <a:effectLst/>
                          <a:latin typeface="+mn-lt"/>
                          <a:ea typeface="+mn-ea"/>
                          <a:cs typeface="+mn-cs"/>
                        </a:rPr>
                        <a:t>Материал</a:t>
                      </a:r>
                      <a:endParaRPr lang="ru-RU" sz="2400" dirty="0">
                        <a:solidFill>
                          <a:schemeClr val="tx1"/>
                        </a:solidFill>
                      </a:endParaRPr>
                    </a:p>
                  </a:txBody>
                  <a:tcPr/>
                </a:tc>
                <a:tc>
                  <a:txBody>
                    <a:bodyPr/>
                    <a:lstStyle/>
                    <a:p>
                      <a:pPr algn="ctr"/>
                      <a:r>
                        <a:rPr lang="ru-RU" sz="2400" b="1" kern="1200" dirty="0">
                          <a:solidFill>
                            <a:schemeClr val="lt1"/>
                          </a:solidFill>
                          <a:effectLst/>
                          <a:latin typeface="+mn-lt"/>
                          <a:ea typeface="+mn-ea"/>
                          <a:cs typeface="+mn-cs"/>
                        </a:rPr>
                        <a:t>Внешний вид</a:t>
                      </a:r>
                      <a:endParaRPr lang="ru-RU" sz="2400" dirty="0"/>
                    </a:p>
                  </a:txBody>
                  <a:tcPr/>
                </a:tc>
                <a:tc>
                  <a:txBody>
                    <a:bodyPr/>
                    <a:lstStyle/>
                    <a:p>
                      <a:pPr algn="ctr"/>
                      <a:r>
                        <a:rPr lang="ru-RU" sz="2400" b="1" kern="1200" dirty="0">
                          <a:solidFill>
                            <a:schemeClr val="lt1"/>
                          </a:solidFill>
                          <a:effectLst/>
                          <a:latin typeface="+mn-lt"/>
                          <a:ea typeface="+mn-ea"/>
                          <a:cs typeface="+mn-cs"/>
                        </a:rPr>
                        <a:t>Описание</a:t>
                      </a:r>
                      <a:endParaRPr lang="ru-RU" sz="2400" dirty="0"/>
                    </a:p>
                  </a:txBody>
                  <a:tcPr/>
                </a:tc>
                <a:extLst>
                  <a:ext uri="{0D108BD9-81ED-4DB2-BD59-A6C34878D82A}">
                    <a16:rowId xmlns:a16="http://schemas.microsoft.com/office/drawing/2014/main" val="1519735241"/>
                  </a:ext>
                </a:extLst>
              </a:tr>
              <a:tr h="1800477">
                <a:tc>
                  <a:txBody>
                    <a:bodyPr/>
                    <a:lstStyle/>
                    <a:p>
                      <a:pPr algn="ctr"/>
                      <a:endParaRPr lang="ru-RU" sz="2000" b="1" kern="1200" dirty="0">
                        <a:solidFill>
                          <a:schemeClr val="dk1"/>
                        </a:solidFill>
                        <a:effectLst/>
                        <a:latin typeface="+mj-lt"/>
                        <a:ea typeface="+mn-ea"/>
                        <a:cs typeface="+mn-cs"/>
                      </a:endParaRPr>
                    </a:p>
                    <a:p>
                      <a:pPr algn="ctr"/>
                      <a:r>
                        <a:rPr lang="ru-RU" sz="2000" dirty="0">
                          <a:effectLst/>
                          <a:latin typeface="+mj-lt"/>
                          <a:ea typeface="Times New Roman" panose="02020603050405020304" pitchFamily="18" charset="0"/>
                          <a:cs typeface="Times New Roman" panose="02020603050405020304" pitchFamily="18" charset="0"/>
                        </a:rPr>
                        <a:t>Дерево</a:t>
                      </a:r>
                      <a:endParaRPr lang="ru-RU" sz="2000" b="1" dirty="0">
                        <a:latin typeface="+mj-lt"/>
                      </a:endParaRPr>
                    </a:p>
                  </a:txBody>
                  <a:tcPr/>
                </a:tc>
                <a:tc>
                  <a:txBody>
                    <a:bodyPr/>
                    <a:lstStyle/>
                    <a:p>
                      <a:endParaRPr lang="ru-RU" dirty="0"/>
                    </a:p>
                  </a:txBody>
                  <a:tcPr/>
                </a:tc>
                <a:tc>
                  <a:txBody>
                    <a:bodyPr/>
                    <a:lstStyle/>
                    <a:p>
                      <a:r>
                        <a:rPr lang="ru-RU" sz="2000" dirty="0">
                          <a:effectLst/>
                          <a:latin typeface="Century Gothic" panose="020B0502020202020204" pitchFamily="34" charset="0"/>
                          <a:ea typeface="Times New Roman" panose="02020603050405020304" pitchFamily="18" charset="0"/>
                          <a:cs typeface="Times New Roman" panose="02020603050405020304" pitchFamily="18" charset="0"/>
                        </a:rPr>
                        <a:t>Очень сложное оформление для меня.</a:t>
                      </a:r>
                    </a:p>
                    <a:p>
                      <a:endParaRPr lang="ru-RU" sz="2000" b="1" dirty="0">
                        <a:effectLst/>
                        <a:latin typeface="Calibri" panose="020F0502020204030204" pitchFamily="34" charset="0"/>
                        <a:cs typeface="Times New Roman" panose="02020603050405020304" pitchFamily="18" charset="0"/>
                      </a:endParaRPr>
                    </a:p>
                    <a:p>
                      <a:endParaRPr lang="ru-RU" sz="2000" b="1" dirty="0">
                        <a:effectLst/>
                        <a:latin typeface="Calibri" panose="020F0502020204030204" pitchFamily="34" charset="0"/>
                        <a:cs typeface="Times New Roman" panose="02020603050405020304" pitchFamily="18" charset="0"/>
                      </a:endParaRPr>
                    </a:p>
                    <a:p>
                      <a:endParaRPr lang="ru-RU" sz="2000" b="1" dirty="0">
                        <a:effectLst/>
                        <a:latin typeface="Calibri" panose="020F0502020204030204" pitchFamily="34" charset="0"/>
                        <a:cs typeface="Times New Roman" panose="02020603050405020304" pitchFamily="18" charset="0"/>
                      </a:endParaRPr>
                    </a:p>
                    <a:p>
                      <a:endParaRPr lang="ru-RU" sz="2000" b="1" dirty="0"/>
                    </a:p>
                  </a:txBody>
                  <a:tcPr/>
                </a:tc>
                <a:extLst>
                  <a:ext uri="{0D108BD9-81ED-4DB2-BD59-A6C34878D82A}">
                    <a16:rowId xmlns:a16="http://schemas.microsoft.com/office/drawing/2014/main" val="2177711634"/>
                  </a:ext>
                </a:extLst>
              </a:tr>
              <a:tr h="151468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Фанера</a:t>
                      </a:r>
                      <a:endParaRPr kumimoji="0" lang="ru-RU" sz="2000" b="1" i="0" u="none" strike="noStrike" kern="1200" cap="none" spc="0" normalizeH="0" baseline="0" noProof="0" dirty="0">
                        <a:ln>
                          <a:noFill/>
                        </a:ln>
                        <a:solidFill>
                          <a:prstClr val="black"/>
                        </a:solidFill>
                        <a:effectLst/>
                        <a:uLnTx/>
                        <a:uFillTx/>
                        <a:latin typeface="+mj-lt"/>
                        <a:ea typeface="+mn-ea"/>
                        <a:cs typeface="+mn-cs"/>
                      </a:endParaRPr>
                    </a:p>
                    <a:p>
                      <a:pPr algn="ctr"/>
                      <a:endParaRPr lang="ru-RU" sz="2000" b="1" kern="1200" dirty="0">
                        <a:solidFill>
                          <a:schemeClr val="dk1"/>
                        </a:solidFill>
                        <a:effectLst/>
                        <a:latin typeface="+mj-lt"/>
                        <a:ea typeface="+mn-ea"/>
                        <a:cs typeface="+mn-cs"/>
                      </a:endParaRPr>
                    </a:p>
                  </a:txBody>
                  <a:tcPr/>
                </a:tc>
                <a:tc>
                  <a:txBody>
                    <a:bodyPr/>
                    <a:lstStyle/>
                    <a:p>
                      <a:endParaRPr lang="ru-RU" dirty="0"/>
                    </a:p>
                  </a:txBody>
                  <a:tcPr/>
                </a:tc>
                <a:tc>
                  <a:txBody>
                    <a:bodyPr/>
                    <a:lstStyle/>
                    <a:p>
                      <a:r>
                        <a:rPr lang="ru-RU" sz="2000" b="0" kern="1200" dirty="0">
                          <a:solidFill>
                            <a:schemeClr val="dk1"/>
                          </a:solidFill>
                          <a:effectLst/>
                          <a:latin typeface="+mn-lt"/>
                          <a:ea typeface="+mn-ea"/>
                          <a:cs typeface="+mn-cs"/>
                        </a:rPr>
                        <a:t>Одноразовая конструкция, конечный вариант изделия не удовлетворяет моим требованиям.</a:t>
                      </a:r>
                      <a:endParaRPr lang="ru-RU" sz="2000" b="0" dirty="0"/>
                    </a:p>
                  </a:txBody>
                  <a:tcPr/>
                </a:tc>
                <a:extLst>
                  <a:ext uri="{0D108BD9-81ED-4DB2-BD59-A6C34878D82A}">
                    <a16:rowId xmlns:a16="http://schemas.microsoft.com/office/drawing/2014/main" val="2932029241"/>
                  </a:ext>
                </a:extLst>
              </a:tr>
              <a:tr h="1514686">
                <a:tc>
                  <a:txBody>
                    <a:bodyPr/>
                    <a:lstStyle/>
                    <a:p>
                      <a:pPr algn="ctr"/>
                      <a:endParaRPr lang="ru-RU" sz="2000" b="1" kern="1200" dirty="0">
                        <a:solidFill>
                          <a:schemeClr val="dk1"/>
                        </a:solidFill>
                        <a:effectLst/>
                        <a:latin typeface="+mj-lt"/>
                        <a:ea typeface="+mn-ea"/>
                        <a:cs typeface="+mn-cs"/>
                      </a:endParaRPr>
                    </a:p>
                    <a:p>
                      <a:pPr algn="ctr"/>
                      <a:r>
                        <a:rPr lang="ru-RU" sz="2000" dirty="0">
                          <a:effectLst/>
                          <a:latin typeface="+mj-lt"/>
                          <a:ea typeface="Times New Roman" panose="02020603050405020304" pitchFamily="18" charset="0"/>
                          <a:cs typeface="Times New Roman" panose="02020603050405020304" pitchFamily="18" charset="0"/>
                        </a:rPr>
                        <a:t>Фанера</a:t>
                      </a:r>
                      <a:endParaRPr lang="ru-RU" sz="2000" b="1" dirty="0">
                        <a:latin typeface="+mj-lt"/>
                      </a:endParaRPr>
                    </a:p>
                  </a:txBody>
                  <a:tcPr/>
                </a:tc>
                <a:tc>
                  <a:txBody>
                    <a:bodyPr/>
                    <a:lstStyle/>
                    <a:p>
                      <a:endParaRPr lang="ru-RU" dirty="0"/>
                    </a:p>
                  </a:txBody>
                  <a:tcPr/>
                </a:tc>
                <a:tc>
                  <a:txBody>
                    <a:bodyPr/>
                    <a:lstStyle/>
                    <a:p>
                      <a:r>
                        <a:rPr lang="ru-RU" sz="2000" dirty="0">
                          <a:effectLst/>
                          <a:latin typeface="Century Gothic" panose="020B0502020202020204" pitchFamily="34" charset="0"/>
                          <a:ea typeface="Times New Roman" panose="02020603050405020304" pitchFamily="18" charset="0"/>
                          <a:cs typeface="Times New Roman" panose="02020603050405020304" pitchFamily="18" charset="0"/>
                        </a:rPr>
                        <a:t>Оптимальный вариант. Имеются навыки работы и необходимые материалы легко доступны для покупки.</a:t>
                      </a:r>
                      <a:endParaRPr lang="ru-RU" sz="2000" b="1"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3173402066"/>
                  </a:ext>
                </a:extLst>
              </a:tr>
              <a:tr h="1062575">
                <a:tc>
                  <a:txBody>
                    <a:bodyPr/>
                    <a:lstStyle/>
                    <a:p>
                      <a:pPr algn="ctr"/>
                      <a:endParaRPr lang="ru-RU" sz="2800" b="1" kern="1200" dirty="0">
                        <a:solidFill>
                          <a:schemeClr val="dk1"/>
                        </a:solidFill>
                        <a:effectLst/>
                        <a:latin typeface="+mn-lt"/>
                        <a:ea typeface="+mn-ea"/>
                        <a:cs typeface="+mn-cs"/>
                      </a:endParaRPr>
                    </a:p>
                    <a:p>
                      <a:pPr algn="ctr"/>
                      <a:endParaRPr lang="ru-RU" sz="2800" b="1" dirty="0"/>
                    </a:p>
                  </a:txBody>
                  <a:tcPr/>
                </a:tc>
                <a:tc>
                  <a:txBody>
                    <a:bodyPr/>
                    <a:lstStyle/>
                    <a:p>
                      <a:endParaRPr lang="ru-RU" dirty="0"/>
                    </a:p>
                  </a:txBody>
                  <a:tcPr/>
                </a:tc>
                <a:tc>
                  <a:txBody>
                    <a:bodyPr/>
                    <a:lstStyle/>
                    <a:p>
                      <a:endParaRPr lang="ru-RU" sz="2000" b="1" kern="1200" dirty="0">
                        <a:solidFill>
                          <a:schemeClr val="dk1"/>
                        </a:solidFill>
                        <a:effectLst/>
                        <a:latin typeface="+mn-lt"/>
                        <a:ea typeface="+mn-ea"/>
                        <a:cs typeface="+mn-cs"/>
                      </a:endParaRPr>
                    </a:p>
                  </a:txBody>
                  <a:tcPr/>
                </a:tc>
                <a:extLst>
                  <a:ext uri="{0D108BD9-81ED-4DB2-BD59-A6C34878D82A}">
                    <a16:rowId xmlns:a16="http://schemas.microsoft.com/office/drawing/2014/main" val="3745738151"/>
                  </a:ext>
                </a:extLst>
              </a:tr>
            </a:tbl>
          </a:graphicData>
        </a:graphic>
      </p:graphicFrame>
      <p:pic>
        <p:nvPicPr>
          <p:cNvPr id="8" name="Рисунок 7">
            <a:extLst>
              <a:ext uri="{FF2B5EF4-FFF2-40B4-BE49-F238E27FC236}">
                <a16:creationId xmlns:a16="http://schemas.microsoft.com/office/drawing/2014/main" id="{C62AD96E-C844-4913-82DA-F515DE312011}"/>
              </a:ext>
            </a:extLst>
          </p:cNvPr>
          <p:cNvPicPr>
            <a:picLocks noChangeAspect="1"/>
          </p:cNvPicPr>
          <p:nvPr/>
        </p:nvPicPr>
        <p:blipFill>
          <a:blip r:embed="rId2"/>
          <a:stretch>
            <a:fillRect/>
          </a:stretch>
        </p:blipFill>
        <p:spPr>
          <a:xfrm>
            <a:off x="4809336" y="1024190"/>
            <a:ext cx="2249619" cy="1572904"/>
          </a:xfrm>
          <a:prstGeom prst="rect">
            <a:avLst/>
          </a:prstGeom>
        </p:spPr>
      </p:pic>
      <p:pic>
        <p:nvPicPr>
          <p:cNvPr id="9" name="Рисунок 8">
            <a:extLst>
              <a:ext uri="{FF2B5EF4-FFF2-40B4-BE49-F238E27FC236}">
                <a16:creationId xmlns:a16="http://schemas.microsoft.com/office/drawing/2014/main" id="{A08DEE57-ABBD-4FBF-84EB-2DFBF1CD618A}"/>
              </a:ext>
            </a:extLst>
          </p:cNvPr>
          <p:cNvPicPr>
            <a:picLocks noChangeAspect="1"/>
          </p:cNvPicPr>
          <p:nvPr/>
        </p:nvPicPr>
        <p:blipFill>
          <a:blip r:embed="rId3"/>
          <a:stretch>
            <a:fillRect/>
          </a:stretch>
        </p:blipFill>
        <p:spPr>
          <a:xfrm>
            <a:off x="4973217" y="2833296"/>
            <a:ext cx="1866122" cy="1866122"/>
          </a:xfrm>
          <a:prstGeom prst="rect">
            <a:avLst/>
          </a:prstGeom>
        </p:spPr>
      </p:pic>
      <p:pic>
        <p:nvPicPr>
          <p:cNvPr id="10" name="Рисунок 9">
            <a:extLst>
              <a:ext uri="{FF2B5EF4-FFF2-40B4-BE49-F238E27FC236}">
                <a16:creationId xmlns:a16="http://schemas.microsoft.com/office/drawing/2014/main" id="{2951240B-0F6E-4D6B-A21B-183C892F04DD}"/>
              </a:ext>
            </a:extLst>
          </p:cNvPr>
          <p:cNvPicPr>
            <a:picLocks noChangeAspect="1"/>
          </p:cNvPicPr>
          <p:nvPr/>
        </p:nvPicPr>
        <p:blipFill>
          <a:blip r:embed="rId4"/>
          <a:stretch>
            <a:fillRect/>
          </a:stretch>
        </p:blipFill>
        <p:spPr>
          <a:xfrm>
            <a:off x="5026797" y="4513567"/>
            <a:ext cx="1866121" cy="1530852"/>
          </a:xfrm>
          <a:prstGeom prst="rect">
            <a:avLst/>
          </a:prstGeom>
        </p:spPr>
      </p:pic>
    </p:spTree>
    <p:extLst>
      <p:ext uri="{BB962C8B-B14F-4D97-AF65-F5344CB8AC3E}">
        <p14:creationId xmlns:p14="http://schemas.microsoft.com/office/powerpoint/2010/main" val="291529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820" y="521991"/>
            <a:ext cx="9439998" cy="5948082"/>
          </a:xfrm>
        </p:spPr>
        <p:txBody>
          <a:bodyPr/>
          <a:lstStyle/>
          <a:p>
            <a:br>
              <a:rPr lang="ru-RU" sz="3200" dirty="0"/>
            </a:br>
            <a:br>
              <a:rPr lang="ru-RU" sz="3200" dirty="0"/>
            </a:br>
            <a:br>
              <a:rPr lang="ru-RU" sz="3200" dirty="0"/>
            </a:br>
            <a:r>
              <a:rPr lang="ru-RU" sz="3200" dirty="0"/>
              <a:t>Познакомившись с различными вариантами, я решил сделать разборную копилку для многоразового использования в форме кошки.</a:t>
            </a:r>
            <a:br>
              <a:rPr lang="ru-RU" dirty="0"/>
            </a:br>
            <a:endParaRPr lang="ru-RU" dirty="0"/>
          </a:p>
        </p:txBody>
      </p:sp>
    </p:spTree>
    <p:extLst>
      <p:ext uri="{BB962C8B-B14F-4D97-AF65-F5344CB8AC3E}">
        <p14:creationId xmlns:p14="http://schemas.microsoft.com/office/powerpoint/2010/main" val="174154352"/>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153</TotalTime>
  <Words>1075</Words>
  <Application>Microsoft Office PowerPoint</Application>
  <PresentationFormat>Широкоэкранный</PresentationFormat>
  <Paragraphs>111</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Century Gothic</vt:lpstr>
      <vt:lpstr>Times New Roman</vt:lpstr>
      <vt:lpstr>Wingdings 3</vt:lpstr>
      <vt:lpstr>Легкий дым</vt:lpstr>
      <vt:lpstr>Муниципальное бюджетное общеобразовательное учреждение  «Средняя общеобразовательная школа »      ТВОРЧЕСКИЙ ПРОЕКТ «кошка - копилка» </vt:lpstr>
      <vt:lpstr>Содержание </vt:lpstr>
      <vt:lpstr>Цель: применить навыки и умения, творческие способности при изготовлении копилки. </vt:lpstr>
      <vt:lpstr>Выбор и обоснование проблемы </vt:lpstr>
      <vt:lpstr>Историческая справка </vt:lpstr>
      <vt:lpstr>Выбор варианта копилок для  художественного выпиливания </vt:lpstr>
      <vt:lpstr>Выбор варианта копилок </vt:lpstr>
      <vt:lpstr>Презентация PowerPoint</vt:lpstr>
      <vt:lpstr>   Познакомившись с различными вариантами, я решил сделать разборную копилку для многоразового использования в форме кошки. </vt:lpstr>
      <vt:lpstr>Правила техники безопасности</vt:lpstr>
      <vt:lpstr>Технологический этап </vt:lpstr>
      <vt:lpstr>Презентация PowerPoint</vt:lpstr>
      <vt:lpstr>Экономическое обоснование </vt:lpstr>
      <vt:lpstr>Экологическое обоснование </vt:lpstr>
      <vt:lpstr>Реклама </vt:lpstr>
      <vt:lpstr>Презентация PowerPoint</vt:lpstr>
      <vt:lpstr>Заключение  Цель и задачи, поставленные в работе, достигнуты. Материал доступен, технология работы посильна. Я оцениваю свое изделие на отлично. Изделие хорошо вписалось в интерьер и по стилю, и по цветовой гамме. Навыки, полученные при выполнении проекта, пригодятся мне и в будущем.    СПАСИБО ЗА ВНИМАНИЕ!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общеобразовательное учреждение  «Средняя общеобразовательная школа № 31» </dc:title>
  <dc:creator>Пользователь</dc:creator>
  <cp:lastModifiedBy>Professional</cp:lastModifiedBy>
  <cp:revision>19</cp:revision>
  <dcterms:created xsi:type="dcterms:W3CDTF">2018-11-20T11:52:31Z</dcterms:created>
  <dcterms:modified xsi:type="dcterms:W3CDTF">2025-09-05T08:56:10Z</dcterms:modified>
</cp:coreProperties>
</file>