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56" r:id="rId2"/>
    <p:sldId id="293" r:id="rId3"/>
    <p:sldId id="258" r:id="rId4"/>
    <p:sldId id="261" r:id="rId5"/>
    <p:sldId id="295" r:id="rId6"/>
    <p:sldId id="296" r:id="rId7"/>
    <p:sldId id="292" r:id="rId8"/>
    <p:sldId id="294" r:id="rId9"/>
    <p:sldId id="264" r:id="rId10"/>
    <p:sldId id="265" r:id="rId11"/>
    <p:sldId id="274" r:id="rId12"/>
    <p:sldId id="297" r:id="rId13"/>
    <p:sldId id="298" r:id="rId14"/>
    <p:sldId id="299" r:id="rId15"/>
    <p:sldId id="275" r:id="rId16"/>
    <p:sldId id="289" r:id="rId17"/>
    <p:sldId id="280" r:id="rId18"/>
    <p:sldId id="281" r:id="rId19"/>
    <p:sldId id="282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7BEE5-D932-4E11-99CA-E2A4866B8AF1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8300-1F29-46A2-BEE2-9ADB02003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BD7532-4795-4F5A-BF17-04A0C4D57A6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BD7532-4795-4F5A-BF17-04A0C4D57A6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AC6E16C-FFB5-473F-9CA0-D35D6BCAE970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2347EF5-F8AF-4A81-9413-14F87001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16C-FFB5-473F-9CA0-D35D6BCAE970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7EF5-F8AF-4A81-9413-14F87001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16C-FFB5-473F-9CA0-D35D6BCAE970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7EF5-F8AF-4A81-9413-14F87001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7D24A-B0AD-48CE-B362-7B286CFAA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AC6E16C-FFB5-473F-9CA0-D35D6BCAE970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7EF5-F8AF-4A81-9413-14F87001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AC6E16C-FFB5-473F-9CA0-D35D6BCAE970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2347EF5-F8AF-4A81-9413-14F8700107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C6E16C-FFB5-473F-9CA0-D35D6BCAE970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347EF5-F8AF-4A81-9413-14F87001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AC6E16C-FFB5-473F-9CA0-D35D6BCAE970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2347EF5-F8AF-4A81-9413-14F87001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16C-FFB5-473F-9CA0-D35D6BCAE970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7EF5-F8AF-4A81-9413-14F87001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C6E16C-FFB5-473F-9CA0-D35D6BCAE970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347EF5-F8AF-4A81-9413-14F87001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AC6E16C-FFB5-473F-9CA0-D35D6BCAE970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2347EF5-F8AF-4A81-9413-14F87001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AC6E16C-FFB5-473F-9CA0-D35D6BCAE970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2347EF5-F8AF-4A81-9413-14F87001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AC6E16C-FFB5-473F-9CA0-D35D6BCAE970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2347EF5-F8AF-4A81-9413-14F87001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7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458200" cy="1222375"/>
          </a:xfrm>
        </p:spPr>
        <p:txBody>
          <a:bodyPr>
            <a:normAutofit fontScale="90000"/>
          </a:bodyPr>
          <a:lstStyle/>
          <a:p>
            <a:pPr algn="l"/>
            <a:br>
              <a:rPr lang="ru-RU" sz="4400" dirty="0">
                <a:latin typeface="Arial" pitchFamily="34" charset="0"/>
                <a:cs typeface="Arial" pitchFamily="34" charset="0"/>
              </a:rPr>
            </a:br>
            <a:br>
              <a:rPr lang="ru-RU" sz="4400" dirty="0">
                <a:latin typeface="Arial" pitchFamily="34" charset="0"/>
                <a:cs typeface="Arial" pitchFamily="34" charset="0"/>
              </a:rPr>
            </a:br>
            <a:br>
              <a:rPr lang="ru-RU" sz="4400" dirty="0">
                <a:latin typeface="Arial" pitchFamily="34" charset="0"/>
                <a:cs typeface="Arial" pitchFamily="34" charset="0"/>
              </a:rPr>
            </a:br>
            <a:r>
              <a:rPr lang="ru-RU" sz="4400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Виды треугольников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582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Математика </a:t>
            </a:r>
          </a:p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4 класс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00506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ock-vector-owl-teacher-sitting-on-four-books-vector-illustration-58428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687" y="0"/>
            <a:ext cx="1992313" cy="2462213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560" y="692696"/>
            <a:ext cx="5832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В зависимости от углов: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1773238"/>
            <a:ext cx="6697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1) Остроугольный треугольник (все углы острые)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051050" y="2205038"/>
            <a:ext cx="1404938" cy="617537"/>
          </a:xfrm>
          <a:prstGeom prst="line">
            <a:avLst/>
          </a:prstGeom>
          <a:ln w="635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51050" y="2852738"/>
            <a:ext cx="3025775" cy="215900"/>
          </a:xfrm>
          <a:prstGeom prst="line">
            <a:avLst/>
          </a:prstGeom>
          <a:ln w="635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3812381" y="1812132"/>
            <a:ext cx="835025" cy="1620838"/>
          </a:xfrm>
          <a:prstGeom prst="line">
            <a:avLst/>
          </a:prstGeom>
          <a:ln w="635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5288" y="32845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2) Прямоугольный треугольник (есть прямой угол)</a:t>
            </a:r>
          </a:p>
        </p:txBody>
      </p:sp>
      <p:sp>
        <p:nvSpPr>
          <p:cNvPr id="22" name="Прямоугольный треугольник 21"/>
          <p:cNvSpPr/>
          <p:nvPr/>
        </p:nvSpPr>
        <p:spPr>
          <a:xfrm>
            <a:off x="3348038" y="3716338"/>
            <a:ext cx="1368425" cy="1081087"/>
          </a:xfrm>
          <a:prstGeom prst="rtTriangl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5288" y="4868863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3) Тупоугольный треугольник (есть тупой угол)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411413" y="6453188"/>
            <a:ext cx="3097212" cy="0"/>
          </a:xfrm>
          <a:prstGeom prst="line">
            <a:avLst/>
          </a:prstGeom>
          <a:ln w="6032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1042988" y="5373688"/>
            <a:ext cx="1377950" cy="1087437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42988" y="5373688"/>
            <a:ext cx="4465637" cy="107950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287338"/>
            <a:ext cx="7885310" cy="576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i="1" dirty="0">
                <a:solidFill>
                  <a:srgbClr val="00CC00"/>
                </a:solidFill>
              </a:rPr>
              <a:t>                 </a:t>
            </a:r>
            <a:r>
              <a:rPr lang="ru-RU" sz="3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Практическая работа</a:t>
            </a:r>
            <a:r>
              <a:rPr lang="ru-RU" sz="3600" i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396875" y="836613"/>
            <a:ext cx="9828213" cy="5430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hlink"/>
                </a:solidFill>
              </a:rPr>
              <a:t>      </a:t>
            </a:r>
            <a:endParaRPr lang="ru-RU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>
              <a:solidFill>
                <a:schemeClr val="hlink"/>
              </a:solidFill>
            </a:endParaRPr>
          </a:p>
        </p:txBody>
      </p:sp>
      <p:sp>
        <p:nvSpPr>
          <p:cNvPr id="320516" name="Line 4"/>
          <p:cNvSpPr>
            <a:spLocks noChangeShapeType="1"/>
          </p:cNvSpPr>
          <p:nvPr/>
        </p:nvSpPr>
        <p:spPr bwMode="auto">
          <a:xfrm>
            <a:off x="250825" y="2133600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17" name="Line 5"/>
          <p:cNvSpPr>
            <a:spLocks noChangeShapeType="1"/>
          </p:cNvSpPr>
          <p:nvPr/>
        </p:nvSpPr>
        <p:spPr bwMode="auto">
          <a:xfrm>
            <a:off x="250825" y="2349500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18" name="Line 6"/>
          <p:cNvSpPr>
            <a:spLocks noChangeShapeType="1"/>
          </p:cNvSpPr>
          <p:nvPr/>
        </p:nvSpPr>
        <p:spPr bwMode="auto">
          <a:xfrm>
            <a:off x="250825" y="2565400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19" name="Line 7"/>
          <p:cNvSpPr>
            <a:spLocks noChangeShapeType="1"/>
          </p:cNvSpPr>
          <p:nvPr/>
        </p:nvSpPr>
        <p:spPr bwMode="auto">
          <a:xfrm>
            <a:off x="323528" y="4077072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>
            <a:off x="899592" y="3068960"/>
            <a:ext cx="576262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1" name="Line 9"/>
          <p:cNvSpPr>
            <a:spLocks noChangeShapeType="1"/>
          </p:cNvSpPr>
          <p:nvPr/>
        </p:nvSpPr>
        <p:spPr bwMode="auto">
          <a:xfrm flipH="1">
            <a:off x="323528" y="3068960"/>
            <a:ext cx="576263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2" name="Line 10"/>
          <p:cNvSpPr>
            <a:spLocks noChangeShapeType="1"/>
          </p:cNvSpPr>
          <p:nvPr/>
        </p:nvSpPr>
        <p:spPr bwMode="auto">
          <a:xfrm>
            <a:off x="1908175" y="2133600"/>
            <a:ext cx="158432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3" name="Line 11"/>
          <p:cNvSpPr>
            <a:spLocks noChangeShapeType="1"/>
          </p:cNvSpPr>
          <p:nvPr/>
        </p:nvSpPr>
        <p:spPr bwMode="auto">
          <a:xfrm flipV="1">
            <a:off x="1908175" y="2349500"/>
            <a:ext cx="1584325" cy="0"/>
          </a:xfrm>
          <a:prstGeom prst="line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4" name="Line 12"/>
          <p:cNvSpPr>
            <a:spLocks noChangeShapeType="1"/>
          </p:cNvSpPr>
          <p:nvPr/>
        </p:nvSpPr>
        <p:spPr bwMode="auto">
          <a:xfrm>
            <a:off x="1908175" y="2565400"/>
            <a:ext cx="100806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5" name="Line 13"/>
          <p:cNvSpPr>
            <a:spLocks noChangeShapeType="1"/>
          </p:cNvSpPr>
          <p:nvPr/>
        </p:nvSpPr>
        <p:spPr bwMode="auto">
          <a:xfrm>
            <a:off x="2339752" y="4365104"/>
            <a:ext cx="100806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6" name="Line 14"/>
          <p:cNvSpPr>
            <a:spLocks noChangeShapeType="1"/>
          </p:cNvSpPr>
          <p:nvPr/>
        </p:nvSpPr>
        <p:spPr bwMode="auto">
          <a:xfrm>
            <a:off x="2843808" y="2852936"/>
            <a:ext cx="503238" cy="1512887"/>
          </a:xfrm>
          <a:prstGeom prst="line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7" name="Line 15"/>
          <p:cNvSpPr>
            <a:spLocks noChangeShapeType="1"/>
          </p:cNvSpPr>
          <p:nvPr/>
        </p:nvSpPr>
        <p:spPr bwMode="auto">
          <a:xfrm flipH="1">
            <a:off x="2339752" y="2852936"/>
            <a:ext cx="504825" cy="1512887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8" name="Line 16"/>
          <p:cNvSpPr>
            <a:spLocks noChangeShapeType="1"/>
          </p:cNvSpPr>
          <p:nvPr/>
        </p:nvSpPr>
        <p:spPr bwMode="auto">
          <a:xfrm>
            <a:off x="3851920" y="2132856"/>
            <a:ext cx="165735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9" name="Line 17"/>
          <p:cNvSpPr>
            <a:spLocks noChangeShapeType="1"/>
          </p:cNvSpPr>
          <p:nvPr/>
        </p:nvSpPr>
        <p:spPr bwMode="auto">
          <a:xfrm>
            <a:off x="3851920" y="2564904"/>
            <a:ext cx="12239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0" name="Line 18"/>
          <p:cNvSpPr>
            <a:spLocks noChangeShapeType="1"/>
          </p:cNvSpPr>
          <p:nvPr/>
        </p:nvSpPr>
        <p:spPr bwMode="auto">
          <a:xfrm>
            <a:off x="3851920" y="2348880"/>
            <a:ext cx="792163" cy="0"/>
          </a:xfrm>
          <a:prstGeom prst="line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1" name="Line 19"/>
          <p:cNvSpPr>
            <a:spLocks noChangeShapeType="1"/>
          </p:cNvSpPr>
          <p:nvPr/>
        </p:nvSpPr>
        <p:spPr bwMode="auto">
          <a:xfrm>
            <a:off x="4427984" y="3789040"/>
            <a:ext cx="1224136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2" name="Line 20"/>
          <p:cNvSpPr>
            <a:spLocks noChangeShapeType="1"/>
          </p:cNvSpPr>
          <p:nvPr/>
        </p:nvSpPr>
        <p:spPr bwMode="auto">
          <a:xfrm flipH="1" flipV="1">
            <a:off x="3923928" y="3284984"/>
            <a:ext cx="504825" cy="503238"/>
          </a:xfrm>
          <a:prstGeom prst="line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3" name="Line 21"/>
          <p:cNvSpPr>
            <a:spLocks noChangeShapeType="1"/>
          </p:cNvSpPr>
          <p:nvPr/>
        </p:nvSpPr>
        <p:spPr bwMode="auto">
          <a:xfrm>
            <a:off x="3923928" y="3284984"/>
            <a:ext cx="1728788" cy="503238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4" name="Line 22"/>
          <p:cNvSpPr>
            <a:spLocks noChangeShapeType="1"/>
          </p:cNvSpPr>
          <p:nvPr/>
        </p:nvSpPr>
        <p:spPr bwMode="auto">
          <a:xfrm>
            <a:off x="6012160" y="2132856"/>
            <a:ext cx="1728788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5" name="Line 23"/>
          <p:cNvSpPr>
            <a:spLocks noChangeShapeType="1"/>
          </p:cNvSpPr>
          <p:nvPr/>
        </p:nvSpPr>
        <p:spPr bwMode="auto">
          <a:xfrm>
            <a:off x="6084168" y="2564904"/>
            <a:ext cx="504825" cy="0"/>
          </a:xfrm>
          <a:prstGeom prst="line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6" name="Line 24"/>
          <p:cNvSpPr>
            <a:spLocks noChangeShapeType="1"/>
          </p:cNvSpPr>
          <p:nvPr/>
        </p:nvSpPr>
        <p:spPr bwMode="auto">
          <a:xfrm>
            <a:off x="6084168" y="2348880"/>
            <a:ext cx="7921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7" name="Line 25"/>
          <p:cNvSpPr>
            <a:spLocks noChangeShapeType="1"/>
          </p:cNvSpPr>
          <p:nvPr/>
        </p:nvSpPr>
        <p:spPr bwMode="auto">
          <a:xfrm>
            <a:off x="6372200" y="3861048"/>
            <a:ext cx="1728788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8" name="Line 26"/>
          <p:cNvSpPr>
            <a:spLocks noChangeShapeType="1"/>
          </p:cNvSpPr>
          <p:nvPr/>
        </p:nvSpPr>
        <p:spPr bwMode="auto">
          <a:xfrm flipV="1">
            <a:off x="6732240" y="3429000"/>
            <a:ext cx="431800" cy="215900"/>
          </a:xfrm>
          <a:prstGeom prst="line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9" name="Line 27"/>
          <p:cNvSpPr>
            <a:spLocks noChangeShapeType="1"/>
          </p:cNvSpPr>
          <p:nvPr/>
        </p:nvSpPr>
        <p:spPr bwMode="auto">
          <a:xfrm flipH="1" flipV="1">
            <a:off x="7164288" y="3429000"/>
            <a:ext cx="936625" cy="431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Text Box 29"/>
          <p:cNvSpPr txBox="1">
            <a:spLocks noChangeArrowheads="1"/>
          </p:cNvSpPr>
          <p:nvPr/>
        </p:nvSpPr>
        <p:spPr bwMode="auto">
          <a:xfrm>
            <a:off x="755650" y="1341438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none"/>
          </a:p>
        </p:txBody>
      </p:sp>
      <p:sp>
        <p:nvSpPr>
          <p:cNvPr id="10269" name="Text Box 31"/>
          <p:cNvSpPr txBox="1">
            <a:spLocks noChangeArrowheads="1"/>
          </p:cNvSpPr>
          <p:nvPr/>
        </p:nvSpPr>
        <p:spPr bwMode="auto">
          <a:xfrm>
            <a:off x="6262688" y="5300663"/>
            <a:ext cx="288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none"/>
          </a:p>
        </p:txBody>
      </p:sp>
      <p:sp>
        <p:nvSpPr>
          <p:cNvPr id="320544" name="Text Box 32"/>
          <p:cNvSpPr txBox="1">
            <a:spLocks noChangeArrowheads="1"/>
          </p:cNvSpPr>
          <p:nvPr/>
        </p:nvSpPr>
        <p:spPr bwMode="auto">
          <a:xfrm>
            <a:off x="1476375" y="5157788"/>
            <a:ext cx="5832475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Запомни!</a:t>
            </a:r>
          </a:p>
          <a:p>
            <a:r>
              <a:rPr lang="ru-RU" u="none" dirty="0"/>
              <a:t>               </a:t>
            </a:r>
            <a:r>
              <a:rPr lang="ru-RU" b="1" u="none" dirty="0">
                <a:latin typeface="Arial" pitchFamily="34" charset="0"/>
                <a:cs typeface="Arial" pitchFamily="34" charset="0"/>
              </a:rPr>
              <a:t>Сумма длин двух любых сторон                                   </a:t>
            </a:r>
          </a:p>
          <a:p>
            <a:r>
              <a:rPr lang="ru-RU" b="1" u="none" dirty="0">
                <a:latin typeface="Arial" pitchFamily="34" charset="0"/>
                <a:cs typeface="Arial" pitchFamily="34" charset="0"/>
              </a:rPr>
              <a:t>           треугольника всегда больше длины</a:t>
            </a:r>
          </a:p>
          <a:p>
            <a:r>
              <a:rPr lang="ru-RU" b="1" u="none" dirty="0">
                <a:latin typeface="Arial" pitchFamily="34" charset="0"/>
                <a:cs typeface="Arial" pitchFamily="34" charset="0"/>
              </a:rPr>
              <a:t>                          третьей стороны.</a:t>
            </a:r>
          </a:p>
          <a:p>
            <a:endParaRPr lang="ru-RU" u="none" dirty="0"/>
          </a:p>
          <a:p>
            <a:endParaRPr lang="ru-RU" u="none" dirty="0"/>
          </a:p>
          <a:p>
            <a:endParaRPr lang="ru-RU" u="none" dirty="0"/>
          </a:p>
          <a:p>
            <a:endParaRPr lang="ru-RU" u="none" dirty="0"/>
          </a:p>
          <a:p>
            <a:endParaRPr lang="ru-RU" u="none" dirty="0"/>
          </a:p>
          <a:p>
            <a:endParaRPr lang="ru-RU" u="none" dirty="0"/>
          </a:p>
          <a:p>
            <a:endParaRPr lang="ru-RU" u="none" dirty="0"/>
          </a:p>
          <a:p>
            <a:endParaRPr lang="ru-RU" u="none" dirty="0"/>
          </a:p>
        </p:txBody>
      </p:sp>
      <p:sp>
        <p:nvSpPr>
          <p:cNvPr id="10271" name="Text Box 33"/>
          <p:cNvSpPr txBox="1">
            <a:spLocks noChangeArrowheads="1"/>
          </p:cNvSpPr>
          <p:nvPr/>
        </p:nvSpPr>
        <p:spPr bwMode="auto">
          <a:xfrm flipV="1">
            <a:off x="4930775" y="5949950"/>
            <a:ext cx="421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u="none"/>
          </a:p>
        </p:txBody>
      </p:sp>
      <p:sp>
        <p:nvSpPr>
          <p:cNvPr id="10272" name="Text Box 34"/>
          <p:cNvSpPr txBox="1">
            <a:spLocks noChangeArrowheads="1"/>
          </p:cNvSpPr>
          <p:nvPr/>
        </p:nvSpPr>
        <p:spPr bwMode="auto">
          <a:xfrm rot="10800000">
            <a:off x="5796136" y="3645024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u="none"/>
          </a:p>
        </p:txBody>
      </p:sp>
      <p:sp>
        <p:nvSpPr>
          <p:cNvPr id="33" name="TextBox 32"/>
          <p:cNvSpPr txBox="1"/>
          <p:nvPr/>
        </p:nvSpPr>
        <p:spPr>
          <a:xfrm>
            <a:off x="0" y="4509120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Равно-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сторонний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5696" y="450912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Равно-бедренный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1920" y="450912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Разно-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сторонний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320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320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320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20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20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20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/>
      <p:bldP spid="320516" grpId="0" animBg="1"/>
      <p:bldP spid="320517" grpId="0" animBg="1"/>
      <p:bldP spid="320518" grpId="0" animBg="1"/>
      <p:bldP spid="320519" grpId="0" animBg="1"/>
      <p:bldP spid="320520" grpId="0" animBg="1"/>
      <p:bldP spid="320521" grpId="0" animBg="1"/>
      <p:bldP spid="320522" grpId="0" animBg="1"/>
      <p:bldP spid="320523" grpId="0" animBg="1"/>
      <p:bldP spid="320524" grpId="0" animBg="1"/>
      <p:bldP spid="320525" grpId="0" animBg="1"/>
      <p:bldP spid="320526" grpId="0" animBg="1"/>
      <p:bldP spid="320527" grpId="0" animBg="1"/>
      <p:bldP spid="320528" grpId="0" animBg="1"/>
      <p:bldP spid="320529" grpId="0" animBg="1"/>
      <p:bldP spid="320530" grpId="0" animBg="1"/>
      <p:bldP spid="320531" grpId="0" animBg="1"/>
      <p:bldP spid="320532" grpId="0" animBg="1"/>
      <p:bldP spid="320533" grpId="0" animBg="1"/>
      <p:bldP spid="320534" grpId="0" animBg="1"/>
      <p:bldP spid="320535" grpId="0" animBg="1"/>
      <p:bldP spid="320536" grpId="0" animBg="1"/>
      <p:bldP spid="320537" grpId="0" animBg="1"/>
      <p:bldP spid="320538" grpId="0" animBg="1"/>
      <p:bldP spid="320539" grpId="0" animBg="1"/>
      <p:bldP spid="33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979613" y="1412875"/>
            <a:ext cx="6264275" cy="324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Зарядка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для глаз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763713" y="32845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65896E-6 C -3.05556E-6 0.17248 0.07761 0.31445 0.17205 0.31445 C 0.28351 0.31445 0.32379 0.15699 0.3408 0.06243 L 0.35834 -0.06312 C 0.37552 -0.15769 0.41841 -0.31468 0.54427 -0.31468 C 0.625 -0.31468 0.71667 -0.17318 0.71667 2.65896E-6 C 0.71667 0.17248 0.625 0.31445 0.54427 0.31445 C 0.41841 0.31445 0.37552 0.15699 0.35834 0.06243 L 0.3408 -0.06312 C 0.32379 -0.15769 0.28351 -0.31468 0.17205 -0.31468 C 0.07761 -0.31468 -3.05556E-6 -0.17318 -3.05556E-6 2.65896E-6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5663E-6 L 0.71459 -2.4566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8 -2.45663E-6 L 0.0059 -2.4566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1536E-6 L 0.35243 -0.430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243 0.374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35052 -0.422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833 0.374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56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71268 0.007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8 -4.07407E-6 C 0.71441 -0.01713 0.71458 -0.03611 0.71337 -0.05162 C 0.71215 -0.06759 0.71093 -0.07731 0.70746 -0.09398 C 0.70399 -0.11064 0.69878 -0.13356 0.69218 -0.15208 C 0.68559 -0.17037 0.67882 -0.18518 0.66753 -0.20509 C 0.65625 -0.225 0.64045 -0.25324 0.62396 -0.27106 C 0.60746 -0.28888 0.58437 -0.30416 0.56875 -0.3118 C 0.55312 -0.31944 0.54462 -0.31805 0.52986 -0.31643 C 0.5151 -0.31481 0.49774 -0.31319 0.48038 -0.30254 C 0.46302 -0.29189 0.44184 -0.27662 0.42517 -0.25231 C 0.4085 -0.22801 0.39271 -0.19305 0.38038 -0.15671 C 0.36805 -0.12013 0.36076 -0.08379 0.35104 -0.03287 C 0.34132 0.01806 0.33802 0.09699 0.3217 0.14908 C 0.30538 0.20093 0.27916 0.25139 0.25347 0.27917 C 0.22777 0.30695 0.19705 0.31667 0.16753 0.31482 C 0.13802 0.31343 0.10243 0.29977 0.07691 0.26968 C 0.05139 0.23959 0.02777 0.17871 0.01458 0.13496 C 0.00139 0.09098 -0.0007 0.04399 -0.00191 0.00625 C -0.00313 -0.03148 -0.00018 -0.0537 0.00746 -0.09097 C 0.0151 -0.12824 0.02396 -0.18217 0.04392 -0.21782 C 0.06389 -0.25347 0.10295 -0.28796 0.1276 -0.30393 C 0.15225 -0.3199 0.16979 -0.31944 0.19218 -0.31342 C 0.21458 -0.3074 0.23993 -0.29467 0.26163 -0.26782 C 0.28333 -0.24097 0.30798 -0.2 0.32274 -0.15208 C 0.3375 -0.10393 0.34045 -0.03171 0.34982 0.02037 C 0.3592 0.07246 0.36423 0.11852 0.37934 0.15996 C 0.39444 0.20139 0.41545 0.24375 0.44045 0.26968 C 0.46527 0.29561 0.50312 0.31042 0.52986 0.31482 C 0.55659 0.31922 0.57986 0.30973 0.60052 0.29607 C 0.62118 0.28241 0.63732 0.26042 0.65347 0.23334 C 0.66962 0.20672 0.68663 0.16505 0.69687 0.13496 C 0.70712 0.10463 0.71111 0.07477 0.71458 0.05186 C 0.71805 0.02894 0.71475 0.01713 0.71458 -4.07407E-6 Z " pathEditMode="relative" rAng="0" ptsTypes="aaaaaaaaaaaaaaaaaaaaaaaaaaaaaaaaa">
                                      <p:cBhvr>
                                        <p:cTn id="30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0" grpId="1" animBg="1"/>
      <p:bldP spid="37890" grpId="2" animBg="1"/>
      <p:bldP spid="37890" grpId="3" animBg="1"/>
      <p:bldP spid="37890" grpId="4" animBg="1"/>
      <p:bldP spid="37890" grpId="5" animBg="1"/>
      <p:bldP spid="37890" grpId="6" animBg="1"/>
      <p:bldP spid="37890" grpId="7" animBg="1"/>
      <p:bldP spid="37890" grpId="8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8388350" y="3644900"/>
            <a:ext cx="43180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104E-6 C 0.01493 -0.26543 -0.16528 -0.49479 -0.40625 -0.51075 C -0.63646 -0.53017 -0.85104 -0.35237 -0.86511 -0.09479 C -0.88281 0.14243 -0.73264 0.36463 -0.51684 0.38012 C -0.31997 0.3926 -0.13281 0.24532 -0.1184 0.02405 C -0.10434 -0.17803 -0.23021 -0.36832 -0.41285 -0.38381 C -0.58195 -0.39583 -0.73993 -0.27283 -0.75052 -0.0874 C -0.76111 0.07908 -0.66094 0.24162 -0.5099 0.24995 C -0.37327 0.26128 -0.24479 0.16648 -0.23299 0.01619 C -0.22604 -0.11861 -0.30156 -0.24948 -0.42014 -0.25711 C -0.52413 -0.26543 -0.62813 -0.19375 -0.63646 -0.07907 C -0.64288 0.02012 -0.58959 0.11492 -0.50261 0.12324 C -0.43073 0.13064 -0.35556 0.0874 -0.35191 0.00833 C -0.34497 -0.05572 -0.37327 -0.123 -0.42709 -0.13063 C -0.47066 -0.13063 -0.51354 -0.11468 -0.52049 -0.07144 C -0.52413 -0.04323 -0.51684 -0.01572 -0.49584 -0.00393 C -0.48507 -3.4104E-6 -0.47761 -3.4104E-6 -0.46684 -0.00393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60" name="Line 48"/>
          <p:cNvSpPr>
            <a:spLocks noChangeShapeType="1"/>
          </p:cNvSpPr>
          <p:nvPr/>
        </p:nvSpPr>
        <p:spPr bwMode="auto">
          <a:xfrm>
            <a:off x="8748713" y="1557338"/>
            <a:ext cx="0" cy="4465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61" name="Line 49"/>
          <p:cNvSpPr>
            <a:spLocks noChangeShapeType="1"/>
          </p:cNvSpPr>
          <p:nvPr/>
        </p:nvSpPr>
        <p:spPr bwMode="auto">
          <a:xfrm flipV="1">
            <a:off x="323850" y="1628775"/>
            <a:ext cx="71438" cy="43926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87" name="Line 75"/>
          <p:cNvSpPr>
            <a:spLocks noChangeShapeType="1"/>
          </p:cNvSpPr>
          <p:nvPr/>
        </p:nvSpPr>
        <p:spPr bwMode="auto">
          <a:xfrm flipH="1">
            <a:off x="7956550" y="5661025"/>
            <a:ext cx="576263" cy="6477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88" name="Line 76"/>
          <p:cNvSpPr>
            <a:spLocks noChangeShapeType="1"/>
          </p:cNvSpPr>
          <p:nvPr/>
        </p:nvSpPr>
        <p:spPr bwMode="auto">
          <a:xfrm>
            <a:off x="8459788" y="4005263"/>
            <a:ext cx="73025" cy="1655762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91" name="Line 79"/>
          <p:cNvSpPr>
            <a:spLocks noChangeShapeType="1"/>
          </p:cNvSpPr>
          <p:nvPr/>
        </p:nvSpPr>
        <p:spPr bwMode="auto">
          <a:xfrm flipH="1">
            <a:off x="7956550" y="4076700"/>
            <a:ext cx="503238" cy="22320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92" name="Line 80"/>
          <p:cNvSpPr>
            <a:spLocks noChangeShapeType="1"/>
          </p:cNvSpPr>
          <p:nvPr/>
        </p:nvSpPr>
        <p:spPr bwMode="auto">
          <a:xfrm>
            <a:off x="4140200" y="1844675"/>
            <a:ext cx="0" cy="25209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93" name="Line 81"/>
          <p:cNvSpPr>
            <a:spLocks noChangeShapeType="1"/>
          </p:cNvSpPr>
          <p:nvPr/>
        </p:nvSpPr>
        <p:spPr bwMode="auto">
          <a:xfrm>
            <a:off x="4140200" y="4365625"/>
            <a:ext cx="503238" cy="7191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94" name="Line 82"/>
          <p:cNvSpPr>
            <a:spLocks noChangeShapeType="1"/>
          </p:cNvSpPr>
          <p:nvPr/>
        </p:nvSpPr>
        <p:spPr bwMode="auto">
          <a:xfrm>
            <a:off x="4140200" y="1844675"/>
            <a:ext cx="503238" cy="32400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95" name="Line 83"/>
          <p:cNvSpPr>
            <a:spLocks noChangeShapeType="1"/>
          </p:cNvSpPr>
          <p:nvPr/>
        </p:nvSpPr>
        <p:spPr bwMode="auto">
          <a:xfrm>
            <a:off x="2627313" y="2420938"/>
            <a:ext cx="7921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96" name="Line 84"/>
          <p:cNvSpPr>
            <a:spLocks noChangeShapeType="1"/>
          </p:cNvSpPr>
          <p:nvPr/>
        </p:nvSpPr>
        <p:spPr bwMode="auto">
          <a:xfrm>
            <a:off x="2627313" y="2420938"/>
            <a:ext cx="0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97" name="Line 85"/>
          <p:cNvSpPr>
            <a:spLocks noChangeShapeType="1"/>
          </p:cNvSpPr>
          <p:nvPr/>
        </p:nvSpPr>
        <p:spPr bwMode="auto">
          <a:xfrm flipH="1">
            <a:off x="2627313" y="2420938"/>
            <a:ext cx="792162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98" name="Text Box 86"/>
          <p:cNvSpPr txBox="1">
            <a:spLocks noChangeArrowheads="1"/>
          </p:cNvSpPr>
          <p:nvPr/>
        </p:nvSpPr>
        <p:spPr bwMode="auto">
          <a:xfrm>
            <a:off x="2627313" y="2420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u="none" dirty="0"/>
              <a:t>4</a:t>
            </a:r>
          </a:p>
        </p:txBody>
      </p:sp>
      <p:sp>
        <p:nvSpPr>
          <p:cNvPr id="269399" name="Text Box 87"/>
          <p:cNvSpPr txBox="1">
            <a:spLocks noChangeArrowheads="1"/>
          </p:cNvSpPr>
          <p:nvPr/>
        </p:nvSpPr>
        <p:spPr bwMode="auto">
          <a:xfrm>
            <a:off x="4264025" y="41481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u="none"/>
              <a:t>5</a:t>
            </a:r>
          </a:p>
        </p:txBody>
      </p:sp>
      <p:sp>
        <p:nvSpPr>
          <p:cNvPr id="269400" name="Text Box 88"/>
          <p:cNvSpPr txBox="1">
            <a:spLocks noChangeArrowheads="1"/>
          </p:cNvSpPr>
          <p:nvPr/>
        </p:nvSpPr>
        <p:spPr bwMode="auto">
          <a:xfrm>
            <a:off x="8224838" y="54435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u="none"/>
              <a:t>6</a:t>
            </a:r>
          </a:p>
        </p:txBody>
      </p:sp>
      <p:sp>
        <p:nvSpPr>
          <p:cNvPr id="269401" name="Line 89"/>
          <p:cNvSpPr>
            <a:spLocks noChangeShapeType="1"/>
          </p:cNvSpPr>
          <p:nvPr/>
        </p:nvSpPr>
        <p:spPr bwMode="auto">
          <a:xfrm>
            <a:off x="539750" y="6381750"/>
            <a:ext cx="7921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02" name="Line 90"/>
          <p:cNvSpPr>
            <a:spLocks noChangeShapeType="1"/>
          </p:cNvSpPr>
          <p:nvPr/>
        </p:nvSpPr>
        <p:spPr bwMode="auto">
          <a:xfrm>
            <a:off x="827088" y="3716338"/>
            <a:ext cx="504825" cy="26654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03" name="Line 91"/>
          <p:cNvSpPr>
            <a:spLocks noChangeShapeType="1"/>
          </p:cNvSpPr>
          <p:nvPr/>
        </p:nvSpPr>
        <p:spPr bwMode="auto">
          <a:xfrm flipH="1">
            <a:off x="539750" y="3716338"/>
            <a:ext cx="287338" cy="26654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92"/>
          <p:cNvSpPr>
            <a:spLocks noChangeShapeType="1"/>
          </p:cNvSpPr>
          <p:nvPr/>
        </p:nvSpPr>
        <p:spPr bwMode="auto">
          <a:xfrm>
            <a:off x="4787900" y="1412875"/>
            <a:ext cx="0" cy="252095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93"/>
          <p:cNvSpPr>
            <a:spLocks noChangeShapeType="1"/>
          </p:cNvSpPr>
          <p:nvPr/>
        </p:nvSpPr>
        <p:spPr bwMode="auto">
          <a:xfrm>
            <a:off x="4787900" y="1412875"/>
            <a:ext cx="504825" cy="1295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94"/>
          <p:cNvSpPr>
            <a:spLocks noChangeShapeType="1"/>
          </p:cNvSpPr>
          <p:nvPr/>
        </p:nvSpPr>
        <p:spPr bwMode="auto">
          <a:xfrm flipH="1">
            <a:off x="4787900" y="2708275"/>
            <a:ext cx="504825" cy="122555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07" name="Line 95"/>
          <p:cNvSpPr>
            <a:spLocks noChangeShapeType="1"/>
          </p:cNvSpPr>
          <p:nvPr/>
        </p:nvSpPr>
        <p:spPr bwMode="auto">
          <a:xfrm>
            <a:off x="1979613" y="5805488"/>
            <a:ext cx="11525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16" name="Line 104"/>
          <p:cNvSpPr>
            <a:spLocks noChangeShapeType="1"/>
          </p:cNvSpPr>
          <p:nvPr/>
        </p:nvSpPr>
        <p:spPr bwMode="auto">
          <a:xfrm flipV="1">
            <a:off x="2555875" y="5805488"/>
            <a:ext cx="576263" cy="43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17" name="Line 105"/>
          <p:cNvSpPr>
            <a:spLocks noChangeShapeType="1"/>
          </p:cNvSpPr>
          <p:nvPr/>
        </p:nvSpPr>
        <p:spPr bwMode="auto">
          <a:xfrm>
            <a:off x="1979613" y="5805488"/>
            <a:ext cx="576262" cy="43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18" name="Text Box 106"/>
          <p:cNvSpPr txBox="1">
            <a:spLocks noChangeArrowheads="1"/>
          </p:cNvSpPr>
          <p:nvPr/>
        </p:nvSpPr>
        <p:spPr bwMode="auto">
          <a:xfrm>
            <a:off x="808038" y="58039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u="none"/>
              <a:t>1</a:t>
            </a:r>
          </a:p>
        </p:txBody>
      </p:sp>
      <p:sp>
        <p:nvSpPr>
          <p:cNvPr id="269419" name="Text Box 107"/>
          <p:cNvSpPr txBox="1">
            <a:spLocks noChangeArrowheads="1"/>
          </p:cNvSpPr>
          <p:nvPr/>
        </p:nvSpPr>
        <p:spPr bwMode="auto">
          <a:xfrm>
            <a:off x="2463800" y="58039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u="none"/>
              <a:t>2</a:t>
            </a:r>
          </a:p>
        </p:txBody>
      </p:sp>
      <p:sp>
        <p:nvSpPr>
          <p:cNvPr id="13339" name="Text Box 108"/>
          <p:cNvSpPr txBox="1">
            <a:spLocks noChangeArrowheads="1"/>
          </p:cNvSpPr>
          <p:nvPr/>
        </p:nvSpPr>
        <p:spPr bwMode="auto">
          <a:xfrm>
            <a:off x="4911725" y="24907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u="none"/>
              <a:t>3</a:t>
            </a:r>
          </a:p>
        </p:txBody>
      </p:sp>
      <p:sp>
        <p:nvSpPr>
          <p:cNvPr id="269421" name="Line 109"/>
          <p:cNvSpPr>
            <a:spLocks noChangeShapeType="1"/>
          </p:cNvSpPr>
          <p:nvPr/>
        </p:nvSpPr>
        <p:spPr bwMode="auto">
          <a:xfrm>
            <a:off x="611188" y="3213100"/>
            <a:ext cx="165735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22" name="Line 110"/>
          <p:cNvSpPr>
            <a:spLocks noChangeShapeType="1"/>
          </p:cNvSpPr>
          <p:nvPr/>
        </p:nvSpPr>
        <p:spPr bwMode="auto">
          <a:xfrm>
            <a:off x="1403350" y="1844675"/>
            <a:ext cx="865188" cy="13684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23" name="Line 111"/>
          <p:cNvSpPr>
            <a:spLocks noChangeShapeType="1"/>
          </p:cNvSpPr>
          <p:nvPr/>
        </p:nvSpPr>
        <p:spPr bwMode="auto">
          <a:xfrm flipH="1">
            <a:off x="611188" y="1844675"/>
            <a:ext cx="792162" cy="13684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24" name="Line 112"/>
          <p:cNvSpPr>
            <a:spLocks noChangeShapeType="1"/>
          </p:cNvSpPr>
          <p:nvPr/>
        </p:nvSpPr>
        <p:spPr bwMode="auto">
          <a:xfrm>
            <a:off x="5795963" y="4076700"/>
            <a:ext cx="10810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25" name="Line 113"/>
          <p:cNvSpPr>
            <a:spLocks noChangeShapeType="1"/>
          </p:cNvSpPr>
          <p:nvPr/>
        </p:nvSpPr>
        <p:spPr bwMode="auto">
          <a:xfrm flipH="1" flipV="1">
            <a:off x="5795963" y="4076700"/>
            <a:ext cx="576262" cy="9366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26" name="Line 114"/>
          <p:cNvSpPr>
            <a:spLocks noChangeShapeType="1"/>
          </p:cNvSpPr>
          <p:nvPr/>
        </p:nvSpPr>
        <p:spPr bwMode="auto">
          <a:xfrm flipH="1">
            <a:off x="6372225" y="4076700"/>
            <a:ext cx="504825" cy="9366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27" name="Line 115"/>
          <p:cNvSpPr>
            <a:spLocks noChangeShapeType="1"/>
          </p:cNvSpPr>
          <p:nvPr/>
        </p:nvSpPr>
        <p:spPr bwMode="auto">
          <a:xfrm>
            <a:off x="7235825" y="1916113"/>
            <a:ext cx="0" cy="5762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28" name="Line 116"/>
          <p:cNvSpPr>
            <a:spLocks noChangeShapeType="1"/>
          </p:cNvSpPr>
          <p:nvPr/>
        </p:nvSpPr>
        <p:spPr bwMode="auto">
          <a:xfrm>
            <a:off x="7235825" y="1916113"/>
            <a:ext cx="431800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29" name="Line 117"/>
          <p:cNvSpPr>
            <a:spLocks noChangeShapeType="1"/>
          </p:cNvSpPr>
          <p:nvPr/>
        </p:nvSpPr>
        <p:spPr bwMode="auto">
          <a:xfrm flipH="1">
            <a:off x="7235825" y="2205038"/>
            <a:ext cx="431800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30" name="Text Box 118"/>
          <p:cNvSpPr txBox="1">
            <a:spLocks noChangeArrowheads="1"/>
          </p:cNvSpPr>
          <p:nvPr/>
        </p:nvSpPr>
        <p:spPr bwMode="auto">
          <a:xfrm>
            <a:off x="1311275" y="27066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u="none"/>
              <a:t>7</a:t>
            </a:r>
          </a:p>
        </p:txBody>
      </p:sp>
      <p:sp>
        <p:nvSpPr>
          <p:cNvPr id="269431" name="Text Box 119"/>
          <p:cNvSpPr txBox="1">
            <a:spLocks noChangeArrowheads="1"/>
          </p:cNvSpPr>
          <p:nvPr/>
        </p:nvSpPr>
        <p:spPr bwMode="auto">
          <a:xfrm>
            <a:off x="6208713" y="42910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u="none"/>
              <a:t>8</a:t>
            </a:r>
          </a:p>
        </p:txBody>
      </p:sp>
      <p:sp>
        <p:nvSpPr>
          <p:cNvPr id="269432" name="Text Box 120"/>
          <p:cNvSpPr txBox="1">
            <a:spLocks noChangeArrowheads="1"/>
          </p:cNvSpPr>
          <p:nvPr/>
        </p:nvSpPr>
        <p:spPr bwMode="auto">
          <a:xfrm>
            <a:off x="7288213" y="19875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u="none"/>
              <a:t>9</a:t>
            </a:r>
          </a:p>
        </p:txBody>
      </p:sp>
      <p:sp>
        <p:nvSpPr>
          <p:cNvPr id="13352" name="Text Box 121"/>
          <p:cNvSpPr txBox="1">
            <a:spLocks noChangeArrowheads="1"/>
          </p:cNvSpPr>
          <p:nvPr/>
        </p:nvSpPr>
        <p:spPr bwMode="auto">
          <a:xfrm>
            <a:off x="323850" y="0"/>
            <a:ext cx="84963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u="none" dirty="0">
                <a:latin typeface="Arial" pitchFamily="34" charset="0"/>
                <a:cs typeface="Arial" pitchFamily="34" charset="0"/>
              </a:rPr>
              <a:t>Практическая работа</a:t>
            </a:r>
          </a:p>
          <a:p>
            <a:pPr>
              <a:spcBef>
                <a:spcPct val="50000"/>
              </a:spcBef>
            </a:pPr>
            <a:r>
              <a:rPr lang="ru-RU" sz="1800" u="none" dirty="0"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1800" i="1" u="none" dirty="0">
                <a:latin typeface="Arial" pitchFamily="34" charset="0"/>
                <a:cs typeface="Arial" pitchFamily="34" charset="0"/>
              </a:rPr>
              <a:t>1.Рассмотри треугольники</a:t>
            </a:r>
            <a:r>
              <a:rPr lang="ru-RU" sz="1800" u="none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1800" u="none" dirty="0"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1800" i="1" u="none" dirty="0">
                <a:latin typeface="Arial" pitchFamily="34" charset="0"/>
                <a:cs typeface="Arial" pitchFamily="34" charset="0"/>
              </a:rPr>
              <a:t>2.Распредели их в три группы по количеству одинаковых сторон</a:t>
            </a:r>
            <a:r>
              <a:rPr lang="ru-RU" sz="1800" u="none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8906 -0.20995 " pathEditMode="relative" ptsTypes="AA">
                                      <p:cBhvr>
                                        <p:cTn id="6" dur="2000" fill="hold"/>
                                        <p:tgtEl>
                                          <p:spTgt spid="269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8906 -0.20995 " pathEditMode="relative" ptsTypes="AA">
                                      <p:cBhvr>
                                        <p:cTn id="8" dur="2000" fill="hold"/>
                                        <p:tgtEl>
                                          <p:spTgt spid="269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8906 -0.20995 " pathEditMode="relative" ptsTypes="AA">
                                      <p:cBhvr>
                                        <p:cTn id="10" dur="2000" fill="hold"/>
                                        <p:tgtEl>
                                          <p:spTgt spid="269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8906 -0.20995 " pathEditMode="relative" ptsTypes="AA">
                                      <p:cBhvr>
                                        <p:cTn id="12" dur="2000" fill="hold"/>
                                        <p:tgtEl>
                                          <p:spTgt spid="269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1667 0.4412 " pathEditMode="relative" ptsTypes="AA">
                                      <p:cBhvr>
                                        <p:cTn id="14" dur="2000" fill="hold"/>
                                        <p:tgtEl>
                                          <p:spTgt spid="269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1667 0.4412 " pathEditMode="relative" ptsTypes="AA">
                                      <p:cBhvr>
                                        <p:cTn id="16" dur="2000" fill="hold"/>
                                        <p:tgtEl>
                                          <p:spTgt spid="269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1667 0.4412 " pathEditMode="relative" ptsTypes="AA">
                                      <p:cBhvr>
                                        <p:cTn id="18" dur="2000" fill="hold"/>
                                        <p:tgtEl>
                                          <p:spTgt spid="269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1667 0.4412 " pathEditMode="relative" ptsTypes="AA">
                                      <p:cBhvr>
                                        <p:cTn id="20" dur="2000" fill="hold"/>
                                        <p:tgtEl>
                                          <p:spTgt spid="269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0.23102 " pathEditMode="relative" ptsTypes="AA">
                                      <p:cBhvr>
                                        <p:cTn id="22" dur="2000" fill="hold"/>
                                        <p:tgtEl>
                                          <p:spTgt spid="269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0.23102 " pathEditMode="relative" ptsTypes="AA">
                                      <p:cBhvr>
                                        <p:cTn id="24" dur="2000" fill="hold"/>
                                        <p:tgtEl>
                                          <p:spTgt spid="269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0.23102 " pathEditMode="relative" ptsTypes="AA">
                                      <p:cBhvr>
                                        <p:cTn id="26" dur="2000" fill="hold"/>
                                        <p:tgtEl>
                                          <p:spTgt spid="269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0.23102 " pathEditMode="relative" ptsTypes="AA">
                                      <p:cBhvr>
                                        <p:cTn id="28" dur="2000" fill="hold"/>
                                        <p:tgtEl>
                                          <p:spTgt spid="269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88 0 " pathEditMode="relative" ptsTypes="AA">
                                      <p:cBhvr>
                                        <p:cTn id="30" dur="2000" fill="hold"/>
                                        <p:tgtEl>
                                          <p:spTgt spid="269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88 0 " pathEditMode="relative" ptsTypes="AA">
                                      <p:cBhvr>
                                        <p:cTn id="32" dur="2000" fill="hold"/>
                                        <p:tgtEl>
                                          <p:spTgt spid="269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88 0 " pathEditMode="relative" ptsTypes="AA">
                                      <p:cBhvr>
                                        <p:cTn id="34" dur="2000" fill="hold"/>
                                        <p:tgtEl>
                                          <p:spTgt spid="269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88 0 " pathEditMode="relative" ptsTypes="AA">
                                      <p:cBhvr>
                                        <p:cTn id="36" dur="2000" fill="hold"/>
                                        <p:tgtEl>
                                          <p:spTgt spid="269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14 -0.15741 " pathEditMode="relative" ptsTypes="AA">
                                      <p:cBhvr>
                                        <p:cTn id="38" dur="2000" fill="hold"/>
                                        <p:tgtEl>
                                          <p:spTgt spid="269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14 -0.15741 " pathEditMode="relative" ptsTypes="AA">
                                      <p:cBhvr>
                                        <p:cTn id="40" dur="2000" fill="hold"/>
                                        <p:tgtEl>
                                          <p:spTgt spid="269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14 -0.15741 " pathEditMode="relative" ptsTypes="AA">
                                      <p:cBhvr>
                                        <p:cTn id="42" dur="2000" fill="hold"/>
                                        <p:tgtEl>
                                          <p:spTgt spid="269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14 -0.15741 " pathEditMode="relative" ptsTypes="AA">
                                      <p:cBhvr>
                                        <p:cTn id="44" dur="2000" fill="hold"/>
                                        <p:tgtEl>
                                          <p:spTgt spid="269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1111 -0.03148 " pathEditMode="relative" ptsTypes="AA">
                                      <p:cBhvr>
                                        <p:cTn id="46" dur="2000" fill="hold"/>
                                        <p:tgtEl>
                                          <p:spTgt spid="269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1111 -0.03148 " pathEditMode="relative" ptsTypes="AA">
                                      <p:cBhvr>
                                        <p:cTn id="48" dur="2000" fill="hold"/>
                                        <p:tgtEl>
                                          <p:spTgt spid="269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1111 -0.031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69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1111 -0.031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9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14549 0.5460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9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27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14167 0.546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27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14549 0.546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9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27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14132 0.5446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6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27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51 0 " pathEditMode="relative" ptsTypes="AA">
                                      <p:cBhvr>
                                        <p:cTn id="62" dur="2000" fill="hold"/>
                                        <p:tgtEl>
                                          <p:spTgt spid="269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51 0 " pathEditMode="relative" ptsTypes="AA">
                                      <p:cBhvr>
                                        <p:cTn id="64" dur="2000" fill="hold"/>
                                        <p:tgtEl>
                                          <p:spTgt spid="269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51 0 " pathEditMode="relative" ptsTypes="AA">
                                      <p:cBhvr>
                                        <p:cTn id="66" dur="2000" fill="hold"/>
                                        <p:tgtEl>
                                          <p:spTgt spid="269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51 0 " pathEditMode="relative" ptsTypes="AA">
                                      <p:cBhvr>
                                        <p:cTn id="68" dur="2000" fill="hold"/>
                                        <p:tgtEl>
                                          <p:spTgt spid="269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9132 0.01042 " pathEditMode="relative" ptsTypes="AA">
                                      <p:cBhvr>
                                        <p:cTn id="70" dur="2000" fill="hold"/>
                                        <p:tgtEl>
                                          <p:spTgt spid="269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9913 -1.11111E-6 " pathEditMode="relative" ptsTypes="AA">
                                      <p:cBhvr>
                                        <p:cTn id="72" dur="2000" fill="hold"/>
                                        <p:tgtEl>
                                          <p:spTgt spid="269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60" grpId="0" animBg="1"/>
      <p:bldP spid="269361" grpId="0" animBg="1"/>
      <p:bldP spid="269387" grpId="0" animBg="1"/>
      <p:bldP spid="269388" grpId="0" animBg="1"/>
      <p:bldP spid="269391" grpId="0" animBg="1"/>
      <p:bldP spid="269392" grpId="0" animBg="1"/>
      <p:bldP spid="269393" grpId="0" animBg="1"/>
      <p:bldP spid="269394" grpId="0" animBg="1"/>
      <p:bldP spid="269395" grpId="0" animBg="1"/>
      <p:bldP spid="269396" grpId="0" animBg="1"/>
      <p:bldP spid="269397" grpId="0" animBg="1"/>
      <p:bldP spid="269398" grpId="0"/>
      <p:bldP spid="269399" grpId="0"/>
      <p:bldP spid="269400" grpId="0"/>
      <p:bldP spid="269401" grpId="0" animBg="1"/>
      <p:bldP spid="269402" grpId="0" animBg="1"/>
      <p:bldP spid="269403" grpId="0" animBg="1"/>
      <p:bldP spid="269407" grpId="0" animBg="1"/>
      <p:bldP spid="269416" grpId="0" animBg="1"/>
      <p:bldP spid="269417" grpId="0" animBg="1"/>
      <p:bldP spid="269418" grpId="0"/>
      <p:bldP spid="269419" grpId="0"/>
      <p:bldP spid="269421" grpId="0" animBg="1"/>
      <p:bldP spid="269422" grpId="0" animBg="1"/>
      <p:bldP spid="269423" grpId="0" animBg="1"/>
      <p:bldP spid="269424" grpId="0" animBg="1"/>
      <p:bldP spid="269425" grpId="0" animBg="1"/>
      <p:bldP spid="269426" grpId="0" animBg="1"/>
      <p:bldP spid="269427" grpId="0" animBg="1"/>
      <p:bldP spid="269428" grpId="0" animBg="1"/>
      <p:bldP spid="269429" grpId="0" animBg="1"/>
      <p:bldP spid="269430" grpId="0"/>
      <p:bldP spid="269431" grpId="0"/>
      <p:bldP spid="2694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rning-sig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25" y="317500"/>
            <a:ext cx="3498850" cy="2608263"/>
          </a:xfrm>
          <a:prstGeom prst="rect">
            <a:avLst/>
          </a:prstGeom>
          <a:noFill/>
        </p:spPr>
      </p:pic>
      <p:pic>
        <p:nvPicPr>
          <p:cNvPr id="5" name="Рисунок 4" descr="E81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0988" y="3706813"/>
            <a:ext cx="3573463" cy="2846387"/>
          </a:xfrm>
          <a:prstGeom prst="rect">
            <a:avLst/>
          </a:prstGeom>
          <a:noFill/>
        </p:spPr>
      </p:pic>
      <p:pic>
        <p:nvPicPr>
          <p:cNvPr id="6" name="Рисунок 5" descr="37f9e68c2e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0" y="3706813"/>
            <a:ext cx="3857625" cy="2919412"/>
          </a:xfrm>
          <a:prstGeom prst="rect">
            <a:avLst/>
          </a:prstGeom>
          <a:noFill/>
        </p:spPr>
      </p:pic>
      <p:pic>
        <p:nvPicPr>
          <p:cNvPr id="8" name="Рисунок 7" descr="artlib_gallery-165566-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2925" y="390525"/>
            <a:ext cx="4859338" cy="2627313"/>
          </a:xfrm>
          <a:prstGeom prst="rect">
            <a:avLst/>
          </a:prstGeom>
          <a:noFill/>
        </p:spPr>
      </p:pic>
      <p:pic>
        <p:nvPicPr>
          <p:cNvPr id="7" name="Рисунок 6" descr="2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3763" y="1974850"/>
            <a:ext cx="4597400" cy="2725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763713" y="1341438"/>
            <a:ext cx="612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latin typeface="Calibri" pitchFamily="34" charset="0"/>
              </a:rPr>
              <a:t>Фронтовой  треугольник</a:t>
            </a:r>
          </a:p>
        </p:txBody>
      </p:sp>
      <p:pic>
        <p:nvPicPr>
          <p:cNvPr id="17411" name="Picture 2" descr="C:\Users\Катя\Desktop\тут все\Новая папка\treu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rot="-1368100">
            <a:off x="271463" y="3533775"/>
            <a:ext cx="3954462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7422"/>
          <a:stretch>
            <a:fillRect/>
          </a:stretch>
        </p:blipFill>
        <p:spPr bwMode="auto">
          <a:xfrm rot="1091920">
            <a:off x="5932488" y="3389313"/>
            <a:ext cx="3275012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44463" y="4724400"/>
            <a:ext cx="88915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В годы Великой Отечественной войны солдаты писали письма на листочке бумаги, а затем складывали его особым образом, чтобы получался треугольник.</a:t>
            </a:r>
          </a:p>
        </p:txBody>
      </p:sp>
      <p:pic>
        <p:nvPicPr>
          <p:cNvPr id="2050" name="Picture 2" descr="C:\Users\Катя\Desktop\gubved_04022010143204.jpg"/>
          <p:cNvPicPr>
            <a:picLocks noChangeAspect="1" noChangeArrowheads="1"/>
          </p:cNvPicPr>
          <p:nvPr/>
        </p:nvPicPr>
        <p:blipFill>
          <a:blip r:embed="rId2" cstate="print"/>
          <a:srcRect l="2439" t="1751" r="4878" b="1932"/>
          <a:stretch>
            <a:fillRect/>
          </a:stretch>
        </p:blipFill>
        <p:spPr bwMode="auto">
          <a:xfrm>
            <a:off x="5076055" y="548680"/>
            <a:ext cx="2885557" cy="424847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bg1"/>
            </a:solidFill>
          </a:ln>
          <a:effectLst>
            <a:softEdge rad="63500"/>
          </a:effectLst>
        </p:spPr>
      </p:pic>
      <p:pic>
        <p:nvPicPr>
          <p:cNvPr id="2051" name="Picture 3" descr="C:\Users\Катя\Desktop\1305181074_rrrrr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2966850" cy="424847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softEdge rad="63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3600450" cy="2401887"/>
          </a:xfrm>
          <a:prstGeom prst="rect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1663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Мемориальный комплекс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«Солдатское поле»</a:t>
            </a:r>
          </a:p>
        </p:txBody>
      </p:sp>
      <p:pic>
        <p:nvPicPr>
          <p:cNvPr id="6" name="Picture 2" descr="C:\Users\Катя\Desktop\тут все\Новая папка\6784bf553004.jpg"/>
          <p:cNvPicPr>
            <a:picLocks noChangeAspect="1" noChangeArrowheads="1"/>
          </p:cNvPicPr>
          <p:nvPr/>
        </p:nvPicPr>
        <p:blipFill>
          <a:blip r:embed="rId3" cstate="print"/>
          <a:srcRect l="11796"/>
          <a:stretch>
            <a:fillRect/>
          </a:stretch>
        </p:blipFill>
        <p:spPr bwMode="auto">
          <a:xfrm>
            <a:off x="3779912" y="2132857"/>
            <a:ext cx="5125963" cy="4464496"/>
          </a:xfrm>
          <a:prstGeom prst="rect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920"/>
            <a:ext cx="6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20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23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29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32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38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41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47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270892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270892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323528" y="2492896"/>
            <a:ext cx="936104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1403648" y="2492896"/>
            <a:ext cx="936104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2483768" y="2492896"/>
            <a:ext cx="936104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3419872" y="2492896"/>
            <a:ext cx="936104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4427984" y="2492896"/>
            <a:ext cx="936104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5436096" y="2492896"/>
            <a:ext cx="936104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6444208" y="2492896"/>
            <a:ext cx="936104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>
            <a:off x="7668344" y="2492896"/>
            <a:ext cx="936104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52" y="21328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+ 3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213285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+ 6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627784" y="213285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3888" y="213285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213285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08104" y="213285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8224" y="213285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4368" y="213285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548679"/>
          <a:ext cx="856895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479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                 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В зависимости</a:t>
                      </a:r>
                      <a:r>
                        <a:rPr lang="ru-RU" sz="3200" baseline="0" dirty="0">
                          <a:latin typeface="Arial" pitchFamily="34" charset="0"/>
                          <a:cs typeface="Arial" pitchFamily="34" charset="0"/>
                        </a:rPr>
                        <a:t> от углов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В зависимости от сторон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54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  <a:cs typeface="+mn-cs"/>
                      </a:endParaRPr>
                    </a:p>
                    <a:p>
                      <a:endParaRPr lang="ru-RU" sz="1800" dirty="0">
                        <a:latin typeface="+mn-lt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ый треугольник 2"/>
          <p:cNvSpPr/>
          <p:nvPr/>
        </p:nvSpPr>
        <p:spPr>
          <a:xfrm>
            <a:off x="755576" y="1628800"/>
            <a:ext cx="1296144" cy="115212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83568" y="3573016"/>
            <a:ext cx="1368152" cy="1152128"/>
          </a:xfrm>
          <a:prstGeom prst="triangle">
            <a:avLst>
              <a:gd name="adj" fmla="val 5145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>
            <a:spLocks noChangeArrowheads="1"/>
          </p:cNvSpPr>
          <p:nvPr/>
        </p:nvSpPr>
        <p:spPr bwMode="auto">
          <a:xfrm rot="12910078">
            <a:off x="41841" y="5719204"/>
            <a:ext cx="2220576" cy="849011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988840"/>
            <a:ext cx="302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прямоугольный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1988840"/>
            <a:ext cx="302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равнобедренный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3645024"/>
            <a:ext cx="29523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остроугольный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3645024"/>
            <a:ext cx="302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равносторонний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5517232"/>
            <a:ext cx="28083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тупоугольный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5517232"/>
            <a:ext cx="28803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разносторонний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28600" y="0"/>
            <a:ext cx="9144000" cy="6705600"/>
            <a:chOff x="228600" y="0"/>
            <a:chExt cx="9144000" cy="6705600"/>
          </a:xfrm>
        </p:grpSpPr>
        <p:pic>
          <p:nvPicPr>
            <p:cNvPr id="3075" name="Picture 4" descr="горо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0"/>
              <a:ext cx="91440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" name="Rectangle 12"/>
            <p:cNvSpPr>
              <a:spLocks noChangeArrowheads="1"/>
            </p:cNvSpPr>
            <p:nvPr/>
          </p:nvSpPr>
          <p:spPr bwMode="auto">
            <a:xfrm>
              <a:off x="1676400" y="5524500"/>
              <a:ext cx="2743200" cy="914400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476875" y="990600"/>
              <a:ext cx="2305050" cy="1047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Страна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Геометрия</a:t>
              </a:r>
            </a:p>
          </p:txBody>
        </p:sp>
        <p:pic>
          <p:nvPicPr>
            <p:cNvPr id="3079" name="Picture 7" descr="05lab2m5j1221778415"/>
            <p:cNvPicPr>
              <a:picLocks noChangeAspect="1" noChangeArrowheads="1"/>
            </p:cNvPicPr>
            <p:nvPr/>
          </p:nvPicPr>
          <p:blipFill>
            <a:blip r:embed="rId3" cstate="print"/>
            <a:srcRect l="6886" r="12283"/>
            <a:stretch>
              <a:fillRect/>
            </a:stretch>
          </p:blipFill>
          <p:spPr bwMode="auto">
            <a:xfrm>
              <a:off x="6019800" y="4686300"/>
              <a:ext cx="2911472" cy="1990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2819400" y="4216400"/>
              <a:ext cx="1295400" cy="1295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765550" y="4969042"/>
              <a:ext cx="1358900" cy="1295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Oval 11"/>
            <p:cNvSpPr>
              <a:spLocks noChangeArrowheads="1"/>
            </p:cNvSpPr>
            <p:nvPr/>
          </p:nvSpPr>
          <p:spPr bwMode="auto">
            <a:xfrm>
              <a:off x="2133600" y="5197642"/>
              <a:ext cx="1828800" cy="83820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AutoShape 15"/>
            <p:cNvSpPr>
              <a:spLocks noChangeArrowheads="1"/>
            </p:cNvSpPr>
            <p:nvPr/>
          </p:nvSpPr>
          <p:spPr bwMode="auto">
            <a:xfrm>
              <a:off x="1625600" y="3835400"/>
              <a:ext cx="1600200" cy="1676400"/>
            </a:xfrm>
            <a:prstGeom prst="flowChartExtra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Rectangle 10"/>
            <p:cNvSpPr>
              <a:spLocks noChangeArrowheads="1"/>
            </p:cNvSpPr>
            <p:nvPr/>
          </p:nvSpPr>
          <p:spPr bwMode="auto">
            <a:xfrm>
              <a:off x="1828800" y="4651542"/>
              <a:ext cx="21336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57200" y="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Назовите фигуры</a:t>
            </a:r>
            <a:br>
              <a:rPr lang="ru-RU" b="1" dirty="0">
                <a:ea typeface="Arial Unicode MS" pitchFamily="34" charset="-128"/>
                <a:cs typeface="Arial Unicode MS" pitchFamily="34" charset="-128"/>
              </a:rPr>
            </a:br>
            <a:endParaRPr lang="ru-RU" b="1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295" name="AutoShape 7"/>
          <p:cNvCxnSpPr>
            <a:cxnSpLocks noChangeShapeType="1"/>
          </p:cNvCxnSpPr>
          <p:nvPr/>
        </p:nvCxnSpPr>
        <p:spPr bwMode="auto">
          <a:xfrm>
            <a:off x="3995936" y="3933056"/>
            <a:ext cx="28194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11560" y="4149080"/>
            <a:ext cx="2736304" cy="1431032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23528" y="1988840"/>
            <a:ext cx="1512168" cy="1524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Oval 12"/>
          <p:cNvSpPr>
            <a:spLocks noChangeArrowheads="1"/>
          </p:cNvSpPr>
          <p:nvPr/>
        </p:nvSpPr>
        <p:spPr bwMode="auto">
          <a:xfrm>
            <a:off x="3923928" y="386104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Oval 13"/>
          <p:cNvSpPr>
            <a:spLocks noChangeArrowheads="1"/>
          </p:cNvSpPr>
          <p:nvPr/>
        </p:nvSpPr>
        <p:spPr bwMode="auto">
          <a:xfrm>
            <a:off x="6804248" y="386104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4648200" y="4876800"/>
            <a:ext cx="457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5105400" y="6477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7740352" y="1052736"/>
            <a:ext cx="1152128" cy="2232248"/>
          </a:xfrm>
          <a:prstGeom prst="rt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5940152" y="2420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ый треугольник 31"/>
          <p:cNvSpPr/>
          <p:nvPr/>
        </p:nvSpPr>
        <p:spPr>
          <a:xfrm flipH="1">
            <a:off x="7596336" y="4581128"/>
            <a:ext cx="1224136" cy="1872208"/>
          </a:xfrm>
          <a:prstGeom prst="rt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      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28596" y="1928802"/>
            <a:ext cx="1512168" cy="1524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26369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ru-RU" dirty="0"/>
              <a:t>20 мм                                                              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57620" y="2000240"/>
            <a:ext cx="2736304" cy="1431032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15140" y="2571744"/>
            <a:ext cx="143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0мм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4071942"/>
            <a:ext cx="1285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Р - ?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 -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4810" y="4071942"/>
            <a:ext cx="25731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Р - ?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=  360 кв.мм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      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28596" y="1928802"/>
            <a:ext cx="1512168" cy="1524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26369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ru-RU" dirty="0"/>
              <a:t>20 мм                                                              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214942" y="2000240"/>
            <a:ext cx="2736304" cy="1431032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929586" y="2500306"/>
            <a:ext cx="143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0мм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71942"/>
            <a:ext cx="4857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Р = 20 </a:t>
            </a:r>
            <a:r>
              <a:rPr lang="en-US" sz="2800" b="1" dirty="0">
                <a:cs typeface="Arial" pitchFamily="34" charset="0"/>
              </a:rPr>
              <a:t>· </a:t>
            </a:r>
            <a:r>
              <a:rPr lang="ru-RU" sz="2800" b="1" dirty="0">
                <a:cs typeface="Arial" pitchFamily="34" charset="0"/>
              </a:rPr>
              <a:t> 4 = 80мм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20 </a:t>
            </a:r>
            <a:r>
              <a:rPr lang="en-US" sz="2800" b="1" dirty="0">
                <a:cs typeface="Arial" pitchFamily="34" charset="0"/>
              </a:rPr>
              <a:t>· </a:t>
            </a:r>
            <a:r>
              <a:rPr lang="ru-RU" sz="2800" b="1" dirty="0">
                <a:cs typeface="Arial" pitchFamily="34" charset="0"/>
              </a:rPr>
              <a:t> 20 = 400 кв.мм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4071942"/>
            <a:ext cx="4349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= 360 : 20 = 18 мм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Р = (20 + 18)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·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2 = 76 мм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2" name="Group 64"/>
          <p:cNvGraphicFramePr>
            <a:graphicFrameLocks noGrp="1"/>
          </p:cNvGraphicFramePr>
          <p:nvPr>
            <p:ph/>
          </p:nvPr>
        </p:nvGraphicFramePr>
        <p:xfrm>
          <a:off x="457200" y="260350"/>
          <a:ext cx="8218488" cy="3108960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90" name="Text Box 65"/>
          <p:cNvSpPr txBox="1">
            <a:spLocks noChangeArrowheads="1"/>
          </p:cNvSpPr>
          <p:nvPr/>
        </p:nvSpPr>
        <p:spPr bwMode="auto">
          <a:xfrm>
            <a:off x="555625" y="333375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684213" y="1268413"/>
            <a:ext cx="574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У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684213" y="1773238"/>
            <a:ext cx="503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Г</a:t>
            </a:r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611188" y="2276475"/>
            <a:ext cx="64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Л</a:t>
            </a: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663575" y="2800350"/>
            <a:ext cx="523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</a:t>
            </a: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611188" y="260350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</a:t>
            </a:r>
          </a:p>
        </p:txBody>
      </p:sp>
      <p:sp>
        <p:nvSpPr>
          <p:cNvPr id="6196" name="Text Box 71"/>
          <p:cNvSpPr txBox="1">
            <a:spLocks noChangeArrowheads="1"/>
          </p:cNvSpPr>
          <p:nvPr/>
        </p:nvSpPr>
        <p:spPr bwMode="auto">
          <a:xfrm>
            <a:off x="555625" y="836613"/>
            <a:ext cx="560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684213" y="7651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</a:t>
            </a:r>
          </a:p>
        </p:txBody>
      </p:sp>
      <p:sp>
        <p:nvSpPr>
          <p:cNvPr id="6198" name="Text Box 73"/>
          <p:cNvSpPr txBox="1">
            <a:spLocks noChangeArrowheads="1"/>
          </p:cNvSpPr>
          <p:nvPr/>
        </p:nvSpPr>
        <p:spPr bwMode="auto">
          <a:xfrm>
            <a:off x="5076825" y="357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99" name="Text Box 74"/>
          <p:cNvSpPr txBox="1">
            <a:spLocks noChangeArrowheads="1"/>
          </p:cNvSpPr>
          <p:nvPr/>
        </p:nvSpPr>
        <p:spPr bwMode="auto">
          <a:xfrm>
            <a:off x="1419225" y="333375"/>
            <a:ext cx="264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200" name="Text Box 76"/>
          <p:cNvSpPr txBox="1">
            <a:spLocks noChangeArrowheads="1"/>
          </p:cNvSpPr>
          <p:nvPr/>
        </p:nvSpPr>
        <p:spPr bwMode="auto">
          <a:xfrm>
            <a:off x="1835150" y="280988"/>
            <a:ext cx="2232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40</a:t>
            </a:r>
            <a:r>
              <a:rPr lang="en-US" sz="2800" b="1" dirty="0">
                <a:cs typeface="Arial" pitchFamily="34" charset="0"/>
              </a:rPr>
              <a:t>· </a:t>
            </a:r>
            <a:r>
              <a:rPr lang="ru-RU" sz="2800" b="1" dirty="0">
                <a:cs typeface="Arial" pitchFamily="34" charset="0"/>
              </a:rPr>
              <a:t>80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ru-RU" sz="2800" b="1" dirty="0">
                <a:cs typeface="Arial" pitchFamily="34" charset="0"/>
              </a:rPr>
              <a:t>: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ru-RU" sz="2800" b="1" dirty="0">
                <a:cs typeface="Arial" pitchFamily="34" charset="0"/>
              </a:rPr>
              <a:t>100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6201" name="Text Box 78"/>
          <p:cNvSpPr txBox="1">
            <a:spLocks noChangeArrowheads="1"/>
          </p:cNvSpPr>
          <p:nvPr/>
        </p:nvSpPr>
        <p:spPr bwMode="auto">
          <a:xfrm>
            <a:off x="1835150" y="784225"/>
            <a:ext cx="223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3</a:t>
            </a:r>
            <a:r>
              <a:rPr lang="en-US" sz="2800" b="1" dirty="0">
                <a:cs typeface="Arial" pitchFamily="34" charset="0"/>
              </a:rPr>
              <a:t>· </a:t>
            </a:r>
            <a:r>
              <a:rPr lang="ru-RU" sz="2800" b="1" dirty="0">
                <a:cs typeface="Arial" pitchFamily="34" charset="0"/>
              </a:rPr>
              <a:t>26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ru-RU" sz="2800" b="1" dirty="0">
                <a:cs typeface="Arial" pitchFamily="34" charset="0"/>
              </a:rPr>
              <a:t>-18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6202" name="Text Box 79"/>
          <p:cNvSpPr txBox="1">
            <a:spLocks noChangeArrowheads="1"/>
          </p:cNvSpPr>
          <p:nvPr/>
        </p:nvSpPr>
        <p:spPr bwMode="auto">
          <a:xfrm>
            <a:off x="1835150" y="1268413"/>
            <a:ext cx="2305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250</a:t>
            </a:r>
            <a:r>
              <a:rPr lang="en-US" sz="2800" b="1" dirty="0"/>
              <a:t> </a:t>
            </a:r>
            <a:r>
              <a:rPr lang="ru-RU" sz="2800" b="1" dirty="0"/>
              <a:t>+</a:t>
            </a:r>
            <a:r>
              <a:rPr lang="en-US" sz="2800" b="1" dirty="0"/>
              <a:t> </a:t>
            </a:r>
            <a:r>
              <a:rPr lang="ru-RU" sz="2800" b="1" dirty="0"/>
              <a:t>700</a:t>
            </a:r>
          </a:p>
        </p:txBody>
      </p:sp>
      <p:sp>
        <p:nvSpPr>
          <p:cNvPr id="6203" name="Text Box 80"/>
          <p:cNvSpPr txBox="1">
            <a:spLocks noChangeArrowheads="1"/>
          </p:cNvSpPr>
          <p:nvPr/>
        </p:nvSpPr>
        <p:spPr bwMode="auto">
          <a:xfrm>
            <a:off x="1835150" y="1773238"/>
            <a:ext cx="216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4</a:t>
            </a:r>
            <a:r>
              <a:rPr lang="en-US" sz="2800" b="1" dirty="0"/>
              <a:t> </a:t>
            </a:r>
            <a:r>
              <a:rPr lang="ru-RU" sz="2800" b="1" dirty="0"/>
              <a:t>+</a:t>
            </a:r>
            <a:r>
              <a:rPr lang="en-US" sz="2800" b="1" dirty="0"/>
              <a:t> </a:t>
            </a:r>
            <a:r>
              <a:rPr lang="ru-RU" sz="2800" b="1" dirty="0"/>
              <a:t>96</a:t>
            </a:r>
            <a:r>
              <a:rPr lang="en-US" sz="2800" b="1" dirty="0"/>
              <a:t> </a:t>
            </a:r>
            <a:r>
              <a:rPr lang="ru-RU" sz="2800" b="1" dirty="0"/>
              <a:t>:</a:t>
            </a:r>
            <a:r>
              <a:rPr lang="en-US" sz="2800" b="1" dirty="0"/>
              <a:t> </a:t>
            </a:r>
            <a:r>
              <a:rPr lang="ru-RU" sz="2800" b="1" dirty="0"/>
              <a:t>2</a:t>
            </a:r>
          </a:p>
        </p:txBody>
      </p:sp>
      <p:sp>
        <p:nvSpPr>
          <p:cNvPr id="6204" name="Text Box 81"/>
          <p:cNvSpPr txBox="1">
            <a:spLocks noChangeArrowheads="1"/>
          </p:cNvSpPr>
          <p:nvPr/>
        </p:nvSpPr>
        <p:spPr bwMode="auto">
          <a:xfrm>
            <a:off x="1835150" y="2349500"/>
            <a:ext cx="223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560</a:t>
            </a:r>
            <a:r>
              <a:rPr lang="en-US" sz="2800" b="1" dirty="0"/>
              <a:t> </a:t>
            </a:r>
            <a:r>
              <a:rPr lang="ru-RU" sz="2800" b="1" dirty="0"/>
              <a:t>:</a:t>
            </a:r>
            <a:r>
              <a:rPr lang="en-US" sz="2800" b="1" dirty="0"/>
              <a:t> </a:t>
            </a:r>
            <a:r>
              <a:rPr lang="ru-RU" sz="2800" b="1" dirty="0"/>
              <a:t>7</a:t>
            </a:r>
            <a:r>
              <a:rPr lang="en-US" sz="2800" b="1" dirty="0">
                <a:cs typeface="Arial" pitchFamily="34" charset="0"/>
              </a:rPr>
              <a:t>· </a:t>
            </a:r>
            <a:r>
              <a:rPr lang="ru-RU" sz="2800" b="1" dirty="0">
                <a:cs typeface="Arial" pitchFamily="34" charset="0"/>
              </a:rPr>
              <a:t>4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6205" name="Text Box 82"/>
          <p:cNvSpPr txBox="1">
            <a:spLocks noChangeArrowheads="1"/>
          </p:cNvSpPr>
          <p:nvPr/>
        </p:nvSpPr>
        <p:spPr bwMode="auto">
          <a:xfrm>
            <a:off x="1835150" y="2873375"/>
            <a:ext cx="2160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902</a:t>
            </a:r>
            <a:r>
              <a:rPr lang="en-US" sz="2800" b="1" dirty="0"/>
              <a:t> </a:t>
            </a:r>
            <a:r>
              <a:rPr lang="ru-RU" sz="2800" b="1" dirty="0"/>
              <a:t>-</a:t>
            </a:r>
            <a:r>
              <a:rPr lang="en-US" sz="2800" b="1" dirty="0"/>
              <a:t> </a:t>
            </a:r>
            <a:r>
              <a:rPr lang="ru-RU" sz="2800" b="1" dirty="0"/>
              <a:t>348</a:t>
            </a:r>
          </a:p>
        </p:txBody>
      </p:sp>
      <p:sp>
        <p:nvSpPr>
          <p:cNvPr id="2131" name="Text Box 83"/>
          <p:cNvSpPr txBox="1">
            <a:spLocks noChangeArrowheads="1"/>
          </p:cNvSpPr>
          <p:nvPr/>
        </p:nvSpPr>
        <p:spPr bwMode="auto">
          <a:xfrm>
            <a:off x="5148263" y="260350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Е</a:t>
            </a:r>
          </a:p>
        </p:txBody>
      </p:sp>
      <p:sp>
        <p:nvSpPr>
          <p:cNvPr id="2132" name="Text Box 84"/>
          <p:cNvSpPr txBox="1">
            <a:spLocks noChangeArrowheads="1"/>
          </p:cNvSpPr>
          <p:nvPr/>
        </p:nvSpPr>
        <p:spPr bwMode="auto">
          <a:xfrm>
            <a:off x="5148263" y="765175"/>
            <a:ext cx="503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</a:t>
            </a:r>
          </a:p>
        </p:txBody>
      </p:sp>
      <p:sp>
        <p:nvSpPr>
          <p:cNvPr id="2133" name="Text Box 85"/>
          <p:cNvSpPr txBox="1">
            <a:spLocks noChangeArrowheads="1"/>
          </p:cNvSpPr>
          <p:nvPr/>
        </p:nvSpPr>
        <p:spPr bwMode="auto">
          <a:xfrm>
            <a:off x="5148263" y="1268413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</a:t>
            </a:r>
          </a:p>
        </p:txBody>
      </p:sp>
      <p:sp>
        <p:nvSpPr>
          <p:cNvPr id="2134" name="Text Box 86"/>
          <p:cNvSpPr txBox="1">
            <a:spLocks noChangeArrowheads="1"/>
          </p:cNvSpPr>
          <p:nvPr/>
        </p:nvSpPr>
        <p:spPr bwMode="auto">
          <a:xfrm>
            <a:off x="5164138" y="1773238"/>
            <a:ext cx="631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</a:t>
            </a:r>
          </a:p>
        </p:txBody>
      </p:sp>
      <p:sp>
        <p:nvSpPr>
          <p:cNvPr id="2135" name="Text Box 87"/>
          <p:cNvSpPr txBox="1">
            <a:spLocks noChangeArrowheads="1"/>
          </p:cNvSpPr>
          <p:nvPr/>
        </p:nvSpPr>
        <p:spPr bwMode="auto">
          <a:xfrm>
            <a:off x="5148263" y="2276475"/>
            <a:ext cx="384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Ь</a:t>
            </a:r>
          </a:p>
        </p:txBody>
      </p:sp>
      <p:sp>
        <p:nvSpPr>
          <p:cNvPr id="6211" name="Text Box 89"/>
          <p:cNvSpPr txBox="1">
            <a:spLocks noChangeArrowheads="1"/>
          </p:cNvSpPr>
          <p:nvPr/>
        </p:nvSpPr>
        <p:spPr bwMode="auto">
          <a:xfrm>
            <a:off x="6012160" y="280988"/>
            <a:ext cx="252065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 </a:t>
            </a:r>
            <a:r>
              <a:rPr lang="ru-RU" sz="2800" b="1" dirty="0"/>
              <a:t>200</a:t>
            </a:r>
            <a:r>
              <a:rPr lang="en-US" sz="2800" b="1" dirty="0">
                <a:cs typeface="Arial" pitchFamily="34" charset="0"/>
              </a:rPr>
              <a:t>· </a:t>
            </a:r>
            <a:r>
              <a:rPr lang="ru-RU" sz="2800" b="1" dirty="0">
                <a:cs typeface="Arial" pitchFamily="34" charset="0"/>
              </a:rPr>
              <a:t>7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ru-RU" sz="2800" b="1" dirty="0">
                <a:cs typeface="Arial" pitchFamily="34" charset="0"/>
              </a:rPr>
              <a:t>-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ru-RU" sz="2800" b="1" dirty="0">
                <a:cs typeface="Arial" pitchFamily="34" charset="0"/>
              </a:rPr>
              <a:t>300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6212" name="Text Box 90"/>
          <p:cNvSpPr txBox="1">
            <a:spLocks noChangeArrowheads="1"/>
          </p:cNvSpPr>
          <p:nvPr/>
        </p:nvSpPr>
        <p:spPr bwMode="auto">
          <a:xfrm>
            <a:off x="6084169" y="784225"/>
            <a:ext cx="2304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649</a:t>
            </a:r>
            <a:r>
              <a:rPr lang="en-US" sz="2800" b="1" dirty="0"/>
              <a:t> - </a:t>
            </a:r>
            <a:r>
              <a:rPr lang="ru-RU" sz="2800" b="1" dirty="0"/>
              <a:t>40</a:t>
            </a:r>
            <a:r>
              <a:rPr lang="en-US" sz="2800" b="1" dirty="0"/>
              <a:t> </a:t>
            </a:r>
            <a:r>
              <a:rPr lang="ru-RU" sz="2800" b="1" dirty="0"/>
              <a:t>-</a:t>
            </a:r>
            <a:r>
              <a:rPr lang="en-US" sz="2800" b="1" dirty="0"/>
              <a:t> </a:t>
            </a:r>
            <a:r>
              <a:rPr lang="ru-RU" sz="2800" b="1" dirty="0"/>
              <a:t>19</a:t>
            </a:r>
          </a:p>
        </p:txBody>
      </p:sp>
      <p:sp>
        <p:nvSpPr>
          <p:cNvPr id="6213" name="Text Box 92"/>
          <p:cNvSpPr txBox="1">
            <a:spLocks noChangeArrowheads="1"/>
          </p:cNvSpPr>
          <p:nvPr/>
        </p:nvSpPr>
        <p:spPr bwMode="auto">
          <a:xfrm>
            <a:off x="6012160" y="1360488"/>
            <a:ext cx="259209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 </a:t>
            </a:r>
            <a:r>
              <a:rPr lang="ru-RU" sz="2800" b="1" dirty="0"/>
              <a:t>880</a:t>
            </a:r>
            <a:r>
              <a:rPr lang="en-US" sz="2800" b="1" dirty="0"/>
              <a:t> </a:t>
            </a:r>
            <a:r>
              <a:rPr lang="ru-RU" sz="2800" b="1" dirty="0"/>
              <a:t>:</a:t>
            </a:r>
            <a:r>
              <a:rPr lang="en-US" sz="2800" b="1" dirty="0"/>
              <a:t> </a:t>
            </a:r>
            <a:r>
              <a:rPr lang="ru-RU" sz="2800" b="1" dirty="0"/>
              <a:t>44</a:t>
            </a:r>
            <a:r>
              <a:rPr lang="en-US" sz="2800" b="1" dirty="0">
                <a:cs typeface="Arial" pitchFamily="34" charset="0"/>
              </a:rPr>
              <a:t>· </a:t>
            </a:r>
            <a:r>
              <a:rPr lang="ru-RU" sz="2800" b="1" dirty="0">
                <a:cs typeface="Arial" pitchFamily="34" charset="0"/>
              </a:rPr>
              <a:t>9</a:t>
            </a:r>
            <a:r>
              <a:rPr lang="en-US" sz="2800" b="1" dirty="0">
                <a:cs typeface="Arial" pitchFamily="34" charset="0"/>
              </a:rPr>
              <a:t> </a:t>
            </a:r>
          </a:p>
        </p:txBody>
      </p:sp>
      <p:sp>
        <p:nvSpPr>
          <p:cNvPr id="6214" name="Text Box 93"/>
          <p:cNvSpPr txBox="1">
            <a:spLocks noChangeArrowheads="1"/>
          </p:cNvSpPr>
          <p:nvPr/>
        </p:nvSpPr>
        <p:spPr bwMode="auto">
          <a:xfrm>
            <a:off x="6084168" y="1773238"/>
            <a:ext cx="237720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482</a:t>
            </a:r>
            <a:r>
              <a:rPr lang="en-US" sz="2800" b="1" dirty="0"/>
              <a:t> </a:t>
            </a:r>
            <a:r>
              <a:rPr lang="ru-RU" sz="2800" b="1" dirty="0"/>
              <a:t>-</a:t>
            </a:r>
            <a:r>
              <a:rPr lang="en-US" sz="2800" b="1" dirty="0"/>
              <a:t> </a:t>
            </a:r>
            <a:r>
              <a:rPr lang="ru-RU" sz="2800" b="1" dirty="0"/>
              <a:t>60</a:t>
            </a:r>
          </a:p>
        </p:txBody>
      </p:sp>
      <p:sp>
        <p:nvSpPr>
          <p:cNvPr id="6215" name="Text Box 94"/>
          <p:cNvSpPr txBox="1">
            <a:spLocks noChangeArrowheads="1"/>
          </p:cNvSpPr>
          <p:nvPr/>
        </p:nvSpPr>
        <p:spPr bwMode="auto">
          <a:xfrm>
            <a:off x="5940152" y="2276475"/>
            <a:ext cx="259266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 </a:t>
            </a:r>
            <a:r>
              <a:rPr lang="ru-RU" sz="2800" b="1" dirty="0"/>
              <a:t>300</a:t>
            </a:r>
            <a:r>
              <a:rPr lang="en-US" sz="2800" b="1" dirty="0">
                <a:cs typeface="Arial" pitchFamily="34" charset="0"/>
              </a:rPr>
              <a:t>· </a:t>
            </a:r>
            <a:r>
              <a:rPr lang="ru-RU" sz="2800" b="1" dirty="0">
                <a:cs typeface="Arial" pitchFamily="34" charset="0"/>
              </a:rPr>
              <a:t>9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ru-RU" sz="2800" b="1" dirty="0">
                <a:cs typeface="Arial" pitchFamily="34" charset="0"/>
              </a:rPr>
              <a:t>-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ru-RU" sz="2800" b="1" dirty="0">
                <a:cs typeface="Arial" pitchFamily="34" charset="0"/>
              </a:rPr>
              <a:t>200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6216" name="Text Box 147"/>
          <p:cNvSpPr txBox="1">
            <a:spLocks noChangeArrowheads="1"/>
          </p:cNvSpPr>
          <p:nvPr/>
        </p:nvSpPr>
        <p:spPr bwMode="auto">
          <a:xfrm>
            <a:off x="539750" y="4868863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60</a:t>
            </a:r>
          </a:p>
        </p:txBody>
      </p:sp>
      <p:sp>
        <p:nvSpPr>
          <p:cNvPr id="6217" name="Line 148"/>
          <p:cNvSpPr>
            <a:spLocks noChangeShapeType="1"/>
          </p:cNvSpPr>
          <p:nvPr/>
        </p:nvSpPr>
        <p:spPr bwMode="auto">
          <a:xfrm>
            <a:off x="468313" y="5661025"/>
            <a:ext cx="835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8" name="Line 149"/>
          <p:cNvSpPr>
            <a:spLocks noChangeShapeType="1"/>
          </p:cNvSpPr>
          <p:nvPr/>
        </p:nvSpPr>
        <p:spPr bwMode="auto">
          <a:xfrm>
            <a:off x="1116013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9" name="Line 150"/>
          <p:cNvSpPr>
            <a:spLocks noChangeShapeType="1"/>
          </p:cNvSpPr>
          <p:nvPr/>
        </p:nvSpPr>
        <p:spPr bwMode="auto">
          <a:xfrm>
            <a:off x="1835150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0" name="Line 151"/>
          <p:cNvSpPr>
            <a:spLocks noChangeShapeType="1"/>
          </p:cNvSpPr>
          <p:nvPr/>
        </p:nvSpPr>
        <p:spPr bwMode="auto">
          <a:xfrm>
            <a:off x="2700338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1" name="Line 153"/>
          <p:cNvSpPr>
            <a:spLocks noChangeShapeType="1"/>
          </p:cNvSpPr>
          <p:nvPr/>
        </p:nvSpPr>
        <p:spPr bwMode="auto">
          <a:xfrm>
            <a:off x="3419475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2" name="Line 154"/>
          <p:cNvSpPr>
            <a:spLocks noChangeShapeType="1"/>
          </p:cNvSpPr>
          <p:nvPr/>
        </p:nvSpPr>
        <p:spPr bwMode="auto">
          <a:xfrm>
            <a:off x="4140200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3" name="Line 155"/>
          <p:cNvSpPr>
            <a:spLocks noChangeShapeType="1"/>
          </p:cNvSpPr>
          <p:nvPr/>
        </p:nvSpPr>
        <p:spPr bwMode="auto">
          <a:xfrm>
            <a:off x="4932363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4" name="Line 156"/>
          <p:cNvSpPr>
            <a:spLocks noChangeShapeType="1"/>
          </p:cNvSpPr>
          <p:nvPr/>
        </p:nvSpPr>
        <p:spPr bwMode="auto">
          <a:xfrm>
            <a:off x="5724525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5" name="Line 157"/>
          <p:cNvSpPr>
            <a:spLocks noChangeShapeType="1"/>
          </p:cNvSpPr>
          <p:nvPr/>
        </p:nvSpPr>
        <p:spPr bwMode="auto">
          <a:xfrm>
            <a:off x="6588125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6" name="Line 158"/>
          <p:cNvSpPr>
            <a:spLocks noChangeShapeType="1"/>
          </p:cNvSpPr>
          <p:nvPr/>
        </p:nvSpPr>
        <p:spPr bwMode="auto">
          <a:xfrm>
            <a:off x="7380288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7" name="Line 159"/>
          <p:cNvSpPr>
            <a:spLocks noChangeShapeType="1"/>
          </p:cNvSpPr>
          <p:nvPr/>
        </p:nvSpPr>
        <p:spPr bwMode="auto">
          <a:xfrm>
            <a:off x="8101013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8" name="Text Box 161"/>
          <p:cNvSpPr txBox="1">
            <a:spLocks noChangeArrowheads="1"/>
          </p:cNvSpPr>
          <p:nvPr/>
        </p:nvSpPr>
        <p:spPr bwMode="auto">
          <a:xfrm>
            <a:off x="1042988" y="4868863"/>
            <a:ext cx="865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180</a:t>
            </a:r>
          </a:p>
        </p:txBody>
      </p:sp>
      <p:sp>
        <p:nvSpPr>
          <p:cNvPr id="6229" name="Text Box 162"/>
          <p:cNvSpPr txBox="1">
            <a:spLocks noChangeArrowheads="1"/>
          </p:cNvSpPr>
          <p:nvPr/>
        </p:nvSpPr>
        <p:spPr bwMode="auto">
          <a:xfrm>
            <a:off x="1763713" y="4868863"/>
            <a:ext cx="107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1100</a:t>
            </a:r>
          </a:p>
        </p:txBody>
      </p:sp>
      <p:sp>
        <p:nvSpPr>
          <p:cNvPr id="6230" name="Text Box 163"/>
          <p:cNvSpPr txBox="1">
            <a:spLocks noChangeArrowheads="1"/>
          </p:cNvSpPr>
          <p:nvPr/>
        </p:nvSpPr>
        <p:spPr bwMode="auto">
          <a:xfrm>
            <a:off x="2700338" y="4868863"/>
            <a:ext cx="86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950</a:t>
            </a:r>
          </a:p>
        </p:txBody>
      </p:sp>
      <p:sp>
        <p:nvSpPr>
          <p:cNvPr id="6231" name="Text Box 164"/>
          <p:cNvSpPr txBox="1">
            <a:spLocks noChangeArrowheads="1"/>
          </p:cNvSpPr>
          <p:nvPr/>
        </p:nvSpPr>
        <p:spPr bwMode="auto">
          <a:xfrm>
            <a:off x="3471863" y="4868863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52</a:t>
            </a:r>
          </a:p>
        </p:txBody>
      </p:sp>
      <p:sp>
        <p:nvSpPr>
          <p:cNvPr id="6232" name="Text Box 165"/>
          <p:cNvSpPr txBox="1">
            <a:spLocks noChangeArrowheads="1"/>
          </p:cNvSpPr>
          <p:nvPr/>
        </p:nvSpPr>
        <p:spPr bwMode="auto">
          <a:xfrm>
            <a:off x="4227513" y="4868863"/>
            <a:ext cx="849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32</a:t>
            </a:r>
          </a:p>
        </p:txBody>
      </p:sp>
      <p:sp>
        <p:nvSpPr>
          <p:cNvPr id="6233" name="Text Box 166"/>
          <p:cNvSpPr txBox="1">
            <a:spLocks noChangeArrowheads="1"/>
          </p:cNvSpPr>
          <p:nvPr/>
        </p:nvSpPr>
        <p:spPr bwMode="auto">
          <a:xfrm>
            <a:off x="4932363" y="4868863"/>
            <a:ext cx="903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320</a:t>
            </a:r>
          </a:p>
        </p:txBody>
      </p:sp>
      <p:sp>
        <p:nvSpPr>
          <p:cNvPr id="6234" name="Text Box 167"/>
          <p:cNvSpPr txBox="1">
            <a:spLocks noChangeArrowheads="1"/>
          </p:cNvSpPr>
          <p:nvPr/>
        </p:nvSpPr>
        <p:spPr bwMode="auto">
          <a:xfrm>
            <a:off x="5651500" y="4868863"/>
            <a:ext cx="1008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2500</a:t>
            </a:r>
          </a:p>
        </p:txBody>
      </p:sp>
      <p:sp>
        <p:nvSpPr>
          <p:cNvPr id="6235" name="Text Box 168"/>
          <p:cNvSpPr txBox="1">
            <a:spLocks noChangeArrowheads="1"/>
          </p:cNvSpPr>
          <p:nvPr/>
        </p:nvSpPr>
        <p:spPr bwMode="auto">
          <a:xfrm>
            <a:off x="6588125" y="4908550"/>
            <a:ext cx="903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590</a:t>
            </a:r>
          </a:p>
        </p:txBody>
      </p:sp>
      <p:sp>
        <p:nvSpPr>
          <p:cNvPr id="6236" name="Text Box 169"/>
          <p:cNvSpPr txBox="1">
            <a:spLocks noChangeArrowheads="1"/>
          </p:cNvSpPr>
          <p:nvPr/>
        </p:nvSpPr>
        <p:spPr bwMode="auto">
          <a:xfrm>
            <a:off x="7380288" y="4941888"/>
            <a:ext cx="1279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422</a:t>
            </a:r>
          </a:p>
        </p:txBody>
      </p:sp>
      <p:sp>
        <p:nvSpPr>
          <p:cNvPr id="6237" name="Text Box 170"/>
          <p:cNvSpPr txBox="1">
            <a:spLocks noChangeArrowheads="1"/>
          </p:cNvSpPr>
          <p:nvPr/>
        </p:nvSpPr>
        <p:spPr bwMode="auto">
          <a:xfrm>
            <a:off x="8101013" y="4941888"/>
            <a:ext cx="1042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554</a:t>
            </a:r>
          </a:p>
        </p:txBody>
      </p:sp>
      <p:sp>
        <p:nvSpPr>
          <p:cNvPr id="6238" name="Line 171"/>
          <p:cNvSpPr>
            <a:spLocks noChangeShapeType="1"/>
          </p:cNvSpPr>
          <p:nvPr/>
        </p:nvSpPr>
        <p:spPr bwMode="auto">
          <a:xfrm>
            <a:off x="468313" y="6453188"/>
            <a:ext cx="835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39" name="Line 173"/>
          <p:cNvSpPr>
            <a:spLocks noChangeShapeType="1"/>
          </p:cNvSpPr>
          <p:nvPr/>
        </p:nvSpPr>
        <p:spPr bwMode="auto">
          <a:xfrm>
            <a:off x="468313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0" name="Line 174"/>
          <p:cNvSpPr>
            <a:spLocks noChangeShapeType="1"/>
          </p:cNvSpPr>
          <p:nvPr/>
        </p:nvSpPr>
        <p:spPr bwMode="auto">
          <a:xfrm>
            <a:off x="468313" y="4724400"/>
            <a:ext cx="835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1" name="Line 175"/>
          <p:cNvSpPr>
            <a:spLocks noChangeShapeType="1"/>
          </p:cNvSpPr>
          <p:nvPr/>
        </p:nvSpPr>
        <p:spPr bwMode="auto">
          <a:xfrm>
            <a:off x="8820150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2.59259E-6 L 0.40955 0.8076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4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-0.00799 0.733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3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33333E-6 L 0.23628 0.660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32691 0.5872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1041 L 0.48437 0.5138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1804 L 0.83975 0.4375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9861E-6 L -0.34635 0.8075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4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947E-6 L 0.16528 0.73427 " pathEditMode="relative" ptsTypes="AA">
                                      <p:cBhvr>
                                        <p:cTn id="34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6549E-6 L -0.43298 0.66073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1878E-6 L 0.24722 0.5871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947E-6 L 0.08663 0.5141 " pathEditMode="relative" ptsTypes="AA">
                                      <p:cBhvr>
                                        <p:cTn id="46" dur="5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4" grpId="0"/>
      <p:bldP spid="2115" grpId="0"/>
      <p:bldP spid="2116" grpId="0"/>
      <p:bldP spid="2117" grpId="0"/>
      <p:bldP spid="2118" grpId="0"/>
      <p:bldP spid="2120" grpId="0"/>
      <p:bldP spid="2131" grpId="0"/>
      <p:bldP spid="2132" grpId="0"/>
      <p:bldP spid="2133" grpId="0"/>
      <p:bldP spid="2134" grpId="0"/>
      <p:bldP spid="2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57200" y="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Назовите фигуры</a:t>
            </a:r>
            <a:br>
              <a:rPr lang="ru-RU" b="1" dirty="0">
                <a:ea typeface="Arial Unicode MS" pitchFamily="34" charset="-128"/>
                <a:cs typeface="Arial Unicode MS" pitchFamily="34" charset="-128"/>
              </a:rPr>
            </a:br>
            <a:endParaRPr lang="ru-RU" b="1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295" name="AutoShape 7"/>
          <p:cNvCxnSpPr>
            <a:cxnSpLocks noChangeShapeType="1"/>
          </p:cNvCxnSpPr>
          <p:nvPr/>
        </p:nvCxnSpPr>
        <p:spPr bwMode="auto">
          <a:xfrm>
            <a:off x="3995936" y="3933056"/>
            <a:ext cx="28194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11560" y="4149080"/>
            <a:ext cx="2736304" cy="1431032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23528" y="1988840"/>
            <a:ext cx="1512168" cy="1524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Oval 12"/>
          <p:cNvSpPr>
            <a:spLocks noChangeArrowheads="1"/>
          </p:cNvSpPr>
          <p:nvPr/>
        </p:nvSpPr>
        <p:spPr bwMode="auto">
          <a:xfrm>
            <a:off x="3923928" y="386104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Oval 13"/>
          <p:cNvSpPr>
            <a:spLocks noChangeArrowheads="1"/>
          </p:cNvSpPr>
          <p:nvPr/>
        </p:nvSpPr>
        <p:spPr bwMode="auto">
          <a:xfrm>
            <a:off x="6804248" y="386104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4648200" y="4876800"/>
            <a:ext cx="457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5105400" y="6477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7740352" y="1052736"/>
            <a:ext cx="1152128" cy="2232248"/>
          </a:xfrm>
          <a:prstGeom prst="rt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5940152" y="2420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52120" y="23488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386104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38610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63347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321297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K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312" y="62068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L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76456" y="3212976"/>
            <a:ext cx="32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M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4290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W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288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3688" y="16288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Y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3688" y="335699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Z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4288" y="6165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39944" y="407707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20472" y="6093296"/>
            <a:ext cx="32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ый треугольник 31"/>
          <p:cNvSpPr/>
          <p:nvPr/>
        </p:nvSpPr>
        <p:spPr>
          <a:xfrm flipH="1">
            <a:off x="7596336" y="4581128"/>
            <a:ext cx="1224136" cy="1872208"/>
          </a:xfrm>
          <a:prstGeom prst="rt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907704" y="26369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</a:t>
            </a:r>
            <a:r>
              <a:rPr lang="ru-RU" dirty="0"/>
              <a:t>см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19872" y="47251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2 см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build="allAtOnce"/>
      <p:bldP spid="23" grpId="0" build="allAtOnce"/>
      <p:bldP spid="24" grpId="0" build="allAtOnce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258888" y="3068638"/>
            <a:ext cx="1873250" cy="1944687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 rot="-9923240">
            <a:off x="3492500" y="2565400"/>
            <a:ext cx="4695825" cy="631825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5580063" y="4365625"/>
            <a:ext cx="1296987" cy="1871663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1563688" y="435451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5580063" y="2708275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6011863" y="5516563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49" name="WordArt 15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4087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ТРЕУГОЛЬНИКИ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116013" y="529113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/>
              <a:t>прямоугольный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787900" y="337661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тупоугольный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235575" y="6381750"/>
            <a:ext cx="2360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остроугольный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144000" y="260350"/>
            <a:ext cx="1905000" cy="1295400"/>
            <a:chOff x="2016" y="672"/>
            <a:chExt cx="1200" cy="816"/>
          </a:xfrm>
        </p:grpSpPr>
        <p:sp>
          <p:nvSpPr>
            <p:cNvPr id="10254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016" y="672"/>
              <a:ext cx="120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25"/>
            <p:cNvSpPr>
              <a:spLocks/>
            </p:cNvSpPr>
            <p:nvPr/>
          </p:nvSpPr>
          <p:spPr bwMode="auto">
            <a:xfrm>
              <a:off x="2582" y="1091"/>
              <a:ext cx="391" cy="206"/>
            </a:xfrm>
            <a:custGeom>
              <a:avLst/>
              <a:gdLst>
                <a:gd name="T0" fmla="*/ 0 w 1095"/>
                <a:gd name="T1" fmla="*/ 213 h 525"/>
                <a:gd name="T2" fmla="*/ 544 w 1095"/>
                <a:gd name="T3" fmla="*/ 525 h 525"/>
                <a:gd name="T4" fmla="*/ 1095 w 1095"/>
                <a:gd name="T5" fmla="*/ 449 h 525"/>
                <a:gd name="T6" fmla="*/ 309 w 1095"/>
                <a:gd name="T7" fmla="*/ 0 h 525"/>
                <a:gd name="T8" fmla="*/ 0 w 1095"/>
                <a:gd name="T9" fmla="*/ 213 h 525"/>
                <a:gd name="T10" fmla="*/ 0 w 1095"/>
                <a:gd name="T11" fmla="*/ 213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5"/>
                <a:gd name="T19" fmla="*/ 0 h 525"/>
                <a:gd name="T20" fmla="*/ 1095 w 1095"/>
                <a:gd name="T21" fmla="*/ 525 h 5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5" h="525">
                  <a:moveTo>
                    <a:pt x="0" y="213"/>
                  </a:moveTo>
                  <a:lnTo>
                    <a:pt x="544" y="525"/>
                  </a:lnTo>
                  <a:lnTo>
                    <a:pt x="1095" y="449"/>
                  </a:lnTo>
                  <a:lnTo>
                    <a:pt x="309" y="0"/>
                  </a:lnTo>
                  <a:lnTo>
                    <a:pt x="0" y="213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Freeform 26"/>
            <p:cNvSpPr>
              <a:spLocks/>
            </p:cNvSpPr>
            <p:nvPr/>
          </p:nvSpPr>
          <p:spPr bwMode="auto">
            <a:xfrm>
              <a:off x="2064" y="707"/>
              <a:ext cx="1084" cy="698"/>
            </a:xfrm>
            <a:custGeom>
              <a:avLst/>
              <a:gdLst>
                <a:gd name="T0" fmla="*/ 0 w 3034"/>
                <a:gd name="T1" fmla="*/ 13 h 1783"/>
                <a:gd name="T2" fmla="*/ 0 w 3034"/>
                <a:gd name="T3" fmla="*/ 1783 h 1783"/>
                <a:gd name="T4" fmla="*/ 3034 w 3034"/>
                <a:gd name="T5" fmla="*/ 1783 h 1783"/>
                <a:gd name="T6" fmla="*/ 3032 w 3034"/>
                <a:gd name="T7" fmla="*/ 1732 h 1783"/>
                <a:gd name="T8" fmla="*/ 2485 w 3034"/>
                <a:gd name="T9" fmla="*/ 1432 h 1783"/>
                <a:gd name="T10" fmla="*/ 2021 w 3034"/>
                <a:gd name="T11" fmla="*/ 1352 h 1783"/>
                <a:gd name="T12" fmla="*/ 1853 w 3034"/>
                <a:gd name="T13" fmla="*/ 1509 h 1783"/>
                <a:gd name="T14" fmla="*/ 369 w 3034"/>
                <a:gd name="T15" fmla="*/ 1474 h 1783"/>
                <a:gd name="T16" fmla="*/ 385 w 3034"/>
                <a:gd name="T17" fmla="*/ 651 h 1783"/>
                <a:gd name="T18" fmla="*/ 1539 w 3034"/>
                <a:gd name="T19" fmla="*/ 1280 h 1783"/>
                <a:gd name="T20" fmla="*/ 1546 w 3034"/>
                <a:gd name="T21" fmla="*/ 1274 h 1783"/>
                <a:gd name="T22" fmla="*/ 1555 w 3034"/>
                <a:gd name="T23" fmla="*/ 1265 h 1783"/>
                <a:gd name="T24" fmla="*/ 1564 w 3034"/>
                <a:gd name="T25" fmla="*/ 1258 h 1783"/>
                <a:gd name="T26" fmla="*/ 1575 w 3034"/>
                <a:gd name="T27" fmla="*/ 1252 h 1783"/>
                <a:gd name="T28" fmla="*/ 1584 w 3034"/>
                <a:gd name="T29" fmla="*/ 1243 h 1783"/>
                <a:gd name="T30" fmla="*/ 1593 w 3034"/>
                <a:gd name="T31" fmla="*/ 1236 h 1783"/>
                <a:gd name="T32" fmla="*/ 1602 w 3034"/>
                <a:gd name="T33" fmla="*/ 1227 h 1783"/>
                <a:gd name="T34" fmla="*/ 1613 w 3034"/>
                <a:gd name="T35" fmla="*/ 1220 h 1783"/>
                <a:gd name="T36" fmla="*/ 1622 w 3034"/>
                <a:gd name="T37" fmla="*/ 1214 h 1783"/>
                <a:gd name="T38" fmla="*/ 1630 w 3034"/>
                <a:gd name="T39" fmla="*/ 1205 h 1783"/>
                <a:gd name="T40" fmla="*/ 1639 w 3034"/>
                <a:gd name="T41" fmla="*/ 1198 h 1783"/>
                <a:gd name="T42" fmla="*/ 1650 w 3034"/>
                <a:gd name="T43" fmla="*/ 1192 h 1783"/>
                <a:gd name="T44" fmla="*/ 1659 w 3034"/>
                <a:gd name="T45" fmla="*/ 1183 h 1783"/>
                <a:gd name="T46" fmla="*/ 1668 w 3034"/>
                <a:gd name="T47" fmla="*/ 1176 h 1783"/>
                <a:gd name="T48" fmla="*/ 1679 w 3034"/>
                <a:gd name="T49" fmla="*/ 1169 h 1783"/>
                <a:gd name="T50" fmla="*/ 1688 w 3034"/>
                <a:gd name="T51" fmla="*/ 1163 h 1783"/>
                <a:gd name="T52" fmla="*/ 1697 w 3034"/>
                <a:gd name="T53" fmla="*/ 1154 h 1783"/>
                <a:gd name="T54" fmla="*/ 1708 w 3034"/>
                <a:gd name="T55" fmla="*/ 1147 h 1783"/>
                <a:gd name="T56" fmla="*/ 1717 w 3034"/>
                <a:gd name="T57" fmla="*/ 1138 h 1783"/>
                <a:gd name="T58" fmla="*/ 1728 w 3034"/>
                <a:gd name="T59" fmla="*/ 1132 h 1783"/>
                <a:gd name="T60" fmla="*/ 1737 w 3034"/>
                <a:gd name="T61" fmla="*/ 1125 h 1783"/>
                <a:gd name="T62" fmla="*/ 1748 w 3034"/>
                <a:gd name="T63" fmla="*/ 1118 h 1783"/>
                <a:gd name="T64" fmla="*/ 1757 w 3034"/>
                <a:gd name="T65" fmla="*/ 1109 h 1783"/>
                <a:gd name="T66" fmla="*/ 1768 w 3034"/>
                <a:gd name="T67" fmla="*/ 1103 h 1783"/>
                <a:gd name="T68" fmla="*/ 1777 w 3034"/>
                <a:gd name="T69" fmla="*/ 1096 h 1783"/>
                <a:gd name="T70" fmla="*/ 1786 w 3034"/>
                <a:gd name="T71" fmla="*/ 1087 h 1783"/>
                <a:gd name="T72" fmla="*/ 1797 w 3034"/>
                <a:gd name="T73" fmla="*/ 1080 h 1783"/>
                <a:gd name="T74" fmla="*/ 1806 w 3034"/>
                <a:gd name="T75" fmla="*/ 1074 h 1783"/>
                <a:gd name="T76" fmla="*/ 1817 w 3034"/>
                <a:gd name="T77" fmla="*/ 1067 h 1783"/>
                <a:gd name="T78" fmla="*/ 1826 w 3034"/>
                <a:gd name="T79" fmla="*/ 1058 h 1783"/>
                <a:gd name="T80" fmla="*/ 1837 w 3034"/>
                <a:gd name="T81" fmla="*/ 1052 h 1783"/>
                <a:gd name="T82" fmla="*/ 1846 w 3034"/>
                <a:gd name="T83" fmla="*/ 1045 h 1783"/>
                <a:gd name="T84" fmla="*/ 56 w 3034"/>
                <a:gd name="T85" fmla="*/ 0 h 1783"/>
                <a:gd name="T86" fmla="*/ 0 w 3034"/>
                <a:gd name="T87" fmla="*/ 13 h 1783"/>
                <a:gd name="T88" fmla="*/ 0 w 3034"/>
                <a:gd name="T89" fmla="*/ 13 h 17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4"/>
                <a:gd name="T136" fmla="*/ 0 h 1783"/>
                <a:gd name="T137" fmla="*/ 3034 w 3034"/>
                <a:gd name="T138" fmla="*/ 1783 h 17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4" h="1783">
                  <a:moveTo>
                    <a:pt x="0" y="13"/>
                  </a:moveTo>
                  <a:lnTo>
                    <a:pt x="0" y="1783"/>
                  </a:lnTo>
                  <a:lnTo>
                    <a:pt x="3034" y="1783"/>
                  </a:lnTo>
                  <a:lnTo>
                    <a:pt x="3032" y="1732"/>
                  </a:lnTo>
                  <a:lnTo>
                    <a:pt x="2485" y="1432"/>
                  </a:lnTo>
                  <a:lnTo>
                    <a:pt x="2021" y="1352"/>
                  </a:lnTo>
                  <a:lnTo>
                    <a:pt x="1853" y="1509"/>
                  </a:lnTo>
                  <a:lnTo>
                    <a:pt x="369" y="1474"/>
                  </a:lnTo>
                  <a:lnTo>
                    <a:pt x="385" y="651"/>
                  </a:lnTo>
                  <a:lnTo>
                    <a:pt x="1539" y="1280"/>
                  </a:lnTo>
                  <a:lnTo>
                    <a:pt x="1546" y="1274"/>
                  </a:lnTo>
                  <a:lnTo>
                    <a:pt x="1555" y="1265"/>
                  </a:lnTo>
                  <a:lnTo>
                    <a:pt x="1564" y="1258"/>
                  </a:lnTo>
                  <a:lnTo>
                    <a:pt x="1575" y="1252"/>
                  </a:lnTo>
                  <a:lnTo>
                    <a:pt x="1584" y="1243"/>
                  </a:lnTo>
                  <a:lnTo>
                    <a:pt x="1593" y="1236"/>
                  </a:lnTo>
                  <a:lnTo>
                    <a:pt x="1602" y="1227"/>
                  </a:lnTo>
                  <a:lnTo>
                    <a:pt x="1613" y="1220"/>
                  </a:lnTo>
                  <a:lnTo>
                    <a:pt x="1622" y="1214"/>
                  </a:lnTo>
                  <a:lnTo>
                    <a:pt x="1630" y="1205"/>
                  </a:lnTo>
                  <a:lnTo>
                    <a:pt x="1639" y="1198"/>
                  </a:lnTo>
                  <a:lnTo>
                    <a:pt x="1650" y="1192"/>
                  </a:lnTo>
                  <a:lnTo>
                    <a:pt x="1659" y="1183"/>
                  </a:lnTo>
                  <a:lnTo>
                    <a:pt x="1668" y="1176"/>
                  </a:lnTo>
                  <a:lnTo>
                    <a:pt x="1679" y="1169"/>
                  </a:lnTo>
                  <a:lnTo>
                    <a:pt x="1688" y="1163"/>
                  </a:lnTo>
                  <a:lnTo>
                    <a:pt x="1697" y="1154"/>
                  </a:lnTo>
                  <a:lnTo>
                    <a:pt x="1708" y="1147"/>
                  </a:lnTo>
                  <a:lnTo>
                    <a:pt x="1717" y="1138"/>
                  </a:lnTo>
                  <a:lnTo>
                    <a:pt x="1728" y="1132"/>
                  </a:lnTo>
                  <a:lnTo>
                    <a:pt x="1737" y="1125"/>
                  </a:lnTo>
                  <a:lnTo>
                    <a:pt x="1748" y="1118"/>
                  </a:lnTo>
                  <a:lnTo>
                    <a:pt x="1757" y="1109"/>
                  </a:lnTo>
                  <a:lnTo>
                    <a:pt x="1768" y="1103"/>
                  </a:lnTo>
                  <a:lnTo>
                    <a:pt x="1777" y="1096"/>
                  </a:lnTo>
                  <a:lnTo>
                    <a:pt x="1786" y="1087"/>
                  </a:lnTo>
                  <a:lnTo>
                    <a:pt x="1797" y="1080"/>
                  </a:lnTo>
                  <a:lnTo>
                    <a:pt x="1806" y="1074"/>
                  </a:lnTo>
                  <a:lnTo>
                    <a:pt x="1817" y="1067"/>
                  </a:lnTo>
                  <a:lnTo>
                    <a:pt x="1826" y="1058"/>
                  </a:lnTo>
                  <a:lnTo>
                    <a:pt x="1837" y="1052"/>
                  </a:lnTo>
                  <a:lnTo>
                    <a:pt x="1846" y="1045"/>
                  </a:lnTo>
                  <a:lnTo>
                    <a:pt x="56" y="0"/>
                  </a:lnTo>
                  <a:lnTo>
                    <a:pt x="0" y="13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Freeform 27"/>
            <p:cNvSpPr>
              <a:spLocks/>
            </p:cNvSpPr>
            <p:nvPr/>
          </p:nvSpPr>
          <p:spPr bwMode="auto">
            <a:xfrm>
              <a:off x="2057" y="686"/>
              <a:ext cx="1111" cy="740"/>
            </a:xfrm>
            <a:custGeom>
              <a:avLst/>
              <a:gdLst>
                <a:gd name="T0" fmla="*/ 0 w 3123"/>
                <a:gd name="T1" fmla="*/ 44 h 1818"/>
                <a:gd name="T2" fmla="*/ 0 w 3123"/>
                <a:gd name="T3" fmla="*/ 1816 h 1818"/>
                <a:gd name="T4" fmla="*/ 3123 w 3123"/>
                <a:gd name="T5" fmla="*/ 1818 h 1818"/>
                <a:gd name="T6" fmla="*/ 3116 w 3123"/>
                <a:gd name="T7" fmla="*/ 1736 h 1818"/>
                <a:gd name="T8" fmla="*/ 82 w 3123"/>
                <a:gd name="T9" fmla="*/ 1729 h 1818"/>
                <a:gd name="T10" fmla="*/ 80 w 3123"/>
                <a:gd name="T11" fmla="*/ 0 h 1818"/>
                <a:gd name="T12" fmla="*/ 0 w 3123"/>
                <a:gd name="T13" fmla="*/ 44 h 1818"/>
                <a:gd name="T14" fmla="*/ 0 w 3123"/>
                <a:gd name="T15" fmla="*/ 44 h 18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3"/>
                <a:gd name="T25" fmla="*/ 0 h 1818"/>
                <a:gd name="T26" fmla="*/ 3123 w 3123"/>
                <a:gd name="T27" fmla="*/ 1818 h 18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3" h="1818">
                  <a:moveTo>
                    <a:pt x="0" y="44"/>
                  </a:moveTo>
                  <a:lnTo>
                    <a:pt x="0" y="1816"/>
                  </a:lnTo>
                  <a:lnTo>
                    <a:pt x="3123" y="1818"/>
                  </a:lnTo>
                  <a:lnTo>
                    <a:pt x="3116" y="1736"/>
                  </a:lnTo>
                  <a:lnTo>
                    <a:pt x="82" y="1729"/>
                  </a:lnTo>
                  <a:lnTo>
                    <a:pt x="8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Freeform 28"/>
            <p:cNvSpPr>
              <a:spLocks/>
            </p:cNvSpPr>
            <p:nvPr/>
          </p:nvSpPr>
          <p:spPr bwMode="auto">
            <a:xfrm>
              <a:off x="2071" y="689"/>
              <a:ext cx="1111" cy="732"/>
            </a:xfrm>
            <a:custGeom>
              <a:avLst/>
              <a:gdLst>
                <a:gd name="T0" fmla="*/ 20 w 3112"/>
                <a:gd name="T1" fmla="*/ 0 h 1870"/>
                <a:gd name="T2" fmla="*/ 3112 w 3112"/>
                <a:gd name="T3" fmla="*/ 1816 h 1870"/>
                <a:gd name="T4" fmla="*/ 3058 w 3112"/>
                <a:gd name="T5" fmla="*/ 1870 h 1870"/>
                <a:gd name="T6" fmla="*/ 0 w 3112"/>
                <a:gd name="T7" fmla="*/ 96 h 1870"/>
                <a:gd name="T8" fmla="*/ 20 w 3112"/>
                <a:gd name="T9" fmla="*/ 0 h 1870"/>
                <a:gd name="T10" fmla="*/ 20 w 3112"/>
                <a:gd name="T11" fmla="*/ 0 h 18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2"/>
                <a:gd name="T19" fmla="*/ 0 h 1870"/>
                <a:gd name="T20" fmla="*/ 3112 w 3112"/>
                <a:gd name="T21" fmla="*/ 1870 h 18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2" h="1870">
                  <a:moveTo>
                    <a:pt x="20" y="0"/>
                  </a:moveTo>
                  <a:lnTo>
                    <a:pt x="3112" y="1816"/>
                  </a:lnTo>
                  <a:lnTo>
                    <a:pt x="3058" y="1870"/>
                  </a:lnTo>
                  <a:lnTo>
                    <a:pt x="0" y="9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Freeform 29"/>
            <p:cNvSpPr>
              <a:spLocks/>
            </p:cNvSpPr>
            <p:nvPr/>
          </p:nvSpPr>
          <p:spPr bwMode="auto">
            <a:xfrm>
              <a:off x="2188" y="944"/>
              <a:ext cx="628" cy="370"/>
            </a:xfrm>
            <a:custGeom>
              <a:avLst/>
              <a:gdLst>
                <a:gd name="T0" fmla="*/ 0 w 1757"/>
                <a:gd name="T1" fmla="*/ 0 h 944"/>
                <a:gd name="T2" fmla="*/ 0 w 1757"/>
                <a:gd name="T3" fmla="*/ 907 h 944"/>
                <a:gd name="T4" fmla="*/ 1757 w 1757"/>
                <a:gd name="T5" fmla="*/ 944 h 944"/>
                <a:gd name="T6" fmla="*/ 1594 w 1757"/>
                <a:gd name="T7" fmla="*/ 864 h 944"/>
                <a:gd name="T8" fmla="*/ 80 w 1757"/>
                <a:gd name="T9" fmla="*/ 822 h 944"/>
                <a:gd name="T10" fmla="*/ 82 w 1757"/>
                <a:gd name="T11" fmla="*/ 58 h 944"/>
                <a:gd name="T12" fmla="*/ 0 w 1757"/>
                <a:gd name="T13" fmla="*/ 0 h 944"/>
                <a:gd name="T14" fmla="*/ 0 w 1757"/>
                <a:gd name="T15" fmla="*/ 0 h 9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7"/>
                <a:gd name="T25" fmla="*/ 0 h 944"/>
                <a:gd name="T26" fmla="*/ 1757 w 1757"/>
                <a:gd name="T27" fmla="*/ 944 h 9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7" h="944">
                  <a:moveTo>
                    <a:pt x="0" y="0"/>
                  </a:moveTo>
                  <a:lnTo>
                    <a:pt x="0" y="907"/>
                  </a:lnTo>
                  <a:lnTo>
                    <a:pt x="1757" y="944"/>
                  </a:lnTo>
                  <a:lnTo>
                    <a:pt x="1594" y="864"/>
                  </a:lnTo>
                  <a:lnTo>
                    <a:pt x="80" y="822"/>
                  </a:lnTo>
                  <a:lnTo>
                    <a:pt x="8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Freeform 30"/>
            <p:cNvSpPr>
              <a:spLocks/>
            </p:cNvSpPr>
            <p:nvPr/>
          </p:nvSpPr>
          <p:spPr bwMode="auto">
            <a:xfrm>
              <a:off x="2188" y="944"/>
              <a:ext cx="621" cy="368"/>
            </a:xfrm>
            <a:custGeom>
              <a:avLst/>
              <a:gdLst>
                <a:gd name="T0" fmla="*/ 11 w 1737"/>
                <a:gd name="T1" fmla="*/ 109 h 940"/>
                <a:gd name="T2" fmla="*/ 1532 w 1737"/>
                <a:gd name="T3" fmla="*/ 920 h 940"/>
                <a:gd name="T4" fmla="*/ 1737 w 1737"/>
                <a:gd name="T5" fmla="*/ 940 h 940"/>
                <a:gd name="T6" fmla="*/ 0 w 1737"/>
                <a:gd name="T7" fmla="*/ 0 h 940"/>
                <a:gd name="T8" fmla="*/ 11 w 1737"/>
                <a:gd name="T9" fmla="*/ 109 h 940"/>
                <a:gd name="T10" fmla="*/ 11 w 1737"/>
                <a:gd name="T11" fmla="*/ 109 h 9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7"/>
                <a:gd name="T19" fmla="*/ 0 h 940"/>
                <a:gd name="T20" fmla="*/ 1737 w 1737"/>
                <a:gd name="T21" fmla="*/ 940 h 9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7" h="940">
                  <a:moveTo>
                    <a:pt x="11" y="109"/>
                  </a:moveTo>
                  <a:lnTo>
                    <a:pt x="1532" y="920"/>
                  </a:lnTo>
                  <a:lnTo>
                    <a:pt x="1737" y="940"/>
                  </a:lnTo>
                  <a:lnTo>
                    <a:pt x="0" y="0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Freeform 31"/>
            <p:cNvSpPr>
              <a:spLocks/>
            </p:cNvSpPr>
            <p:nvPr/>
          </p:nvSpPr>
          <p:spPr bwMode="auto">
            <a:xfrm>
              <a:off x="2141" y="1351"/>
              <a:ext cx="29" cy="60"/>
            </a:xfrm>
            <a:custGeom>
              <a:avLst/>
              <a:gdLst>
                <a:gd name="T0" fmla="*/ 0 w 80"/>
                <a:gd name="T1" fmla="*/ 153 h 153"/>
                <a:gd name="T2" fmla="*/ 80 w 80"/>
                <a:gd name="T3" fmla="*/ 153 h 153"/>
                <a:gd name="T4" fmla="*/ 80 w 80"/>
                <a:gd name="T5" fmla="*/ 0 h 153"/>
                <a:gd name="T6" fmla="*/ 0 w 80"/>
                <a:gd name="T7" fmla="*/ 0 h 153"/>
                <a:gd name="T8" fmla="*/ 0 w 80"/>
                <a:gd name="T9" fmla="*/ 153 h 153"/>
                <a:gd name="T10" fmla="*/ 0 w 80"/>
                <a:gd name="T11" fmla="*/ 153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Freeform 32"/>
            <p:cNvSpPr>
              <a:spLocks/>
            </p:cNvSpPr>
            <p:nvPr/>
          </p:nvSpPr>
          <p:spPr bwMode="auto">
            <a:xfrm>
              <a:off x="2241" y="1351"/>
              <a:ext cx="30" cy="60"/>
            </a:xfrm>
            <a:custGeom>
              <a:avLst/>
              <a:gdLst>
                <a:gd name="T0" fmla="*/ 0 w 82"/>
                <a:gd name="T1" fmla="*/ 155 h 155"/>
                <a:gd name="T2" fmla="*/ 82 w 82"/>
                <a:gd name="T3" fmla="*/ 155 h 155"/>
                <a:gd name="T4" fmla="*/ 82 w 82"/>
                <a:gd name="T5" fmla="*/ 0 h 155"/>
                <a:gd name="T6" fmla="*/ 0 w 82"/>
                <a:gd name="T7" fmla="*/ 0 h 155"/>
                <a:gd name="T8" fmla="*/ 0 w 82"/>
                <a:gd name="T9" fmla="*/ 155 h 155"/>
                <a:gd name="T10" fmla="*/ 0 w 82"/>
                <a:gd name="T11" fmla="*/ 155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5"/>
                <a:gd name="T20" fmla="*/ 82 w 82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5">
                  <a:moveTo>
                    <a:pt x="0" y="155"/>
                  </a:moveTo>
                  <a:lnTo>
                    <a:pt x="82" y="15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Freeform 33"/>
            <p:cNvSpPr>
              <a:spLocks/>
            </p:cNvSpPr>
            <p:nvPr/>
          </p:nvSpPr>
          <p:spPr bwMode="auto">
            <a:xfrm>
              <a:off x="2341" y="1351"/>
              <a:ext cx="28" cy="60"/>
            </a:xfrm>
            <a:custGeom>
              <a:avLst/>
              <a:gdLst>
                <a:gd name="T0" fmla="*/ 0 w 79"/>
                <a:gd name="T1" fmla="*/ 155 h 155"/>
                <a:gd name="T2" fmla="*/ 79 w 79"/>
                <a:gd name="T3" fmla="*/ 155 h 155"/>
                <a:gd name="T4" fmla="*/ 79 w 79"/>
                <a:gd name="T5" fmla="*/ 0 h 155"/>
                <a:gd name="T6" fmla="*/ 0 w 79"/>
                <a:gd name="T7" fmla="*/ 0 h 155"/>
                <a:gd name="T8" fmla="*/ 0 w 79"/>
                <a:gd name="T9" fmla="*/ 155 h 155"/>
                <a:gd name="T10" fmla="*/ 0 w 79"/>
                <a:gd name="T11" fmla="*/ 155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55"/>
                <a:gd name="T20" fmla="*/ 79 w 79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55">
                  <a:moveTo>
                    <a:pt x="0" y="155"/>
                  </a:moveTo>
                  <a:lnTo>
                    <a:pt x="79" y="155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Freeform 34"/>
            <p:cNvSpPr>
              <a:spLocks/>
            </p:cNvSpPr>
            <p:nvPr/>
          </p:nvSpPr>
          <p:spPr bwMode="auto">
            <a:xfrm>
              <a:off x="2441" y="1351"/>
              <a:ext cx="28" cy="60"/>
            </a:xfrm>
            <a:custGeom>
              <a:avLst/>
              <a:gdLst>
                <a:gd name="T0" fmla="*/ 0 w 80"/>
                <a:gd name="T1" fmla="*/ 155 h 155"/>
                <a:gd name="T2" fmla="*/ 80 w 80"/>
                <a:gd name="T3" fmla="*/ 155 h 155"/>
                <a:gd name="T4" fmla="*/ 80 w 80"/>
                <a:gd name="T5" fmla="*/ 0 h 155"/>
                <a:gd name="T6" fmla="*/ 0 w 80"/>
                <a:gd name="T7" fmla="*/ 0 h 155"/>
                <a:gd name="T8" fmla="*/ 0 w 80"/>
                <a:gd name="T9" fmla="*/ 155 h 155"/>
                <a:gd name="T10" fmla="*/ 0 w 80"/>
                <a:gd name="T11" fmla="*/ 155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Freeform 35"/>
            <p:cNvSpPr>
              <a:spLocks/>
            </p:cNvSpPr>
            <p:nvPr/>
          </p:nvSpPr>
          <p:spPr bwMode="auto">
            <a:xfrm>
              <a:off x="2537" y="1351"/>
              <a:ext cx="29" cy="60"/>
            </a:xfrm>
            <a:custGeom>
              <a:avLst/>
              <a:gdLst>
                <a:gd name="T0" fmla="*/ 0 w 82"/>
                <a:gd name="T1" fmla="*/ 155 h 155"/>
                <a:gd name="T2" fmla="*/ 82 w 82"/>
                <a:gd name="T3" fmla="*/ 155 h 155"/>
                <a:gd name="T4" fmla="*/ 82 w 82"/>
                <a:gd name="T5" fmla="*/ 0 h 155"/>
                <a:gd name="T6" fmla="*/ 0 w 82"/>
                <a:gd name="T7" fmla="*/ 0 h 155"/>
                <a:gd name="T8" fmla="*/ 0 w 82"/>
                <a:gd name="T9" fmla="*/ 155 h 155"/>
                <a:gd name="T10" fmla="*/ 0 w 82"/>
                <a:gd name="T11" fmla="*/ 155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5"/>
                <a:gd name="T20" fmla="*/ 82 w 82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5">
                  <a:moveTo>
                    <a:pt x="0" y="155"/>
                  </a:moveTo>
                  <a:lnTo>
                    <a:pt x="82" y="15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Freeform 36"/>
            <p:cNvSpPr>
              <a:spLocks/>
            </p:cNvSpPr>
            <p:nvPr/>
          </p:nvSpPr>
          <p:spPr bwMode="auto">
            <a:xfrm>
              <a:off x="2638" y="1351"/>
              <a:ext cx="28" cy="60"/>
            </a:xfrm>
            <a:custGeom>
              <a:avLst/>
              <a:gdLst>
                <a:gd name="T0" fmla="*/ 0 w 80"/>
                <a:gd name="T1" fmla="*/ 155 h 155"/>
                <a:gd name="T2" fmla="*/ 80 w 80"/>
                <a:gd name="T3" fmla="*/ 155 h 155"/>
                <a:gd name="T4" fmla="*/ 80 w 80"/>
                <a:gd name="T5" fmla="*/ 0 h 155"/>
                <a:gd name="T6" fmla="*/ 0 w 80"/>
                <a:gd name="T7" fmla="*/ 0 h 155"/>
                <a:gd name="T8" fmla="*/ 0 w 80"/>
                <a:gd name="T9" fmla="*/ 155 h 155"/>
                <a:gd name="T10" fmla="*/ 0 w 80"/>
                <a:gd name="T11" fmla="*/ 155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Freeform 37"/>
            <p:cNvSpPr>
              <a:spLocks/>
            </p:cNvSpPr>
            <p:nvPr/>
          </p:nvSpPr>
          <p:spPr bwMode="auto">
            <a:xfrm>
              <a:off x="2737" y="1351"/>
              <a:ext cx="29" cy="60"/>
            </a:xfrm>
            <a:custGeom>
              <a:avLst/>
              <a:gdLst>
                <a:gd name="T0" fmla="*/ 0 w 80"/>
                <a:gd name="T1" fmla="*/ 155 h 155"/>
                <a:gd name="T2" fmla="*/ 80 w 80"/>
                <a:gd name="T3" fmla="*/ 155 h 155"/>
                <a:gd name="T4" fmla="*/ 80 w 80"/>
                <a:gd name="T5" fmla="*/ 0 h 155"/>
                <a:gd name="T6" fmla="*/ 0 w 80"/>
                <a:gd name="T7" fmla="*/ 0 h 155"/>
                <a:gd name="T8" fmla="*/ 0 w 80"/>
                <a:gd name="T9" fmla="*/ 155 h 155"/>
                <a:gd name="T10" fmla="*/ 0 w 80"/>
                <a:gd name="T11" fmla="*/ 155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Freeform 38"/>
            <p:cNvSpPr>
              <a:spLocks/>
            </p:cNvSpPr>
            <p:nvPr/>
          </p:nvSpPr>
          <p:spPr bwMode="auto">
            <a:xfrm>
              <a:off x="2838" y="1351"/>
              <a:ext cx="28" cy="60"/>
            </a:xfrm>
            <a:custGeom>
              <a:avLst/>
              <a:gdLst>
                <a:gd name="T0" fmla="*/ 0 w 80"/>
                <a:gd name="T1" fmla="*/ 153 h 153"/>
                <a:gd name="T2" fmla="*/ 80 w 80"/>
                <a:gd name="T3" fmla="*/ 153 h 153"/>
                <a:gd name="T4" fmla="*/ 80 w 80"/>
                <a:gd name="T5" fmla="*/ 0 h 153"/>
                <a:gd name="T6" fmla="*/ 0 w 80"/>
                <a:gd name="T7" fmla="*/ 0 h 153"/>
                <a:gd name="T8" fmla="*/ 0 w 80"/>
                <a:gd name="T9" fmla="*/ 153 h 153"/>
                <a:gd name="T10" fmla="*/ 0 w 80"/>
                <a:gd name="T11" fmla="*/ 153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Freeform 39"/>
            <p:cNvSpPr>
              <a:spLocks/>
            </p:cNvSpPr>
            <p:nvPr/>
          </p:nvSpPr>
          <p:spPr bwMode="auto">
            <a:xfrm>
              <a:off x="2939" y="1351"/>
              <a:ext cx="29" cy="60"/>
            </a:xfrm>
            <a:custGeom>
              <a:avLst/>
              <a:gdLst>
                <a:gd name="T0" fmla="*/ 0 w 80"/>
                <a:gd name="T1" fmla="*/ 153 h 153"/>
                <a:gd name="T2" fmla="*/ 80 w 80"/>
                <a:gd name="T3" fmla="*/ 153 h 153"/>
                <a:gd name="T4" fmla="*/ 80 w 80"/>
                <a:gd name="T5" fmla="*/ 0 h 153"/>
                <a:gd name="T6" fmla="*/ 0 w 80"/>
                <a:gd name="T7" fmla="*/ 0 h 153"/>
                <a:gd name="T8" fmla="*/ 0 w 80"/>
                <a:gd name="T9" fmla="*/ 153 h 153"/>
                <a:gd name="T10" fmla="*/ 0 w 80"/>
                <a:gd name="T11" fmla="*/ 153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0.01064 L -0.87188 0.524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2105 L -0.40729 0.703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3169 L -0.38368 0.2520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5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1005</TotalTime>
  <Words>349</Words>
  <Application>Microsoft Office PowerPoint</Application>
  <PresentationFormat>Экран (4:3)</PresentationFormat>
  <Paragraphs>145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Monotype Corsiva</vt:lpstr>
      <vt:lpstr>Times New Roman</vt:lpstr>
      <vt:lpstr>Verdana</vt:lpstr>
      <vt:lpstr>Wingdings</vt:lpstr>
      <vt:lpstr>Wingdings 2</vt:lpstr>
      <vt:lpstr>Яркая</vt:lpstr>
      <vt:lpstr>        Виды треугольников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Практическая работа.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XTreme.ws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Треугольники УМК «Планета Знаний»</dc:title>
  <dc:creator>XTreme.ws</dc:creator>
  <cp:lastModifiedBy>Ilnur</cp:lastModifiedBy>
  <cp:revision>108</cp:revision>
  <dcterms:created xsi:type="dcterms:W3CDTF">2012-12-13T17:14:43Z</dcterms:created>
  <dcterms:modified xsi:type="dcterms:W3CDTF">2025-09-21T09:34:42Z</dcterms:modified>
</cp:coreProperties>
</file>