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1" r:id="rId1"/>
  </p:sldMasterIdLst>
  <p:notesMasterIdLst>
    <p:notesMasterId r:id="rId23"/>
  </p:notesMasterIdLst>
  <p:sldIdLst>
    <p:sldId id="360" r:id="rId2"/>
    <p:sldId id="361" r:id="rId3"/>
    <p:sldId id="347" r:id="rId4"/>
    <p:sldId id="348" r:id="rId5"/>
    <p:sldId id="350" r:id="rId6"/>
    <p:sldId id="311" r:id="rId7"/>
    <p:sldId id="349" r:id="rId8"/>
    <p:sldId id="319" r:id="rId9"/>
    <p:sldId id="352" r:id="rId10"/>
    <p:sldId id="317" r:id="rId11"/>
    <p:sldId id="354" r:id="rId12"/>
    <p:sldId id="344" r:id="rId13"/>
    <p:sldId id="291" r:id="rId14"/>
    <p:sldId id="340" r:id="rId15"/>
    <p:sldId id="339" r:id="rId16"/>
    <p:sldId id="309" r:id="rId17"/>
    <p:sldId id="355" r:id="rId18"/>
    <p:sldId id="356" r:id="rId19"/>
    <p:sldId id="357" r:id="rId20"/>
    <p:sldId id="358" r:id="rId21"/>
    <p:sldId id="337" r:id="rId2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D97"/>
    <a:srgbClr val="A0C75C"/>
    <a:srgbClr val="046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45" autoAdjust="0"/>
  </p:normalViewPr>
  <p:slideViewPr>
    <p:cSldViewPr snapToGrid="0">
      <p:cViewPr varScale="1">
        <p:scale>
          <a:sx n="107" d="100"/>
          <a:sy n="107" d="100"/>
        </p:scale>
        <p:origin x="71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23E0B-7502-4D94-98E9-098005D22B82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585E9-3BF5-4AD1-8852-C7F906A18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841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585E9-3BF5-4AD1-8852-C7F906A18B8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514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543050" y="1344613"/>
            <a:ext cx="85725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9D6382-FF18-455F-9785-3680520489F3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A4878B-540C-4F1E-ACE8-AD6EC69FD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26B3-8D80-4F33-8E72-549C07FF156C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3168E-9D63-49DC-96E6-AF2307969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00695-21B2-4FB6-9A77-9E6C1EEDD586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3E0D4-186B-44A9-A5BC-8665EAA02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4D96F-9A37-432F-B726-3B8368F27C9E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0125B-D7C0-4696-8660-C34AF7E57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3043238" y="0"/>
            <a:ext cx="9144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3048000" y="0"/>
            <a:ext cx="1016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3211513" y="2746375"/>
            <a:ext cx="84137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95F5BE-4F10-48F4-91FD-42A495BE86C3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A59F3E-C503-449D-9C0B-9CA3A2E4A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08FDA-8580-4A26-881B-0315A2811E04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39BC1-F2EC-4AFF-871C-8F1E4BF39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F45CDA-819B-45A8-899D-68A41270ACAD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FF316F-4EF3-4FC0-A461-F13F24321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4431-AE07-48C6-A5BC-788554962E22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AECD2-3205-4C39-B0AB-4D61D579D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352550" y="0"/>
            <a:ext cx="1083945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352550" y="0"/>
            <a:ext cx="984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30C245-ABAB-4A60-9E74-DFAED55B99A4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743CF1-00CB-4DCA-8506-C8A6F8515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646F6A-F0B9-4A87-BD2D-9934F1A79788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3123EC-618E-4028-B35E-A40A5B3CC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528638" y="954088"/>
            <a:ext cx="9144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6672263" y="936625"/>
            <a:ext cx="865187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64FBCF-B6A8-4D20-94B2-77769BE54EDE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B443ED-BD80-423B-BFAB-EE3E58414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438" y="-815975"/>
            <a:ext cx="2184401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225425" y="20638"/>
            <a:ext cx="226853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963" y="0"/>
            <a:ext cx="1084103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525" y="274638"/>
            <a:ext cx="9996488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914525" y="1447800"/>
            <a:ext cx="99964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0E34C11-8CCD-456F-8B0A-F6B2BA94242E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5563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2886DAE-2BBB-4E44-8106-4E7DC819F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2550" y="0"/>
            <a:ext cx="984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3" r:id="rId2"/>
    <p:sldLayoutId id="2147484035" r:id="rId3"/>
    <p:sldLayoutId id="2147484032" r:id="rId4"/>
    <p:sldLayoutId id="2147484036" r:id="rId5"/>
    <p:sldLayoutId id="2147484031" r:id="rId6"/>
    <p:sldLayoutId id="2147484037" r:id="rId7"/>
    <p:sldLayoutId id="2147484038" r:id="rId8"/>
    <p:sldLayoutId id="2147484039" r:id="rId9"/>
    <p:sldLayoutId id="2147484030" r:id="rId10"/>
    <p:sldLayoutId id="214748402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Arial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910080" y="359897"/>
            <a:ext cx="9589193" cy="2715811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effectLst/>
                <a:latin typeface="+mn-lt"/>
              </a:rPr>
              <a:t>Приемы и методы устранения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</a:rPr>
              <a:t>гиперсаливации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</a:rPr>
              <a:t> у детей с дизартрией. Затормаживание гиперкинезов у детей с дизартрией.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766916" y="4211782"/>
            <a:ext cx="9875520" cy="1081138"/>
          </a:xfrm>
        </p:spPr>
        <p:txBody>
          <a:bodyPr/>
          <a:lstStyle/>
          <a:p>
            <a:pPr algn="r"/>
            <a:r>
              <a:rPr lang="ru-RU" dirty="0" smtClean="0"/>
              <a:t>Учитель-логопед </a:t>
            </a:r>
          </a:p>
          <a:p>
            <a:pPr algn="r"/>
            <a:r>
              <a:rPr lang="ru-RU" dirty="0" err="1" smtClean="0"/>
              <a:t>Исхакова</a:t>
            </a:r>
            <a:r>
              <a:rPr lang="ru-RU" dirty="0" smtClean="0"/>
              <a:t> Мария Васильевна 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21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34514" y="416206"/>
            <a:ext cx="10487585" cy="12922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tx1"/>
                </a:solidFill>
                <a:effectLst/>
                <a:latin typeface="+mn-lt"/>
              </a:rPr>
              <a:t>Упражнения при выраженных нарушениях </a:t>
            </a:r>
            <a:r>
              <a:rPr lang="ru-RU" altLang="ru-RU" dirty="0" smtClean="0">
                <a:solidFill>
                  <a:schemeClr val="tx1"/>
                </a:solidFill>
                <a:effectLst/>
                <a:latin typeface="+mn-lt"/>
              </a:rPr>
              <a:t>дыхания, при </a:t>
            </a:r>
            <a:r>
              <a:rPr lang="ru-RU" altLang="ru-RU" dirty="0" err="1" smtClean="0">
                <a:solidFill>
                  <a:schemeClr val="tx1"/>
                </a:solidFill>
                <a:effectLst/>
                <a:latin typeface="+mn-lt"/>
              </a:rPr>
              <a:t>гиперсвливации</a:t>
            </a:r>
            <a:r>
              <a:rPr lang="ru-RU" altLang="ru-RU" dirty="0" smtClean="0">
                <a:solidFill>
                  <a:schemeClr val="tx1"/>
                </a:solidFill>
                <a:effectLst/>
                <a:latin typeface="+mn-lt"/>
              </a:rPr>
              <a:t> и гиперкинезах </a:t>
            </a:r>
            <a:endParaRPr lang="ru-RU" altLang="ru-RU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1479270" y="2149755"/>
            <a:ext cx="9998075" cy="5237162"/>
          </a:xfrm>
        </p:spPr>
        <p:txBody>
          <a:bodyPr>
            <a:normAutofit/>
          </a:bodyPr>
          <a:lstStyle/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ru-RU" sz="2400" i="1" dirty="0">
                <a:solidFill>
                  <a:srgbClr val="00B050"/>
                </a:solidFill>
              </a:rPr>
              <a:t>Упражнение 1</a:t>
            </a:r>
            <a:r>
              <a:rPr lang="ru-RU" altLang="ru-RU" sz="2400" i="1" dirty="0"/>
              <a:t>. </a:t>
            </a:r>
            <a:r>
              <a:rPr lang="ru-RU" altLang="ru-RU" sz="2400" dirty="0"/>
              <a:t>Ребенок лежит на спине. Логопед сгибает его ноги в коленных суставах и согнутыми ногами надавливает на подмышечные впадины. Эти движения производят в нормальном дыхательном ритме под счет: «раз» — сгибание ног, «два» — надавливание ими на подмышечные впадины, «три» — возвращение ног в исходное положение. Это упражнение способствует нормализации движений диафрагмы.</a:t>
            </a:r>
            <a:endParaRPr lang="ru-RU" altLang="ru-RU" sz="2400" i="1" dirty="0"/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ru-RU" sz="2400" i="1" dirty="0">
                <a:solidFill>
                  <a:srgbClr val="00B050"/>
                </a:solidFill>
              </a:rPr>
              <a:t>Упражнение 2</a:t>
            </a:r>
            <a:r>
              <a:rPr lang="ru-RU" altLang="ru-RU" sz="2400" i="1" dirty="0"/>
              <a:t>. </a:t>
            </a:r>
            <a:r>
              <a:rPr lang="ru-RU" altLang="ru-RU" sz="2400" dirty="0"/>
              <a:t>Ребенок сидит с закрытым ртом. Затем ему зажимают одну ноздрю. Ребенок дышит под определенный ритм (счет или стук метронома). Потом ребенку зажимают вторую ноздрю. Повторяется тот же цикл дыхательных движений.</a:t>
            </a:r>
            <a:endParaRPr lang="ru-RU" altLang="ru-RU" sz="2400" i="1" dirty="0"/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ru-RU" sz="2400" i="1" dirty="0">
                <a:solidFill>
                  <a:srgbClr val="00B050"/>
                </a:solidFill>
              </a:rPr>
              <a:t>Упражнение 3. </a:t>
            </a:r>
            <a:r>
              <a:rPr lang="ru-RU" altLang="ru-RU" sz="2400" dirty="0"/>
              <a:t>Ребенок сидит. Перед его ноздрями создается «веер воздуха». Под влиянием этого воздуха усиливается глубина вдоха</a:t>
            </a:r>
            <a:r>
              <a:rPr lang="ru-RU" altLang="ru-RU" sz="2400" dirty="0" smtClean="0"/>
              <a:t>.</a:t>
            </a:r>
            <a:endParaRPr lang="ru-RU" alt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8512" y="96166"/>
            <a:ext cx="9735849" cy="586365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effectLst/>
                <a:latin typeface="+mn-lt"/>
              </a:rPr>
              <a:t>Тренировка мышц глотки и мягкого неба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3318" y="808037"/>
            <a:ext cx="10226538" cy="5533252"/>
          </a:xfrm>
        </p:spPr>
        <p:txBody>
          <a:bodyPr/>
          <a:lstStyle/>
          <a:p>
            <a:pPr marL="82550" indent="0">
              <a:buNone/>
            </a:pPr>
            <a:r>
              <a:rPr lang="ru-RU" sz="2400" dirty="0"/>
              <a:t>Рекомендуются следующие упражнения: </a:t>
            </a:r>
            <a:endParaRPr lang="ru-RU" sz="2400" dirty="0" smtClean="0"/>
          </a:p>
          <a:p>
            <a:r>
              <a:rPr lang="ru-RU" sz="2400" dirty="0" smtClean="0"/>
              <a:t>Позевывание </a:t>
            </a:r>
            <a:r>
              <a:rPr lang="ru-RU" sz="2400" dirty="0"/>
              <a:t>с открытым </a:t>
            </a:r>
            <a:r>
              <a:rPr lang="ru-RU" sz="2400" dirty="0" smtClean="0"/>
              <a:t>ртом</a:t>
            </a:r>
          </a:p>
          <a:p>
            <a:r>
              <a:rPr lang="ru-RU" sz="2400" dirty="0" smtClean="0"/>
              <a:t>Произвольное </a:t>
            </a:r>
            <a:r>
              <a:rPr lang="ru-RU" sz="2400" dirty="0"/>
              <a:t>покашливание, покашлять с высунутым языком </a:t>
            </a:r>
            <a:endParaRPr lang="ru-RU" sz="2400" dirty="0" smtClean="0"/>
          </a:p>
          <a:p>
            <a:r>
              <a:rPr lang="ru-RU" sz="2400" dirty="0" smtClean="0"/>
              <a:t>Имитировать </a:t>
            </a:r>
            <a:r>
              <a:rPr lang="ru-RU" sz="2400" dirty="0"/>
              <a:t>полоскание горла с запрокинутой головой </a:t>
            </a:r>
            <a:endParaRPr lang="ru-RU" sz="2400" dirty="0" smtClean="0"/>
          </a:p>
          <a:p>
            <a:r>
              <a:rPr lang="ru-RU" sz="2400" dirty="0" smtClean="0"/>
              <a:t>Полоскать </a:t>
            </a:r>
            <a:r>
              <a:rPr lang="ru-RU" sz="2400" dirty="0"/>
              <a:t>горло густой съедобной жидкостью: кисель, йогурт, сок с мякотью </a:t>
            </a:r>
            <a:endParaRPr lang="ru-RU" sz="2400" dirty="0" smtClean="0"/>
          </a:p>
          <a:p>
            <a:r>
              <a:rPr lang="ru-RU" sz="2400" dirty="0" smtClean="0"/>
              <a:t>Глотать </a:t>
            </a:r>
            <a:r>
              <a:rPr lang="ru-RU" sz="2400" dirty="0"/>
              <a:t>воду маленькими </a:t>
            </a:r>
            <a:r>
              <a:rPr lang="ru-RU" sz="2400" dirty="0" smtClean="0"/>
              <a:t>глоточками</a:t>
            </a:r>
          </a:p>
          <a:p>
            <a:r>
              <a:rPr lang="ru-RU" sz="2400" dirty="0" smtClean="0"/>
              <a:t>Надувать </a:t>
            </a:r>
            <a:r>
              <a:rPr lang="ru-RU" sz="2400" dirty="0"/>
              <a:t>щеки с зажатым носом </a:t>
            </a:r>
            <a:endParaRPr lang="ru-RU" sz="2400" dirty="0" smtClean="0"/>
          </a:p>
          <a:p>
            <a:r>
              <a:rPr lang="ru-RU" sz="2400" dirty="0" smtClean="0"/>
              <a:t>Медленно </a:t>
            </a:r>
            <a:r>
              <a:rPr lang="ru-RU" sz="2400" dirty="0"/>
              <a:t>многократно произносить звуки К Г Т </a:t>
            </a:r>
            <a:r>
              <a:rPr lang="ru-RU" sz="2400" dirty="0" smtClean="0"/>
              <a:t>Д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Подражать мычанию, стону, </a:t>
            </a:r>
            <a:r>
              <a:rPr lang="ru-RU" sz="2400" dirty="0" smtClean="0"/>
              <a:t>свисту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Выдвигать язык изо рта и втягивать в рот с преодолением сопротивления (взрослый удерживает язык ребенка) </a:t>
            </a:r>
            <a:endParaRPr lang="ru-RU" sz="2400" dirty="0" smtClean="0"/>
          </a:p>
          <a:p>
            <a:r>
              <a:rPr lang="ru-RU" sz="2400" dirty="0" smtClean="0"/>
              <a:t>Произносить </a:t>
            </a:r>
            <a:r>
              <a:rPr lang="ru-RU" sz="2400" dirty="0"/>
              <a:t>гласные звуки А Э И О У на твердой атаке </a:t>
            </a:r>
            <a:endParaRPr lang="ru-RU" sz="2400" dirty="0" smtClean="0"/>
          </a:p>
          <a:p>
            <a:r>
              <a:rPr lang="ru-RU" sz="2400" dirty="0" smtClean="0"/>
              <a:t>Надувать </a:t>
            </a:r>
            <a:r>
              <a:rPr lang="ru-RU" sz="2400" dirty="0"/>
              <a:t>резиновые игрушки или мыльные пузыри.</a:t>
            </a:r>
          </a:p>
        </p:txBody>
      </p:sp>
    </p:spTree>
    <p:extLst>
      <p:ext uri="{BB962C8B-B14F-4D97-AF65-F5344CB8AC3E}">
        <p14:creationId xmlns:p14="http://schemas.microsoft.com/office/powerpoint/2010/main" val="5627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38215" y="1171988"/>
            <a:ext cx="9875520" cy="1472184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cap="all" dirty="0" smtClean="0">
                <a:solidFill>
                  <a:schemeClr val="tx1"/>
                </a:solidFill>
                <a:effectLst/>
                <a:latin typeface="+mn-lt"/>
              </a:rPr>
              <a:t>Альтернативные технологии </a:t>
            </a:r>
            <a:r>
              <a:rPr lang="ru-RU" altLang="ru-RU" sz="2800" cap="all" dirty="0">
                <a:solidFill>
                  <a:schemeClr val="tx1"/>
                </a:solidFill>
                <a:effectLst/>
                <a:latin typeface="+mn-lt"/>
              </a:rPr>
              <a:t>логопедической работы для устранения </a:t>
            </a:r>
            <a:r>
              <a:rPr lang="ru-RU" altLang="ru-RU" sz="2800" cap="all" dirty="0" err="1">
                <a:solidFill>
                  <a:schemeClr val="tx1"/>
                </a:solidFill>
                <a:effectLst/>
                <a:latin typeface="+mn-lt"/>
              </a:rPr>
              <a:t>гиперсаливации</a:t>
            </a:r>
            <a:r>
              <a:rPr lang="ru-RU" altLang="ru-RU" sz="2800" cap="all" dirty="0">
                <a:solidFill>
                  <a:schemeClr val="tx1"/>
                </a:solidFill>
                <a:effectLst/>
                <a:latin typeface="+mn-lt"/>
              </a:rPr>
              <a:t> и затормаживание гиперкинезов у детей с дизартрией </a:t>
            </a:r>
            <a:endParaRPr lang="ru-RU" sz="28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47057" y="3026634"/>
            <a:ext cx="9860316" cy="2108073"/>
          </a:xfrm>
        </p:spPr>
        <p:txBody>
          <a:bodyPr/>
          <a:lstStyle/>
          <a:p>
            <a:pPr algn="ctr"/>
            <a:endParaRPr lang="ru-RU" altLang="ru-RU" sz="3200" dirty="0" smtClean="0">
              <a:solidFill>
                <a:srgbClr val="4F271C">
                  <a:shade val="30000"/>
                  <a:satMod val="150000"/>
                </a:srgbClr>
              </a:solidFill>
              <a:cs typeface="Arial" pitchFamily="34" charset="0"/>
            </a:endParaRPr>
          </a:p>
          <a:p>
            <a:pPr algn="ctr"/>
            <a:r>
              <a:rPr lang="ru-RU" altLang="ru-RU" sz="3200" dirty="0" smtClean="0">
                <a:solidFill>
                  <a:srgbClr val="4F271C">
                    <a:shade val="30000"/>
                    <a:satMod val="150000"/>
                  </a:srgbClr>
                </a:solidFill>
                <a:cs typeface="Arial" pitchFamily="34" charset="0"/>
              </a:rPr>
              <a:t>Выбор </a:t>
            </a:r>
            <a:r>
              <a:rPr lang="ru-RU" altLang="ru-RU" sz="3200" dirty="0">
                <a:solidFill>
                  <a:srgbClr val="4F271C">
                    <a:shade val="30000"/>
                    <a:satMod val="150000"/>
                  </a:srgbClr>
                </a:solidFill>
                <a:cs typeface="Arial" pitchFamily="34" charset="0"/>
              </a:rPr>
              <a:t>необходимых технологий зависит от этапа работы, формы дизартрии, возраста ребенка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6588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83976" y="263381"/>
            <a:ext cx="9301103" cy="51247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tx1"/>
                </a:solidFill>
                <a:effectLst/>
                <a:latin typeface="+mn-lt"/>
              </a:rPr>
              <a:t>Логопедический массаж включает: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1935595" y="997383"/>
            <a:ext cx="3611563" cy="226060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2800" dirty="0" smtClean="0"/>
              <a:t>1. Массаж </a:t>
            </a:r>
            <a:r>
              <a:rPr lang="ru-RU" altLang="ru-RU" sz="2800" dirty="0"/>
              <a:t>рук</a:t>
            </a:r>
          </a:p>
          <a:p>
            <a:pPr marL="609600" indent="-6096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2800" dirty="0"/>
              <a:t>2. Массаж лица </a:t>
            </a:r>
          </a:p>
          <a:p>
            <a:pPr marL="609600" indent="-6096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2800" dirty="0"/>
              <a:t>3. Массаж губ</a:t>
            </a:r>
          </a:p>
          <a:p>
            <a:pPr marL="609600" indent="-6096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2800" dirty="0"/>
              <a:t>4. Массаж языка</a:t>
            </a:r>
          </a:p>
        </p:txBody>
      </p:sp>
      <p:pic>
        <p:nvPicPr>
          <p:cNvPr id="30723" name="Picture 2" descr="&amp;Lcy;&amp;ocy;&amp;gcy;&amp;ocy;&amp;pcy;&amp;iecy;&amp;dcy; &amp;Mcy;&amp;ocy;&amp;scy;&amp;kcy;&amp;vcy;&amp;acy; &quot; &amp;Lcy;&amp;ocy;&amp;gcy;&amp;ocy;&amp;pcy;&amp;iecy;&amp;dcy;&amp;icy;&amp;chcy;&amp;iecy;&amp;scy;&amp;kcy;&amp;icy;&amp;jcy; &amp;mcy;&amp;acy;&amp;scy;&amp;scy;&amp;acy;&amp;zh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3404" y="997383"/>
            <a:ext cx="411321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509" y="3479512"/>
            <a:ext cx="4046999" cy="2696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effectLst/>
                <a:latin typeface="+mn-lt"/>
              </a:rPr>
              <a:t>Массаж по точкам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0894" y="1417638"/>
            <a:ext cx="6247883" cy="4830762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Найти параллельные точки под козелками ушей, там, где смыкаются челюстные кости (правильно найденные точки болезненные). Указательными пальцами делаем круговые движения по точкам в течении 5 минут по часовой стрелке (2,5 минуты – с открытым ртом, 2,5 минуты с закрытым ртом) и 5 минут против часовой стрелки (аналогично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  <p:pic>
        <p:nvPicPr>
          <p:cNvPr id="4" name="Рисунок 3" descr="x_ee95f4f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777" y="1276154"/>
            <a:ext cx="3629025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083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9028" y="0"/>
            <a:ext cx="9347481" cy="129381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effectLst/>
                <a:latin typeface="+mn-lt"/>
              </a:rPr>
              <a:t>Зонды для логопедического массажа</a:t>
            </a:r>
            <a:endParaRPr lang="ru-RU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8914" name="Picture 4" descr="&amp;Rcy;&amp;acy;&amp;zcy;&amp;vcy;&amp;icy;&amp;vcy;&amp;acy;&amp;yucy;&amp;shchcy;&amp;icy;&amp;iecy; &amp;icy;&amp;gcy;&amp;rcy;&amp;ycy; &amp;icy; &amp;zcy;&amp;acy;&amp;ncy;&amp;yacy;&amp;tcy;&amp;icy;&amp;yacy; &amp;dcy;&amp;lcy;&amp;yacy; &amp;dcy;&amp;iecy;&amp;tcy;&amp;iecy;&amp;jcy; &amp;scy; &amp;Dcy;&amp;TScy;&amp;Pcy;: &amp;Bcy;&amp;ocy;&amp;rcy;&amp;softcy;&amp;bcy;&amp;acy; &amp;scy; &amp;dcy;&amp;icy;&amp;zcy;&amp;acy;&amp;rcy;&amp;tcy;&amp;rcy;…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54350" y="1447800"/>
            <a:ext cx="7716838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2" descr="&amp;Lcy;&amp;ocy;&amp;gcy;&amp;ocy;&amp;zcy;&amp;ncy;&amp;acy;&amp;jcy;&amp;kcy;&amp;acy;: &amp;Ocy;&amp;kcy;&amp;tcy;&amp;yacy;&amp;bcy;&amp;rcy;&amp;softcy; 2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83663" y="2147421"/>
            <a:ext cx="2963862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24797" y="263759"/>
            <a:ext cx="9959975" cy="11080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lang="ru-RU" altLang="ru-RU" dirty="0">
                <a:solidFill>
                  <a:schemeClr val="tx1"/>
                </a:solidFill>
                <a:effectLst/>
                <a:latin typeface="+mn-lt"/>
              </a:rPr>
              <a:t>Артикуляционная гимнастика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1315477" y="1371834"/>
            <a:ext cx="8599487" cy="4886325"/>
          </a:xfrm>
        </p:spPr>
        <p:txBody>
          <a:bodyPr>
            <a:noAutofit/>
          </a:bodyPr>
          <a:lstStyle/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400" b="1" dirty="0"/>
              <a:t>Особенности</a:t>
            </a:r>
            <a:r>
              <a:rPr lang="ru-RU" altLang="ru-RU" sz="2400" dirty="0"/>
              <a:t>: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ru-RU" sz="2400" dirty="0"/>
              <a:t>проводится после массажа;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ru-RU" sz="2400" dirty="0"/>
              <a:t>большое значение имеет тактильно-</a:t>
            </a:r>
            <a:r>
              <a:rPr lang="ru-RU" altLang="ru-RU" sz="2400" dirty="0" err="1"/>
              <a:t>проприоцептивная</a:t>
            </a:r>
            <a:r>
              <a:rPr lang="ru-RU" altLang="ru-RU" sz="2400" dirty="0"/>
              <a:t> стимуляция, развитие статико-динамических </a:t>
            </a:r>
            <a:r>
              <a:rPr lang="ru-RU" altLang="ru-RU" sz="2400" dirty="0" smtClean="0"/>
              <a:t>ощущений;</a:t>
            </a:r>
            <a:endParaRPr lang="ru-RU" altLang="ru-RU" sz="2400" dirty="0"/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ru-RU" sz="2400" dirty="0"/>
              <a:t>на начальных этапах работу проводят с максимальным подключением других, более сохранных анализаторов (зрительного, слухового, тактильного);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ru-RU" sz="2400" dirty="0"/>
              <a:t>многие упражнения проводят с закрытыми глазами, привлекая внимание ребенка к </a:t>
            </a:r>
            <a:r>
              <a:rPr lang="ru-RU" altLang="ru-RU" sz="2400" dirty="0" err="1"/>
              <a:t>проприоцептивным</a:t>
            </a:r>
            <a:r>
              <a:rPr lang="ru-RU" altLang="ru-RU" sz="2400" dirty="0"/>
              <a:t> ощущениям;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ru-RU" sz="2400" dirty="0"/>
              <a:t>артикуляционная гимнастика дифференцируется в зависимости от формы дизартрии и тяжести поражения артикуляционного аппарата;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ru-RU" sz="2400" dirty="0"/>
              <a:t>перед работой по развитию подвижности речевой мускулатуры проводят упражнения для мимических мышц лица.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48271" y="207817"/>
            <a:ext cx="9557039" cy="82434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+mn-lt"/>
              </a:rPr>
              <a:t>Искусственная локальная гипертермия </a:t>
            </a:r>
            <a:endParaRPr lang="ru-RU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14525" y="1414385"/>
            <a:ext cx="9861839" cy="5160819"/>
          </a:xfrm>
        </p:spPr>
        <p:txBody>
          <a:bodyPr/>
          <a:lstStyle/>
          <a:p>
            <a:pPr marL="82550" indent="0">
              <a:buNone/>
            </a:pPr>
            <a:r>
              <a:rPr lang="ru-RU" sz="2800" dirty="0"/>
              <a:t>Метод ИЛК применяется для уменьшения </a:t>
            </a:r>
            <a:r>
              <a:rPr lang="ru-RU" sz="2800" dirty="0" err="1"/>
              <a:t>спастичности</a:t>
            </a:r>
            <a:r>
              <a:rPr lang="ru-RU" sz="2800" dirty="0"/>
              <a:t> мышц артикуляционного аппарата, гиперкинезов язычной и мимической мускулатуры. Метод заключается в </a:t>
            </a:r>
            <a:r>
              <a:rPr lang="ru-RU" sz="2800" dirty="0" err="1"/>
              <a:t>контрастнотермальном</a:t>
            </a:r>
            <a:r>
              <a:rPr lang="ru-RU" sz="2800" dirty="0"/>
              <a:t> воздействии низкотемпературных агентов (ледяная крошка в салфетке или очень холодная вода) и высокотемпературных ( горячая вода или настой трав) агентов. Гипотермию (</a:t>
            </a:r>
            <a:r>
              <a:rPr lang="ru-RU" sz="2800" dirty="0" err="1"/>
              <a:t>криомассаж</a:t>
            </a:r>
            <a:r>
              <a:rPr lang="ru-RU" sz="2800" dirty="0"/>
              <a:t>) и гипертермию (</a:t>
            </a:r>
            <a:r>
              <a:rPr lang="ru-RU" sz="2800" dirty="0" err="1"/>
              <a:t>тепломассаж</a:t>
            </a:r>
            <a:r>
              <a:rPr lang="ru-RU" sz="2800" dirty="0"/>
              <a:t>) можно применять поочередно или </a:t>
            </a:r>
            <a:r>
              <a:rPr lang="ru-RU" sz="2800" dirty="0" smtClean="0"/>
              <a:t>избирательно.</a:t>
            </a:r>
          </a:p>
        </p:txBody>
      </p:sp>
    </p:spTree>
    <p:extLst>
      <p:ext uri="{BB962C8B-B14F-4D97-AF65-F5344CB8AC3E}">
        <p14:creationId xmlns:p14="http://schemas.microsoft.com/office/powerpoint/2010/main" val="336361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</a:rPr>
              <a:t>Миостимуляция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buNone/>
            </a:pPr>
            <a:r>
              <a:rPr lang="ru-RU" sz="2800" dirty="0" smtClean="0"/>
              <a:t>Является </a:t>
            </a:r>
            <a:r>
              <a:rPr lang="ru-RU" sz="2800" dirty="0"/>
              <a:t>альтернативным методом </a:t>
            </a:r>
            <a:endParaRPr lang="ru-RU" sz="2800" dirty="0" smtClean="0"/>
          </a:p>
          <a:p>
            <a:pPr marL="82550" indent="0">
              <a:buNone/>
            </a:pPr>
            <a:r>
              <a:rPr lang="ru-RU" sz="2800" dirty="0" smtClean="0"/>
              <a:t>и </a:t>
            </a:r>
            <a:r>
              <a:rPr lang="ru-RU" sz="2800" dirty="0"/>
              <a:t>представляет собой </a:t>
            </a:r>
            <a:endParaRPr lang="ru-RU" sz="2800" dirty="0" smtClean="0"/>
          </a:p>
          <a:p>
            <a:pPr marL="82550" indent="0">
              <a:buNone/>
            </a:pPr>
            <a:r>
              <a:rPr lang="ru-RU" sz="2800" dirty="0" smtClean="0"/>
              <a:t>целенаправленное </a:t>
            </a:r>
            <a:r>
              <a:rPr lang="ru-RU" sz="2800" dirty="0"/>
              <a:t>воздействие </a:t>
            </a:r>
            <a:endParaRPr lang="ru-RU" sz="2800" dirty="0" smtClean="0"/>
          </a:p>
          <a:p>
            <a:pPr marL="82550" indent="0">
              <a:buNone/>
            </a:pPr>
            <a:r>
              <a:rPr lang="ru-RU" sz="2800" dirty="0" smtClean="0"/>
              <a:t>электрическими импульсами</a:t>
            </a:r>
          </a:p>
          <a:p>
            <a:pPr marL="82550" indent="0">
              <a:buNone/>
            </a:pPr>
            <a:r>
              <a:rPr lang="ru-RU" sz="2800" dirty="0" smtClean="0"/>
              <a:t> </a:t>
            </a:r>
            <a:r>
              <a:rPr lang="ru-RU" sz="2800" dirty="0"/>
              <a:t>на определенные группы мышц </a:t>
            </a:r>
            <a:endParaRPr lang="ru-RU" sz="2800" dirty="0" smtClean="0"/>
          </a:p>
          <a:p>
            <a:pPr marL="82550" indent="0">
              <a:buNone/>
            </a:pPr>
            <a:r>
              <a:rPr lang="ru-RU" sz="2800" dirty="0" smtClean="0"/>
              <a:t>и нервов.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223" y="1870409"/>
            <a:ext cx="3757613" cy="395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8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1247" y="274638"/>
            <a:ext cx="10449766" cy="1173162"/>
          </a:xfrm>
        </p:spPr>
        <p:txBody>
          <a:bodyPr>
            <a:noAutofit/>
          </a:bodyPr>
          <a:lstStyle/>
          <a:p>
            <a:pPr algn="ctr"/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Тейпирование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артикуляционной мускулатуры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4525" y="1676399"/>
            <a:ext cx="10152784" cy="4696691"/>
          </a:xfrm>
        </p:spPr>
        <p:txBody>
          <a:bodyPr/>
          <a:lstStyle/>
          <a:p>
            <a:pPr marL="82550" indent="0">
              <a:buNone/>
            </a:pPr>
            <a:r>
              <a:rPr lang="ru-RU" sz="2800" dirty="0" smtClean="0"/>
              <a:t>это </a:t>
            </a:r>
            <a:r>
              <a:rPr lang="ru-RU" sz="2800" dirty="0"/>
              <a:t>новое направление в коррекции </a:t>
            </a:r>
            <a:r>
              <a:rPr lang="ru-RU" sz="2800" dirty="0" smtClean="0"/>
              <a:t>таких</a:t>
            </a:r>
          </a:p>
          <a:p>
            <a:pPr marL="82550" indent="0">
              <a:buNone/>
            </a:pPr>
            <a:r>
              <a:rPr lang="ru-RU" sz="2800" dirty="0" smtClean="0"/>
              <a:t>нарушений </a:t>
            </a:r>
            <a:r>
              <a:rPr lang="ru-RU" sz="2800" dirty="0"/>
              <a:t>как: </a:t>
            </a:r>
            <a:endParaRPr lang="ru-RU" sz="2800" dirty="0" smtClean="0"/>
          </a:p>
          <a:p>
            <a:pPr marL="82550" indent="0">
              <a:buNone/>
            </a:pPr>
            <a:r>
              <a:rPr lang="ru-RU" sz="2800" dirty="0" smtClean="0"/>
              <a:t>слюнотечение</a:t>
            </a:r>
            <a:endParaRPr lang="ru-RU" sz="2800" dirty="0" smtClean="0"/>
          </a:p>
          <a:p>
            <a:pPr marL="82550" indent="0">
              <a:buNone/>
            </a:pPr>
            <a:r>
              <a:rPr lang="ru-RU" sz="2800" dirty="0" smtClean="0"/>
              <a:t>(</a:t>
            </a:r>
            <a:r>
              <a:rPr lang="ru-RU" sz="2800" dirty="0"/>
              <a:t>при различных вариантах </a:t>
            </a:r>
            <a:r>
              <a:rPr lang="ru-RU" sz="2800" dirty="0" err="1"/>
              <a:t>гиперсаливации</a:t>
            </a:r>
            <a:r>
              <a:rPr lang="ru-RU" sz="2800" dirty="0"/>
              <a:t>), </a:t>
            </a:r>
          </a:p>
          <a:p>
            <a:pPr marL="82550" indent="0">
              <a:buNone/>
            </a:pPr>
            <a:r>
              <a:rPr lang="ru-RU" sz="2800" dirty="0" smtClean="0"/>
              <a:t>приоткрытый </a:t>
            </a:r>
            <a:r>
              <a:rPr lang="ru-RU" sz="2800" dirty="0"/>
              <a:t>рот </a:t>
            </a:r>
            <a:endParaRPr lang="ru-RU" sz="2800" dirty="0" smtClean="0"/>
          </a:p>
          <a:p>
            <a:pPr marL="82550" indent="0">
              <a:buNone/>
            </a:pPr>
            <a:r>
              <a:rPr lang="ru-RU" sz="2800" dirty="0" smtClean="0"/>
              <a:t>(</a:t>
            </a:r>
            <a:r>
              <a:rPr lang="ru-RU" sz="2800" dirty="0"/>
              <a:t>часто сочетается с ослаблением жевания),</a:t>
            </a:r>
          </a:p>
          <a:p>
            <a:pPr marL="82550" indent="0">
              <a:buNone/>
            </a:pPr>
            <a:r>
              <a:rPr lang="ru-RU" sz="2800" dirty="0" smtClean="0"/>
              <a:t>нарушение </a:t>
            </a:r>
            <a:r>
              <a:rPr lang="ru-RU" sz="2800" dirty="0"/>
              <a:t>дикции </a:t>
            </a:r>
            <a:endParaRPr lang="ru-RU" sz="2800" dirty="0" smtClean="0"/>
          </a:p>
          <a:p>
            <a:pPr marL="82550" indent="0">
              <a:buNone/>
            </a:pPr>
            <a:r>
              <a:rPr lang="ru-RU" sz="2800" dirty="0" smtClean="0"/>
              <a:t>(</a:t>
            </a:r>
            <a:r>
              <a:rPr lang="ru-RU" sz="2800" dirty="0"/>
              <a:t>затруднено произношение губных звуков). </a:t>
            </a:r>
          </a:p>
          <a:p>
            <a:pPr marL="8255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868" y="1676399"/>
            <a:ext cx="3034145" cy="278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5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1438" y="94104"/>
            <a:ext cx="9830679" cy="89063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+mn-lt"/>
              </a:rPr>
              <a:t>Компоненты дизартрии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4525" y="1187548"/>
            <a:ext cx="9747592" cy="5466470"/>
          </a:xfrm>
        </p:spPr>
        <p:txBody>
          <a:bodyPr/>
          <a:lstStyle/>
          <a:p>
            <a:r>
              <a:rPr lang="ru-RU" sz="2800" b="1" dirty="0" smtClean="0"/>
              <a:t>Гиперкинез </a:t>
            </a:r>
            <a:r>
              <a:rPr lang="ru-RU" sz="2800" dirty="0" smtClean="0"/>
              <a:t>- непроизвольные </a:t>
            </a:r>
            <a:r>
              <a:rPr lang="ru-RU" sz="2800" dirty="0"/>
              <a:t>сопутствующие движения, которые возникают только при произвольных движениях. Они проявляются в нарушении точности и соразмерности артикуляционных движений. Особенно нарушено выполнение тонких дифференцированных движений.</a:t>
            </a:r>
          </a:p>
          <a:p>
            <a:r>
              <a:rPr lang="ru-RU" sz="2800" b="1" dirty="0" err="1"/>
              <a:t>Гиперсаливация</a:t>
            </a:r>
            <a:r>
              <a:rPr lang="ru-RU" sz="2800" dirty="0"/>
              <a:t> </a:t>
            </a:r>
            <a:r>
              <a:rPr lang="ru-RU" sz="2800" dirty="0" smtClean="0"/>
              <a:t>- может </a:t>
            </a:r>
            <a:r>
              <a:rPr lang="ru-RU" sz="2800" dirty="0"/>
              <a:t>быть связана с повышенным слюноотделением, но чаще всего она является причиной того, что слюна, которая образуется, просто вовремя не проглатывается.</a:t>
            </a:r>
          </a:p>
          <a:p>
            <a:pPr marL="82550" indent="0">
              <a:buNone/>
            </a:pP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49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effectLst/>
                <a:latin typeface="+mn-lt"/>
              </a:rPr>
              <a:t>Какую роль тейпы играют в логопедической практике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4525" y="1680882"/>
            <a:ext cx="9996488" cy="5093677"/>
          </a:xfrm>
        </p:spPr>
        <p:txBody>
          <a:bodyPr/>
          <a:lstStyle/>
          <a:p>
            <a:pPr marL="82550" indent="0">
              <a:buNone/>
            </a:pPr>
            <a:r>
              <a:rPr lang="ru-RU" sz="2800" dirty="0"/>
              <a:t>•	улучшение подвижности гортани (снимается напряжение грудинно-подъязычной мышцы);</a:t>
            </a:r>
          </a:p>
          <a:p>
            <a:pPr marL="82550" indent="0">
              <a:buNone/>
            </a:pPr>
            <a:r>
              <a:rPr lang="ru-RU" sz="2800" dirty="0"/>
              <a:t>•	улучшение функциональности губ;</a:t>
            </a:r>
          </a:p>
          <a:p>
            <a:pPr marL="82550" indent="0">
              <a:buNone/>
            </a:pPr>
            <a:r>
              <a:rPr lang="ru-RU" sz="2800" dirty="0"/>
              <a:t>•	нормализация процессов открывания рта, глотания и движения суставов </a:t>
            </a:r>
            <a:r>
              <a:rPr lang="ru-RU" sz="2800" dirty="0" smtClean="0"/>
              <a:t>челюсти</a:t>
            </a:r>
          </a:p>
          <a:p>
            <a:pPr marL="82550" indent="0">
              <a:buNone/>
            </a:pPr>
            <a:r>
              <a:rPr lang="ru-RU" sz="2800" dirty="0" smtClean="0"/>
              <a:t> </a:t>
            </a:r>
            <a:r>
              <a:rPr lang="ru-RU" sz="2800" dirty="0"/>
              <a:t>(позволяет решить </a:t>
            </a:r>
            <a:r>
              <a:rPr lang="ru-RU" sz="2800" dirty="0" smtClean="0"/>
              <a:t>проблему</a:t>
            </a:r>
          </a:p>
          <a:p>
            <a:pPr marL="82550" indent="0">
              <a:buNone/>
            </a:pPr>
            <a:r>
              <a:rPr lang="ru-RU" sz="2800" dirty="0" smtClean="0"/>
              <a:t> </a:t>
            </a:r>
            <a:r>
              <a:rPr lang="ru-RU" sz="2800" dirty="0"/>
              <a:t>избыточного слюнотечения);</a:t>
            </a:r>
          </a:p>
          <a:p>
            <a:pPr marL="82550" indent="0">
              <a:buNone/>
            </a:pPr>
            <a:r>
              <a:rPr lang="ru-RU" sz="2800" dirty="0"/>
              <a:t>•	стабилизация мышц нижней </a:t>
            </a:r>
            <a:endParaRPr lang="ru-RU" sz="2800" dirty="0" smtClean="0"/>
          </a:p>
          <a:p>
            <a:pPr marL="82550" indent="0">
              <a:buNone/>
            </a:pPr>
            <a:r>
              <a:rPr lang="ru-RU" sz="2800" dirty="0" smtClean="0"/>
              <a:t>челюсти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936" y="3783174"/>
            <a:ext cx="2752096" cy="275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7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0704" y="182376"/>
            <a:ext cx="7820025" cy="9493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tx1"/>
                </a:solidFill>
                <a:effectLst/>
                <a:latin typeface="+mn-lt"/>
              </a:rPr>
              <a:t>Профилактика дизартрии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1374775" y="1246188"/>
            <a:ext cx="9353096" cy="4792662"/>
          </a:xfrm>
        </p:spPr>
        <p:txBody>
          <a:bodyPr>
            <a:normAutofit/>
          </a:bodyPr>
          <a:lstStyle/>
          <a:p>
            <a:pPr marL="365760" indent="-283464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400" b="1" dirty="0" smtClean="0"/>
              <a:t>Профилактические </a:t>
            </a:r>
            <a:r>
              <a:rPr lang="ru-RU" altLang="ru-RU" sz="2400" b="1" dirty="0"/>
              <a:t>осмотры детей:</a:t>
            </a:r>
          </a:p>
          <a:p>
            <a:pPr marL="365760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ru-RU" sz="2400" dirty="0"/>
              <a:t>первых лет жизни с перинатальной патологией, </a:t>
            </a:r>
          </a:p>
          <a:p>
            <a:pPr marL="365760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ru-RU" sz="2400" dirty="0"/>
              <a:t>детей группы риска, т.е. детей, не имеющих признаков поражения мозга, но у которых отмечалась патология со стороны нервной системы в первые месяцы жизни,</a:t>
            </a:r>
          </a:p>
          <a:p>
            <a:pPr marL="365760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ru-RU" sz="2400" dirty="0"/>
              <a:t>детей, которые родились в асфиксии, </a:t>
            </a:r>
          </a:p>
          <a:p>
            <a:pPr marL="365760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ru-RU" sz="2400" dirty="0"/>
              <a:t>детей, которые родились от патологически протекавшей беременности и т. д.</a:t>
            </a:r>
          </a:p>
          <a:p>
            <a:pPr marL="365760" indent="-283464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400" i="1" dirty="0"/>
              <a:t>Врач и логопед дают обоснованные рекомендации родителям по лечению, обучению, воспитанию детей, по развитию артикуляционной моторики.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+mn-lt"/>
              </a:rPr>
              <a:t>Основные принципы коррекционной работы при дизартрии</a:t>
            </a:r>
            <a:endParaRPr lang="ru-RU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15532" y="1882588"/>
            <a:ext cx="5804468" cy="4663440"/>
          </a:xfrm>
        </p:spPr>
        <p:txBody>
          <a:bodyPr/>
          <a:lstStyle/>
          <a:p>
            <a:pPr marL="82550" indent="0">
              <a:buNone/>
            </a:pPr>
            <a:r>
              <a:rPr lang="ru-RU" sz="3200" dirty="0" smtClean="0"/>
              <a:t>   Работа всегда проводится комплексно с участием медиков и мер медицинского характера, которые включают медикаментозное лечение, физиотерапевтическое лечение, лечебную физкультуру, а также меры логопедического воздействия.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742" y="2070847"/>
            <a:ext cx="4306495" cy="4664075"/>
          </a:xfrm>
        </p:spPr>
      </p:pic>
    </p:spTree>
    <p:extLst>
      <p:ext uri="{BB962C8B-B14F-4D97-AF65-F5344CB8AC3E}">
        <p14:creationId xmlns:p14="http://schemas.microsoft.com/office/powerpoint/2010/main" val="250839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+mn-lt"/>
              </a:rPr>
              <a:t>Основные принципы коррекционной работы при дизартрии</a:t>
            </a:r>
            <a:endParaRPr lang="ru-RU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34784" y="2027237"/>
            <a:ext cx="4876800" cy="4663440"/>
          </a:xfrm>
        </p:spPr>
        <p:txBody>
          <a:bodyPr/>
          <a:lstStyle/>
          <a:p>
            <a:pPr marL="82550" indent="0">
              <a:buNone/>
            </a:pPr>
            <a:r>
              <a:rPr lang="ru-RU" sz="3200" dirty="0" smtClean="0"/>
              <a:t>Раннее начало восстановительной и коррекционной работы, что особенно важно при врожденных дизартриях и при дизартрии при ДЦП. Работу возможно начинать уже до речевого периода, до 1 года.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14525" y="2027237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7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+mn-lt"/>
              </a:rPr>
              <a:t>Приёмы коррекционной работы </a:t>
            </a:r>
            <a:endParaRPr lang="ru-RU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buNone/>
            </a:pPr>
            <a:r>
              <a:rPr lang="ru-RU" dirty="0" smtClean="0"/>
              <a:t>  Затормаживание непродуктивных рефлексов </a:t>
            </a:r>
            <a:r>
              <a:rPr lang="ru-RU" dirty="0"/>
              <a:t> и преодоление </a:t>
            </a:r>
            <a:r>
              <a:rPr lang="ru-RU" dirty="0" err="1"/>
              <a:t>гиперефлексии</a:t>
            </a:r>
            <a:r>
              <a:rPr lang="ru-RU" dirty="0"/>
              <a:t>. Затормаживание задержанных рефлексов важно в том случае, когда у ребенка более старшего возраста наблюдаются ранние рефлексы. К таким рефлексам относят сосательный рефлекс.</a:t>
            </a:r>
          </a:p>
        </p:txBody>
      </p:sp>
    </p:spTree>
    <p:extLst>
      <p:ext uri="{BB962C8B-B14F-4D97-AF65-F5344CB8AC3E}">
        <p14:creationId xmlns:p14="http://schemas.microsoft.com/office/powerpoint/2010/main" val="194101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58291" y="252185"/>
            <a:ext cx="8516072" cy="87003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  <a:effectLst/>
                <a:latin typeface="+mn-lt"/>
              </a:rPr>
              <a:t>Устранение </a:t>
            </a:r>
            <a:r>
              <a:rPr lang="ru-RU" altLang="ru-RU" dirty="0" err="1" smtClean="0">
                <a:solidFill>
                  <a:schemeClr val="tx1"/>
                </a:solidFill>
                <a:effectLst/>
                <a:latin typeface="+mn-lt"/>
              </a:rPr>
              <a:t>гиперсаливации</a:t>
            </a:r>
            <a:endParaRPr lang="ru-RU" altLang="ru-RU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1862829" y="1303029"/>
            <a:ext cx="8464322" cy="4170363"/>
          </a:xfrm>
        </p:spPr>
        <p:txBody>
          <a:bodyPr>
            <a:no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ru-RU" sz="2400" dirty="0"/>
              <a:t>Нужно объяснить ребенку, что он должен глотать накапливающуюся у него во рту слюну, не дожидаясь, пока она потечет. Это необходимо сделать перед тем, как начать говорить, или перед тем, когда нужно произвести какое-либо артикуляционное движение. На первых порах, когда затруднен еще и сам акт глотания, следует предложить пожевать, несколько закидывая голову назад, что облегчает акт глотания. Напоминания об этом нужно делать и дома. С этих же указаний начинается работа перед зеркалом.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ru-RU" sz="2400" dirty="0"/>
              <a:t>Для того чтобы активизировать у </a:t>
            </a:r>
            <a:r>
              <a:rPr lang="ru-RU" altLang="ru-RU" sz="2400" dirty="0" smtClean="0"/>
              <a:t>ребенка</a:t>
            </a:r>
          </a:p>
          <a:p>
            <a:pPr marL="82296" indent="0" fontAlgn="auto">
              <a:spcAft>
                <a:spcPts val="0"/>
              </a:spcAft>
              <a:buNone/>
              <a:defRPr/>
            </a:pPr>
            <a:r>
              <a:rPr lang="ru-RU" altLang="ru-RU" sz="2400" dirty="0" smtClean="0"/>
              <a:t> </a:t>
            </a:r>
            <a:r>
              <a:rPr lang="en-US" altLang="ru-RU" sz="2400" dirty="0"/>
              <a:t> </a:t>
            </a:r>
            <a:r>
              <a:rPr lang="en-US" altLang="ru-RU" sz="2400" dirty="0" smtClean="0"/>
              <a:t>  </a:t>
            </a:r>
            <a:r>
              <a:rPr lang="ru-RU" altLang="ru-RU" sz="2400" dirty="0" smtClean="0"/>
              <a:t>желание </a:t>
            </a:r>
            <a:r>
              <a:rPr lang="ru-RU" altLang="ru-RU" sz="2400" dirty="0"/>
              <a:t>преодолеть свое слюнотечение, можно </a:t>
            </a:r>
            <a:endParaRPr lang="ru-RU" altLang="ru-RU" sz="2400" dirty="0" smtClean="0"/>
          </a:p>
          <a:p>
            <a:pPr marL="82296" indent="0" fontAlgn="auto">
              <a:spcAft>
                <a:spcPts val="0"/>
              </a:spcAft>
              <a:buNone/>
              <a:defRPr/>
            </a:pPr>
            <a:r>
              <a:rPr lang="en-US" altLang="ru-RU" sz="2400" dirty="0" smtClean="0"/>
              <a:t>    </a:t>
            </a:r>
            <a:r>
              <a:rPr lang="ru-RU" altLang="ru-RU" sz="2400" dirty="0" smtClean="0"/>
              <a:t>после </a:t>
            </a:r>
            <a:r>
              <a:rPr lang="ru-RU" altLang="ru-RU" sz="2400" dirty="0"/>
              <a:t>первых успехов (что отмечается </a:t>
            </a:r>
            <a:r>
              <a:rPr lang="ru-RU" altLang="ru-RU" sz="2400" dirty="0" smtClean="0"/>
              <a:t>примерно </a:t>
            </a:r>
          </a:p>
          <a:p>
            <a:pPr marL="82296" indent="0" fontAlgn="auto">
              <a:spcAft>
                <a:spcPts val="0"/>
              </a:spcAft>
              <a:buNone/>
              <a:defRPr/>
            </a:pPr>
            <a:r>
              <a:rPr lang="en-US" altLang="ru-RU" sz="2400" dirty="0" smtClean="0"/>
              <a:t>    </a:t>
            </a:r>
            <a:r>
              <a:rPr lang="ru-RU" altLang="ru-RU" sz="2400" dirty="0" smtClean="0"/>
              <a:t>через </a:t>
            </a:r>
            <a:r>
              <a:rPr lang="ru-RU" altLang="ru-RU" sz="2400" dirty="0"/>
              <a:t>неделю) предложить снять нагрудник.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624" y="4749525"/>
            <a:ext cx="2714034" cy="1809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effectLst/>
                <a:latin typeface="+mn-lt"/>
              </a:rPr>
              <a:t>Обучение регуляции тонуса мышц и произвольному 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</a:rPr>
              <a:t>расслаблению</a:t>
            </a:r>
            <a:endParaRPr lang="ru-RU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51390" y="1900518"/>
            <a:ext cx="5365197" cy="4663440"/>
          </a:xfrm>
        </p:spPr>
        <p:txBody>
          <a:bodyPr/>
          <a:lstStyle/>
          <a:p>
            <a:pPr marL="82550" indent="0">
              <a:buNone/>
            </a:pPr>
            <a:r>
              <a:rPr lang="ru-RU" sz="3200" dirty="0" smtClean="0"/>
              <a:t>Ребенка </a:t>
            </a:r>
            <a:r>
              <a:rPr lang="ru-RU" sz="3200" dirty="0"/>
              <a:t>обучают приемам произвольного расслабления – релаксации. Тренировку начинают с общей релаксации, учат произвольно расслаблять мышцы рук ног, затем головы шеи.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335" y="3278638"/>
            <a:ext cx="4365187" cy="290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12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8763" y="458788"/>
            <a:ext cx="10007600" cy="129381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tx1"/>
                </a:solidFill>
                <a:effectLst/>
                <a:latin typeface="+mn-lt"/>
              </a:rPr>
              <a:t>Приемы работы по развитию речевого дыхания: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831228"/>
            <a:ext cx="7324165" cy="4879975"/>
          </a:xfrm>
        </p:spPr>
        <p:txBody>
          <a:bodyPr>
            <a:noAutofit/>
          </a:bodyPr>
          <a:lstStyle/>
          <a:p>
            <a:pPr marL="365760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ru-RU" sz="2500" dirty="0"/>
              <a:t>Развитие диафрагмального дыхания и длительного направленного выдоха: </a:t>
            </a:r>
            <a:r>
              <a:rPr lang="ru-RU" altLang="ru-RU" sz="2500" dirty="0" err="1"/>
              <a:t>поддувание</a:t>
            </a:r>
            <a:r>
              <a:rPr lang="ru-RU" altLang="ru-RU" sz="2500" dirty="0"/>
              <a:t> пушинок, задувание комочков ваты в цель, </a:t>
            </a:r>
            <a:r>
              <a:rPr lang="ru-RU" altLang="ru-RU" sz="2500" dirty="0" smtClean="0"/>
              <a:t>выдувание </a:t>
            </a:r>
            <a:r>
              <a:rPr lang="ru-RU" altLang="ru-RU" sz="2500" dirty="0"/>
              <a:t>мыльных пузырей.</a:t>
            </a:r>
          </a:p>
          <a:p>
            <a:pPr marL="365760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ru-RU" sz="2500" dirty="0"/>
              <a:t>Активизация диафрагмального дыхания: многократное отрывистое произнесение звуков: </a:t>
            </a:r>
            <a:r>
              <a:rPr lang="ru-RU" altLang="ru-RU" sz="2500" b="1" i="1" dirty="0"/>
              <a:t>с</a:t>
            </a:r>
            <a:r>
              <a:rPr lang="ru-RU" altLang="ru-RU" sz="2500" dirty="0"/>
              <a:t> (насос),</a:t>
            </a:r>
            <a:r>
              <a:rPr lang="ru-RU" altLang="ru-RU" sz="2500" b="1" i="1" dirty="0"/>
              <a:t> щ </a:t>
            </a:r>
            <a:r>
              <a:rPr lang="ru-RU" altLang="ru-RU" sz="2500" dirty="0"/>
              <a:t>(пила),</a:t>
            </a:r>
            <a:r>
              <a:rPr lang="ru-RU" altLang="ru-RU" sz="2500" b="1" i="1" dirty="0"/>
              <a:t> ф </a:t>
            </a:r>
            <a:r>
              <a:rPr lang="ru-RU" altLang="ru-RU" sz="2500" dirty="0"/>
              <a:t>(ежик),</a:t>
            </a:r>
            <a:r>
              <a:rPr lang="ru-RU" altLang="ru-RU" sz="2500" b="1" i="1" dirty="0"/>
              <a:t> ц </a:t>
            </a:r>
            <a:r>
              <a:rPr lang="ru-RU" altLang="ru-RU" sz="2500" dirty="0"/>
              <a:t>(белочка),</a:t>
            </a:r>
            <a:r>
              <a:rPr lang="ru-RU" altLang="ru-RU" sz="2500" b="1" i="1" dirty="0"/>
              <a:t> ч</a:t>
            </a:r>
            <a:r>
              <a:rPr lang="ru-RU" altLang="ru-RU" sz="2500" dirty="0"/>
              <a:t>(поезд).</a:t>
            </a:r>
          </a:p>
          <a:p>
            <a:pPr marL="365760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ru-RU" sz="2500" dirty="0"/>
              <a:t>Развитие фонационного выдоха: длительное </a:t>
            </a:r>
            <a:r>
              <a:rPr lang="ru-RU" altLang="ru-RU" sz="2500" dirty="0" err="1"/>
              <a:t>пропевание</a:t>
            </a:r>
            <a:r>
              <a:rPr lang="ru-RU" altLang="ru-RU" sz="2500" dirty="0"/>
              <a:t> гласных звуков по 1, по 2, по 3 и т.д.</a:t>
            </a:r>
          </a:p>
          <a:p>
            <a:pPr marL="365760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ru-RU" sz="2500" dirty="0"/>
              <a:t>Развитие речевого выдоха: произнесение слоговых рядов, слов (коротких и длинных, различной мелодической структуры), предложений разной длины. </a:t>
            </a:r>
          </a:p>
        </p:txBody>
      </p:sp>
      <p:pic>
        <p:nvPicPr>
          <p:cNvPr id="52227" name="Picture 2" descr="&amp;Kcy;&amp;acy;&amp;kcy; &amp;scy;&amp;dcy;&amp;iecy;&amp;lcy;&amp;acy;&amp;tcy;&amp;softcy; &amp;rcy;&amp;acy;&amp;scy;&amp;tcy;&amp;vcy;&amp;ocy;&amp;rcy; &amp;dcy;&amp;lcy;&amp;yacy; &amp;mcy;&amp;ycy;&amp;lcy;&amp;softcy;&amp;ncy;&amp;ycy;&amp;khcy; &amp;pcy;&amp;ucy;&amp;zcy;&amp;ycy;&amp;rcy;&amp;iecy;&amp;jcy;?"/>
          <p:cNvPicPr>
            <a:picLocks noChangeAspect="1" noChangeArrowheads="1"/>
          </p:cNvPicPr>
          <p:nvPr/>
        </p:nvPicPr>
        <p:blipFill>
          <a:blip r:embed="rId2"/>
          <a:srcRect l="8707" r="27612"/>
          <a:stretch>
            <a:fillRect/>
          </a:stretch>
        </p:blipFill>
        <p:spPr bwMode="auto">
          <a:xfrm>
            <a:off x="8945323" y="2935567"/>
            <a:ext cx="2957285" cy="303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97613" y="448994"/>
            <a:ext cx="979953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800" dirty="0" smtClean="0">
                <a:solidFill>
                  <a:schemeClr val="tx1"/>
                </a:solidFill>
                <a:effectLst/>
                <a:latin typeface="+mn-lt"/>
              </a:rPr>
              <a:t>Основные </a:t>
            </a:r>
            <a:r>
              <a:rPr lang="ru-RU" sz="4800" dirty="0">
                <a:solidFill>
                  <a:schemeClr val="tx1"/>
                </a:solidFill>
                <a:effectLst/>
                <a:latin typeface="+mn-lt"/>
              </a:rPr>
              <a:t>правила дыхательной гимнастики:</a:t>
            </a:r>
            <a:br>
              <a:rPr lang="ru-RU" sz="4800" dirty="0">
                <a:solidFill>
                  <a:schemeClr val="tx1"/>
                </a:solidFill>
                <a:effectLst/>
                <a:latin typeface="+mn-lt"/>
              </a:rPr>
            </a:br>
            <a:endParaRPr lang="ru-RU" sz="48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604683" y="1020494"/>
            <a:ext cx="9997440" cy="5162843"/>
          </a:xfrm>
        </p:spPr>
        <p:txBody>
          <a:bodyPr/>
          <a:lstStyle/>
          <a:p>
            <a:pPr marL="365760" lvl="0" indent="-283464" fontAlgn="auto">
              <a:lnSpc>
                <a:spcPct val="80000"/>
              </a:lnSpc>
              <a:spcAft>
                <a:spcPts val="0"/>
              </a:spcAft>
              <a:buClr>
                <a:srgbClr val="3891A7"/>
              </a:buClr>
              <a:buNone/>
              <a:defRPr/>
            </a:pPr>
            <a:endParaRPr lang="ru-RU" altLang="ru-RU" sz="2400" b="1" dirty="0" smtClean="0">
              <a:solidFill>
                <a:prstClr val="black"/>
              </a:solidFill>
              <a:latin typeface="Arial"/>
            </a:endParaRPr>
          </a:p>
          <a:p>
            <a:pPr marL="365760" lvl="0" indent="-283464" fontAlgn="auto">
              <a:lnSpc>
                <a:spcPct val="80000"/>
              </a:lnSpc>
              <a:spcAft>
                <a:spcPts val="0"/>
              </a:spcAft>
              <a:buClr>
                <a:srgbClr val="3891A7"/>
              </a:buClr>
              <a:buNone/>
              <a:defRPr/>
            </a:pPr>
            <a:endParaRPr lang="ru-RU" altLang="ru-RU" sz="2800" b="1" dirty="0">
              <a:solidFill>
                <a:prstClr val="black"/>
              </a:solidFill>
            </a:endParaRPr>
          </a:p>
          <a:p>
            <a:pPr marL="365760" lvl="0" indent="-283464" fontAlgn="auto">
              <a:lnSpc>
                <a:spcPct val="80000"/>
              </a:lnSpc>
              <a:spcAft>
                <a:spcPts val="0"/>
              </a:spcAft>
              <a:buClr>
                <a:srgbClr val="3891A7"/>
              </a:buClr>
              <a:buFont typeface="Wingdings 2"/>
              <a:buChar char=""/>
              <a:defRPr/>
            </a:pPr>
            <a:r>
              <a:rPr lang="ru-RU" altLang="ru-RU" sz="2800" dirty="0">
                <a:solidFill>
                  <a:prstClr val="black"/>
                </a:solidFill>
              </a:rPr>
              <a:t>Нельзя переутомлять ребенка. </a:t>
            </a:r>
          </a:p>
          <a:p>
            <a:pPr marL="365760" lvl="0" indent="-283464" fontAlgn="auto">
              <a:lnSpc>
                <a:spcPct val="80000"/>
              </a:lnSpc>
              <a:spcAft>
                <a:spcPts val="0"/>
              </a:spcAft>
              <a:buClr>
                <a:srgbClr val="3891A7"/>
              </a:buClr>
              <a:buFont typeface="Wingdings 2"/>
              <a:buChar char=""/>
              <a:defRPr/>
            </a:pPr>
            <a:r>
              <a:rPr lang="ru-RU" altLang="ru-RU" sz="2800" dirty="0">
                <a:solidFill>
                  <a:prstClr val="black"/>
                </a:solidFill>
              </a:rPr>
              <a:t>Необходимо следить за тем, чтобы он не напрягал плечи, шею и не принимал неверную позу. </a:t>
            </a:r>
          </a:p>
          <a:p>
            <a:pPr marL="365760" lvl="0" indent="-283464" fontAlgn="auto">
              <a:lnSpc>
                <a:spcPct val="80000"/>
              </a:lnSpc>
              <a:spcAft>
                <a:spcPts val="0"/>
              </a:spcAft>
              <a:buClr>
                <a:srgbClr val="3891A7"/>
              </a:buClr>
              <a:buFont typeface="Wingdings 2"/>
              <a:buChar char=""/>
              <a:defRPr/>
            </a:pPr>
            <a:r>
              <a:rPr lang="ru-RU" altLang="ru-RU" sz="2800" dirty="0">
                <a:solidFill>
                  <a:prstClr val="black"/>
                </a:solidFill>
              </a:rPr>
              <a:t>Следует концентрировать внимание ребенка на ощущениях от движений диафрагмы, межреберных мышц и мышц нижней части живота. </a:t>
            </a:r>
          </a:p>
          <a:p>
            <a:pPr marL="365760" lvl="0" indent="-283464" fontAlgn="auto">
              <a:lnSpc>
                <a:spcPct val="80000"/>
              </a:lnSpc>
              <a:spcAft>
                <a:spcPts val="0"/>
              </a:spcAft>
              <a:buClr>
                <a:srgbClr val="3891A7"/>
              </a:buClr>
              <a:buFont typeface="Wingdings 2"/>
              <a:buChar char=""/>
              <a:defRPr/>
            </a:pPr>
            <a:r>
              <a:rPr lang="ru-RU" altLang="ru-RU" sz="2800" dirty="0">
                <a:solidFill>
                  <a:prstClr val="black"/>
                </a:solidFill>
              </a:rPr>
              <a:t>Все дыхательные движения ребенок должен производить плавно, под счет или под музыку.</a:t>
            </a:r>
          </a:p>
          <a:p>
            <a:pPr marL="365760" lvl="0" indent="-283464" fontAlgn="auto">
              <a:lnSpc>
                <a:spcPct val="80000"/>
              </a:lnSpc>
              <a:spcAft>
                <a:spcPts val="0"/>
              </a:spcAft>
              <a:buClr>
                <a:srgbClr val="3891A7"/>
              </a:buClr>
              <a:buFont typeface="Wingdings 2"/>
              <a:buChar char=""/>
              <a:defRPr/>
            </a:pPr>
            <a:r>
              <a:rPr lang="ru-RU" altLang="ru-RU" sz="2800" dirty="0">
                <a:solidFill>
                  <a:prstClr val="black"/>
                </a:solidFill>
              </a:rPr>
              <a:t>Дыхательная гимнастика должна проводиться до еды, в хорошо проветренном помещении.</a:t>
            </a:r>
          </a:p>
          <a:p>
            <a:pPr marL="365760" lvl="0" indent="-283464" fontAlgn="auto">
              <a:lnSpc>
                <a:spcPct val="80000"/>
              </a:lnSpc>
              <a:spcAft>
                <a:spcPts val="0"/>
              </a:spcAft>
              <a:buClr>
                <a:srgbClr val="3891A7"/>
              </a:buClr>
              <a:buFont typeface="Wingdings 2"/>
              <a:buChar char=""/>
              <a:defRPr/>
            </a:pPr>
            <a:r>
              <a:rPr lang="ru-RU" altLang="ru-RU" sz="2800" dirty="0">
                <a:solidFill>
                  <a:prstClr val="black"/>
                </a:solidFill>
              </a:rPr>
              <a:t>Дыхательная гимнастика проводится ежедневно в течение 5—10 минут. 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4748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1461</TotalTime>
  <Words>1119</Words>
  <Application>Microsoft Office PowerPoint</Application>
  <PresentationFormat>Широкоэкранный</PresentationFormat>
  <Paragraphs>105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Times New Roman</vt:lpstr>
      <vt:lpstr>Verdana</vt:lpstr>
      <vt:lpstr>Wingdings</vt:lpstr>
      <vt:lpstr>Wingdings 2</vt:lpstr>
      <vt:lpstr>Солнцестояние</vt:lpstr>
      <vt:lpstr>Приемы и методы устранения гиперсаливации у детей с дизартрией. Затормаживание гиперкинезов у детей с дизартрией.</vt:lpstr>
      <vt:lpstr>Компоненты дизартрии</vt:lpstr>
      <vt:lpstr>Основные принципы коррекционной работы при дизартрии</vt:lpstr>
      <vt:lpstr>Основные принципы коррекционной работы при дизартрии</vt:lpstr>
      <vt:lpstr>Приёмы коррекционной работы </vt:lpstr>
      <vt:lpstr> Устранение гиперсаливации</vt:lpstr>
      <vt:lpstr>Обучение регуляции тонуса мышц и произвольному расслаблению</vt:lpstr>
      <vt:lpstr>Приемы работы по развитию речевого дыхания:</vt:lpstr>
      <vt:lpstr> Основные правила дыхательной гимнастики: </vt:lpstr>
      <vt:lpstr>Упражнения при выраженных нарушениях дыхания, при гиперсвливации и гиперкинезах </vt:lpstr>
      <vt:lpstr>Тренировка мышц глотки и мягкого неба</vt:lpstr>
      <vt:lpstr>Альтернативные технологии логопедической работы для устранения гиперсаливации и затормаживание гиперкинезов у детей с дизартрией </vt:lpstr>
      <vt:lpstr>Логопедический массаж включает:</vt:lpstr>
      <vt:lpstr>Массаж по точкам</vt:lpstr>
      <vt:lpstr>Зонды для логопедического массажа</vt:lpstr>
      <vt:lpstr> Артикуляционная гимнастика</vt:lpstr>
      <vt:lpstr>Искусственная локальная гипертермия </vt:lpstr>
      <vt:lpstr>Миостимуляция </vt:lpstr>
      <vt:lpstr>Тейпирование артикуляционной мускулатуры</vt:lpstr>
      <vt:lpstr>Какую роль тейпы играют в логопедической практике</vt:lpstr>
      <vt:lpstr>Профилактика дизартрии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коррекционно – педагогической работы при дизартрии</dc:title>
  <dc:creator>Карина Довгань</dc:creator>
  <cp:lastModifiedBy>Пользователь</cp:lastModifiedBy>
  <cp:revision>95</cp:revision>
  <dcterms:created xsi:type="dcterms:W3CDTF">2015-03-25T07:53:48Z</dcterms:created>
  <dcterms:modified xsi:type="dcterms:W3CDTF">2021-04-16T05:17:48Z</dcterms:modified>
</cp:coreProperties>
</file>