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2" r:id="rId2"/>
    <p:sldId id="332" r:id="rId3"/>
    <p:sldId id="333" r:id="rId4"/>
    <p:sldId id="334" r:id="rId5"/>
    <p:sldId id="263" r:id="rId6"/>
    <p:sldId id="264" r:id="rId7"/>
    <p:sldId id="265" r:id="rId8"/>
    <p:sldId id="266" r:id="rId9"/>
    <p:sldId id="267" r:id="rId10"/>
    <p:sldId id="268" r:id="rId11"/>
    <p:sldId id="336" r:id="rId12"/>
    <p:sldId id="269" r:id="rId13"/>
    <p:sldId id="270" r:id="rId14"/>
    <p:sldId id="271" r:id="rId15"/>
    <p:sldId id="272" r:id="rId16"/>
    <p:sldId id="335" r:id="rId17"/>
    <p:sldId id="277" r:id="rId18"/>
    <p:sldId id="279" r:id="rId19"/>
    <p:sldId id="283" r:id="rId20"/>
    <p:sldId id="285" r:id="rId21"/>
    <p:sldId id="286" r:id="rId22"/>
    <p:sldId id="290" r:id="rId23"/>
    <p:sldId id="289" r:id="rId24"/>
    <p:sldId id="293" r:id="rId25"/>
    <p:sldId id="297" r:id="rId26"/>
    <p:sldId id="298" r:id="rId27"/>
    <p:sldId id="296" r:id="rId28"/>
    <p:sldId id="299" r:id="rId29"/>
    <p:sldId id="301" r:id="rId30"/>
    <p:sldId id="303" r:id="rId31"/>
    <p:sldId id="304" r:id="rId32"/>
    <p:sldId id="305" r:id="rId33"/>
    <p:sldId id="306" r:id="rId34"/>
    <p:sldId id="307" r:id="rId35"/>
    <p:sldId id="308" r:id="rId36"/>
    <p:sldId id="309" r:id="rId37"/>
    <p:sldId id="310" r:id="rId38"/>
    <p:sldId id="302" r:id="rId39"/>
    <p:sldId id="317" r:id="rId40"/>
    <p:sldId id="316" r:id="rId41"/>
    <p:sldId id="318" r:id="rId42"/>
    <p:sldId id="319" r:id="rId43"/>
    <p:sldId id="320" r:id="rId44"/>
    <p:sldId id="322" r:id="rId45"/>
    <p:sldId id="321" r:id="rId46"/>
    <p:sldId id="324" r:id="rId47"/>
    <p:sldId id="325" r:id="rId48"/>
    <p:sldId id="326" r:id="rId49"/>
    <p:sldId id="328" r:id="rId50"/>
    <p:sldId id="330" r:id="rId51"/>
    <p:sldId id="315" r:id="rId52"/>
    <p:sldId id="33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17.02.2018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85728"/>
            <a:ext cx="8229600" cy="3857652"/>
          </a:xfrm>
        </p:spPr>
        <p:txBody>
          <a:bodyPr>
            <a:normAutofit fontScale="90000"/>
          </a:bodyPr>
          <a:lstStyle/>
          <a:p>
            <a:pPr lvl="0" fontAlgn="base">
              <a:spcAft>
                <a:spcPct val="0"/>
              </a:spcAft>
            </a:pPr>
            <a:r>
              <a:rPr lang="ru-RU" sz="5400" b="1" dirty="0" smtClean="0">
                <a:solidFill>
                  <a:schemeClr val="accent1"/>
                </a:solidFill>
                <a:latin typeface="Times New Roman" pitchFamily="18" charset="0"/>
                <a:ea typeface="Times New Roman" pitchFamily="18" charset="0"/>
                <a:cs typeface="Times New Roman" pitchFamily="18" charset="0"/>
              </a:rPr>
              <a:t>Использование фрагментов  художественной литературы на уроках физики в классах гуманитарного профиля</a:t>
            </a:r>
          </a:p>
        </p:txBody>
      </p:sp>
      <p:sp>
        <p:nvSpPr>
          <p:cNvPr id="4" name="Прямоугольник 3"/>
          <p:cNvSpPr/>
          <p:nvPr/>
        </p:nvSpPr>
        <p:spPr>
          <a:xfrm>
            <a:off x="4643438" y="4714884"/>
            <a:ext cx="4143404" cy="1015663"/>
          </a:xfrm>
          <a:prstGeom prst="rect">
            <a:avLst/>
          </a:prstGeom>
        </p:spPr>
        <p:txBody>
          <a:bodyPr wrap="square">
            <a:spAutoFit/>
          </a:bodyPr>
          <a:lstStyle/>
          <a:p>
            <a:r>
              <a:rPr lang="ru-RU" sz="2000" b="1" i="1" dirty="0" smtClean="0">
                <a:solidFill>
                  <a:schemeClr val="accent1"/>
                </a:solidFill>
                <a:latin typeface="Times New Roman" pitchFamily="18" charset="0"/>
                <a:ea typeface="Times New Roman" pitchFamily="18" charset="0"/>
                <a:cs typeface="Times New Roman" pitchFamily="18" charset="0"/>
              </a:rPr>
              <a:t>Подготовила Токарева Г.А.</a:t>
            </a:r>
          </a:p>
          <a:p>
            <a:r>
              <a:rPr lang="ru-RU" sz="2000" b="1" i="1" dirty="0" smtClean="0">
                <a:solidFill>
                  <a:schemeClr val="accent1"/>
                </a:solidFill>
                <a:latin typeface="Times New Roman" pitchFamily="18" charset="0"/>
                <a:ea typeface="Times New Roman" pitchFamily="18" charset="0"/>
                <a:cs typeface="Times New Roman" pitchFamily="18" charset="0"/>
              </a:rPr>
              <a:t> учитель физики МБОУ «Средняя общеобразовательная школа №15» </a:t>
            </a:r>
            <a:endParaRPr lang="ru-RU" sz="2000" i="1" dirty="0">
              <a:solidFill>
                <a:schemeClr val="accent1"/>
              </a:solidFill>
            </a:endParaRPr>
          </a:p>
        </p:txBody>
      </p:sp>
      <p:pic>
        <p:nvPicPr>
          <p:cNvPr id="56322" name="Picture 2" descr="Цены на Книги художественные в Австрия: купить Книги художес…"/>
          <p:cNvPicPr>
            <a:picLocks noChangeAspect="1" noChangeArrowheads="1"/>
          </p:cNvPicPr>
          <p:nvPr/>
        </p:nvPicPr>
        <p:blipFill>
          <a:blip r:embed="rId2"/>
          <a:srcRect/>
          <a:stretch>
            <a:fillRect/>
          </a:stretch>
        </p:blipFill>
        <p:spPr bwMode="auto">
          <a:xfrm>
            <a:off x="214282" y="4286257"/>
            <a:ext cx="3429024" cy="221457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0">
              <a:buNone/>
            </a:pPr>
            <a:r>
              <a:rPr lang="ru-RU" dirty="0" smtClean="0"/>
              <a:t>  Уроки закрепления, обобщения и систематизации знаний: на такие уроки в качестве разминки выносятся отрывки из художественных произведений по изученной теме (рассматриваются 1 -2 литературных фрагментов, в которых изучаемые явления или закон проявляются в различных ситуациях).</a:t>
            </a: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928662" y="0"/>
            <a:ext cx="721523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ea typeface="Times New Roman" pitchFamily="18" charset="0"/>
                <a:cs typeface="Times New Roman" pitchFamily="18" charset="0"/>
              </a:rPr>
              <a:t>На одном уроке физике целесообразно использовать в среднем 1 – 3 фрагмента из произведений художественной литературы, отражающих те или иные физические явления.</a:t>
            </a:r>
            <a:endParaRPr kumimoji="0" lang="ru-RU" sz="4000" b="0" i="0" u="none" strike="noStrike" cap="none" normalizeH="0" baseline="0" dirty="0" smtClean="0">
              <a:ln>
                <a:noFill/>
              </a:ln>
              <a:solidFill>
                <a:schemeClr val="tx1"/>
              </a:solidFill>
              <a:effectLst/>
              <a:cs typeface="Arial" pitchFamily="34" charset="0"/>
            </a:endParaRPr>
          </a:p>
        </p:txBody>
      </p:sp>
      <p:pic>
        <p:nvPicPr>
          <p:cNvPr id="80899" name="Picture 3" descr="NanoPics Картинки"/>
          <p:cNvPicPr>
            <a:picLocks noChangeAspect="1" noChangeArrowheads="1"/>
          </p:cNvPicPr>
          <p:nvPr/>
        </p:nvPicPr>
        <p:blipFill>
          <a:blip r:embed="rId2"/>
          <a:srcRect/>
          <a:stretch>
            <a:fillRect/>
          </a:stretch>
        </p:blipFill>
        <p:spPr bwMode="auto">
          <a:xfrm>
            <a:off x="1928794" y="3929066"/>
            <a:ext cx="5429288" cy="292893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5984" y="1600200"/>
            <a:ext cx="6400816" cy="4709160"/>
          </a:xfrm>
        </p:spPr>
        <p:txBody>
          <a:bodyPr>
            <a:normAutofit/>
          </a:bodyPr>
          <a:lstStyle/>
          <a:p>
            <a:pPr algn="ctr">
              <a:buNone/>
            </a:pPr>
            <a:r>
              <a:rPr lang="ru-RU" sz="6600" dirty="0" smtClean="0">
                <a:latin typeface="Times New Roman" pitchFamily="18" charset="0"/>
                <a:cs typeface="Times New Roman" pitchFamily="18" charset="0"/>
              </a:rPr>
              <a:t>Методические требования к цитированным текстам:</a:t>
            </a:r>
            <a:endParaRPr lang="ru-RU" sz="6600" dirty="0">
              <a:latin typeface="Times New Roman" pitchFamily="18" charset="0"/>
              <a:cs typeface="Times New Roman" pitchFamily="18" charset="0"/>
            </a:endParaRPr>
          </a:p>
        </p:txBody>
      </p:sp>
      <p:pic>
        <p:nvPicPr>
          <p:cNvPr id="56322" name="Picture 2" descr="Пишу тексты для песен, либретто. . Ищу сотрудничество / Каталог предложений - Музыка - Профессионалы.ru"/>
          <p:cNvPicPr>
            <a:picLocks noChangeAspect="1" noChangeArrowheads="1"/>
          </p:cNvPicPr>
          <p:nvPr/>
        </p:nvPicPr>
        <p:blipFill>
          <a:blip r:embed="rId2"/>
          <a:srcRect/>
          <a:stretch>
            <a:fillRect/>
          </a:stretch>
        </p:blipFill>
        <p:spPr bwMode="auto">
          <a:xfrm>
            <a:off x="142845" y="3857628"/>
            <a:ext cx="2928957" cy="30003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pPr lvl="0" fontAlgn="base"/>
            <a:r>
              <a:rPr lang="ru-RU" dirty="0" smtClean="0"/>
              <a:t>должны быть связаны с конкретными вопросами курса физики;</a:t>
            </a:r>
          </a:p>
          <a:p>
            <a:pPr lvl="0" fontAlgn="base"/>
            <a:r>
              <a:rPr lang="ru-RU" dirty="0" smtClean="0"/>
              <a:t>отражать основной, а не второстепенный или дополнительный учебный материал;</a:t>
            </a:r>
          </a:p>
          <a:p>
            <a:pPr lvl="0" fontAlgn="base"/>
            <a:r>
              <a:rPr lang="ru-RU" dirty="0" smtClean="0"/>
              <a:t>иметь высокие художественные достоинства: яркость и убедительность образов, выразительность;</a:t>
            </a:r>
          </a:p>
          <a:p>
            <a:pPr lvl="0" fontAlgn="base"/>
            <a:r>
              <a:rPr lang="ru-RU" dirty="0" smtClean="0"/>
              <a:t>быть краткими, лаконичными;</a:t>
            </a:r>
          </a:p>
          <a:p>
            <a:pPr lvl="0" fontAlgn="base"/>
            <a:r>
              <a:rPr lang="ru-RU" dirty="0" smtClean="0"/>
              <a:t> способствовать созданию положительной мотивации к изучению физики (показывать значимость знаний по физике для жизни каждого человека, раскрывать глобальные проблемы, стоящие перед человечеством).</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a:buNone/>
            </a:pPr>
            <a:r>
              <a:rPr lang="ru-RU" dirty="0" smtClean="0"/>
              <a:t>   В данной работе показано применение произведений с разной целью:</a:t>
            </a:r>
          </a:p>
          <a:p>
            <a:r>
              <a:rPr lang="ru-RU" dirty="0" smtClean="0"/>
              <a:t>1.для иллюстрации теоретических положений при объяснении нового материала,</a:t>
            </a:r>
          </a:p>
          <a:p>
            <a:r>
              <a:rPr lang="ru-RU" dirty="0" smtClean="0"/>
              <a:t>2. для использования при опросе учащихся в роли качественных или количественных задач, </a:t>
            </a:r>
          </a:p>
          <a:p>
            <a:r>
              <a:rPr lang="ru-RU" dirty="0" smtClean="0"/>
              <a:t>3.для постановки проблемы, </a:t>
            </a:r>
          </a:p>
          <a:p>
            <a:r>
              <a:rPr lang="ru-RU" dirty="0" smtClean="0"/>
              <a:t>4. для создания эмоционального настроя.</a:t>
            </a:r>
          </a:p>
          <a:p>
            <a:r>
              <a:rPr lang="ru-RU" dirty="0" smtClean="0"/>
              <a:t>5. для формирования критического отношения к любой информации.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229600" cy="3186122"/>
          </a:xfrm>
        </p:spPr>
        <p:txBody>
          <a:bodyPr/>
          <a:lstStyle/>
          <a:p>
            <a:pPr>
              <a:buNone/>
            </a:pPr>
            <a:r>
              <a:rPr lang="ru-RU" dirty="0" smtClean="0"/>
              <a:t>   Материал систематизирован по разделам и темам школьного курса физики 10 класса. Данная работа может использоваться учителями физики, работающими как в профильных  классах, так и в общеобразовательных,   для формирования устойчивого познавательного интереса к предмету.</a:t>
            </a:r>
            <a:endParaRPr lang="ru-RU" dirty="0"/>
          </a:p>
        </p:txBody>
      </p:sp>
      <p:sp>
        <p:nvSpPr>
          <p:cNvPr id="53250" name="AutoShape 2" descr="Екатерина Симонова Эффективные родители - эффективные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2" name="AutoShape 4" descr="Екатерина Симонова Эффективные родители - эффективные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3254" name="AutoShape 6" descr="Екатерина Симонова Эффективные родители - эффективные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6" name="Picture 8" descr="Причёски на NanoPics"/>
          <p:cNvPicPr>
            <a:picLocks noChangeAspect="1" noChangeArrowheads="1"/>
          </p:cNvPicPr>
          <p:nvPr/>
        </p:nvPicPr>
        <p:blipFill>
          <a:blip r:embed="rId2"/>
          <a:srcRect/>
          <a:stretch>
            <a:fillRect/>
          </a:stretch>
        </p:blipFill>
        <p:spPr bwMode="auto">
          <a:xfrm>
            <a:off x="2571736" y="3571876"/>
            <a:ext cx="4357718" cy="31432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 name="Прямоугольник 4"/>
          <p:cNvSpPr/>
          <p:nvPr/>
        </p:nvSpPr>
        <p:spPr>
          <a:xfrm>
            <a:off x="1000100" y="928670"/>
            <a:ext cx="7143800" cy="3293209"/>
          </a:xfrm>
          <a:prstGeom prst="rect">
            <a:avLst/>
          </a:prstGeom>
        </p:spPr>
        <p:txBody>
          <a:bodyPr wrap="square">
            <a:spAutoFit/>
          </a:bodyPr>
          <a:lstStyle/>
          <a:p>
            <a:pPr algn="ctr">
              <a:buNone/>
            </a:pPr>
            <a:r>
              <a:rPr lang="ru-RU" sz="8000" dirty="0" smtClean="0">
                <a:solidFill>
                  <a:schemeClr val="accent1">
                    <a:lumMod val="75000"/>
                  </a:schemeClr>
                </a:solidFill>
                <a:latin typeface="Times New Roman" pitchFamily="18" charset="0"/>
                <a:cs typeface="Times New Roman" pitchFamily="18" charset="0"/>
              </a:rPr>
              <a:t>Механика</a:t>
            </a:r>
          </a:p>
          <a:p>
            <a:pPr algn="ctr">
              <a:buNone/>
            </a:pPr>
            <a:r>
              <a:rPr lang="ru-RU" sz="4800" b="1" dirty="0" smtClean="0">
                <a:solidFill>
                  <a:srgbClr val="0070C0"/>
                </a:solidFill>
                <a:latin typeface="Times New Roman" pitchFamily="18" charset="0"/>
                <a:cs typeface="Times New Roman" pitchFamily="18" charset="0"/>
              </a:rPr>
              <a:t>Глава1.Кинематика</a:t>
            </a:r>
            <a:endParaRPr lang="ru-RU" sz="4800" dirty="0" smtClean="0">
              <a:solidFill>
                <a:srgbClr val="0070C0"/>
              </a:solidFill>
              <a:latin typeface="Times New Roman" pitchFamily="18" charset="0"/>
              <a:cs typeface="Times New Roman" pitchFamily="18" charset="0"/>
            </a:endParaRPr>
          </a:p>
          <a:p>
            <a:pPr algn="ctr">
              <a:buNone/>
            </a:pPr>
            <a:r>
              <a:rPr lang="ru-RU" sz="4000" dirty="0" smtClean="0">
                <a:solidFill>
                  <a:srgbClr val="7030A0"/>
                </a:solidFill>
                <a:latin typeface="Times New Roman" pitchFamily="18" charset="0"/>
                <a:cs typeface="Times New Roman" pitchFamily="18" charset="0"/>
              </a:rPr>
              <a:t>Система отсчета. Траектория, путь, перемещение.</a:t>
            </a:r>
            <a:endParaRPr lang="ru-RU" sz="4000" dirty="0">
              <a:solidFill>
                <a:srgbClr val="7030A0"/>
              </a:solidFill>
              <a:latin typeface="Times New Roman" pitchFamily="18" charset="0"/>
              <a:cs typeface="Times New Roman" pitchFamily="18" charset="0"/>
            </a:endParaRPr>
          </a:p>
        </p:txBody>
      </p:sp>
      <p:pic>
        <p:nvPicPr>
          <p:cNvPr id="1026" name="Picture 2" descr="Физика. . Задачи по механике. . Задачи и рисунки к задачам динамики и статики"/>
          <p:cNvPicPr>
            <a:picLocks noChangeAspect="1" noChangeArrowheads="1"/>
          </p:cNvPicPr>
          <p:nvPr/>
        </p:nvPicPr>
        <p:blipFill>
          <a:blip r:embed="rId3"/>
          <a:srcRect/>
          <a:stretch>
            <a:fillRect/>
          </a:stretch>
        </p:blipFill>
        <p:spPr bwMode="auto">
          <a:xfrm>
            <a:off x="3571868" y="4143380"/>
            <a:ext cx="4762500" cy="2266951"/>
          </a:xfrm>
          <a:prstGeom prst="rect">
            <a:avLst/>
          </a:prstGeom>
          <a:noFill/>
        </p:spPr>
      </p:pic>
      <p:pic>
        <p:nvPicPr>
          <p:cNvPr id="1028" name="Picture 4" descr="Открытки, анимация, картинки - К осенним праздникам"/>
          <p:cNvPicPr>
            <a:picLocks noChangeAspect="1" noChangeArrowheads="1"/>
          </p:cNvPicPr>
          <p:nvPr/>
        </p:nvPicPr>
        <p:blipFill>
          <a:blip r:embed="rId4"/>
          <a:srcRect/>
          <a:stretch>
            <a:fillRect/>
          </a:stretch>
        </p:blipFill>
        <p:spPr bwMode="auto">
          <a:xfrm>
            <a:off x="928662" y="4071942"/>
            <a:ext cx="2257425" cy="23431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428604"/>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 name="Прямоугольник 4"/>
          <p:cNvSpPr/>
          <p:nvPr/>
        </p:nvSpPr>
        <p:spPr>
          <a:xfrm>
            <a:off x="4643438" y="1142984"/>
            <a:ext cx="3786214" cy="5386090"/>
          </a:xfrm>
          <a:prstGeom prst="rect">
            <a:avLst/>
          </a:prstGeom>
        </p:spPr>
        <p:txBody>
          <a:bodyPr wrap="square">
            <a:spAutoFit/>
          </a:bodyPr>
          <a:lstStyle/>
          <a:p>
            <a:pPr algn="ctr"/>
            <a:r>
              <a:rPr lang="ru-RU" dirty="0" smtClean="0"/>
              <a:t/>
            </a:r>
            <a:br>
              <a:rPr lang="ru-RU" dirty="0" smtClean="0"/>
            </a:br>
            <a:r>
              <a:rPr lang="ru-RU" sz="3200" i="1" dirty="0" smtClean="0"/>
              <a:t>В. Берестов</a:t>
            </a:r>
            <a:r>
              <a:rPr lang="ru-RU" i="1" dirty="0" smtClean="0"/>
              <a:t/>
            </a:r>
            <a:br>
              <a:rPr lang="ru-RU" i="1" dirty="0" smtClean="0"/>
            </a:br>
            <a:r>
              <a:rPr lang="ru-RU" dirty="0" smtClean="0"/>
              <a:t/>
            </a:r>
            <a:br>
              <a:rPr lang="ru-RU" dirty="0" smtClean="0"/>
            </a:br>
            <a:r>
              <a:rPr lang="ru-RU" sz="2400" dirty="0" smtClean="0"/>
              <a:t>Уж если со мной он не дружит,</a:t>
            </a:r>
            <a:br>
              <a:rPr lang="ru-RU" sz="2400" dirty="0" smtClean="0"/>
            </a:br>
            <a:r>
              <a:rPr lang="ru-RU" sz="2400" dirty="0" smtClean="0"/>
              <a:t>Тогда отпустил бы домой.</a:t>
            </a:r>
            <a:br>
              <a:rPr lang="ru-RU" sz="2400" dirty="0" smtClean="0"/>
            </a:br>
            <a:r>
              <a:rPr lang="ru-RU" sz="2400" dirty="0" smtClean="0"/>
              <a:t>Как вышло, что лес меня кружит,</a:t>
            </a:r>
            <a:br>
              <a:rPr lang="ru-RU" sz="2400" dirty="0" smtClean="0"/>
            </a:br>
            <a:r>
              <a:rPr lang="ru-RU" sz="2400" dirty="0" smtClean="0"/>
              <a:t>Ведь я же хожу по прямой?</a:t>
            </a:r>
            <a:endParaRPr lang="ru-RU" dirty="0" smtClean="0"/>
          </a:p>
          <a:p>
            <a:endParaRPr lang="ru-RU" dirty="0" smtClean="0"/>
          </a:p>
          <a:p>
            <a:r>
              <a:rPr lang="ru-RU" dirty="0" smtClean="0"/>
              <a:t/>
            </a:r>
            <a:br>
              <a:rPr lang="ru-RU" dirty="0" smtClean="0"/>
            </a:br>
            <a:r>
              <a:rPr lang="ru-RU" dirty="0" smtClean="0"/>
              <a:t>Как называется линия, по которой человек кружит по лесу? </a:t>
            </a:r>
            <a:br>
              <a:rPr lang="ru-RU" dirty="0" smtClean="0"/>
            </a:br>
            <a:r>
              <a:rPr lang="ru-RU" dirty="0" smtClean="0"/>
              <a:t/>
            </a:r>
            <a:br>
              <a:rPr lang="ru-RU" dirty="0" smtClean="0"/>
            </a:br>
            <a:endParaRPr lang="ru-RU" dirty="0"/>
          </a:p>
        </p:txBody>
      </p:sp>
      <p:pic>
        <p:nvPicPr>
          <p:cNvPr id="1026" name="Picture 2" descr="Схема армирование монолитной плиты"/>
          <p:cNvPicPr>
            <a:picLocks noChangeAspect="1" noChangeArrowheads="1"/>
          </p:cNvPicPr>
          <p:nvPr/>
        </p:nvPicPr>
        <p:blipFill>
          <a:blip r:embed="rId3"/>
          <a:srcRect/>
          <a:stretch>
            <a:fillRect/>
          </a:stretch>
        </p:blipFill>
        <p:spPr bwMode="auto">
          <a:xfrm>
            <a:off x="785786" y="1428736"/>
            <a:ext cx="3714776" cy="457203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32769" name="Rectangle 1"/>
          <p:cNvSpPr>
            <a:spLocks noChangeArrowheads="1"/>
          </p:cNvSpPr>
          <p:nvPr/>
        </p:nvSpPr>
        <p:spPr bwMode="auto">
          <a:xfrm>
            <a:off x="4786314" y="500042"/>
            <a:ext cx="35719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Скорость</a:t>
            </a:r>
            <a:endParaRPr lang="ru-RU" sz="4000" dirty="0" smtClean="0">
              <a:solidFill>
                <a:srgbClr val="7030A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ea typeface="Times New Roman" pitchFamily="18" charset="0"/>
                <a:cs typeface="Arial" pitchFamily="34" charset="0"/>
              </a:rPr>
              <a:t> П.П.Ершов. Конёк-Горбунок.</a:t>
            </a:r>
            <a:endParaRPr kumimoji="0" lang="ru-RU" sz="2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imes New Roman" pitchFamily="18" charset="0"/>
                <a:cs typeface="Arial" pitchFamily="34" charset="0"/>
              </a:rPr>
              <a:t>Ну-с, так едет наш Иван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imes New Roman" pitchFamily="18" charset="0"/>
                <a:cs typeface="Arial" pitchFamily="34" charset="0"/>
              </a:rPr>
              <a:t>за кольцом на </a:t>
            </a:r>
            <a:r>
              <a:rPr kumimoji="0" lang="ru-RU" sz="2000" b="0" i="0" u="none" strike="noStrike" cap="none" normalizeH="0" baseline="0" dirty="0" err="1" smtClean="0">
                <a:ln>
                  <a:noFill/>
                </a:ln>
                <a:solidFill>
                  <a:schemeClr val="tx1"/>
                </a:solidFill>
                <a:effectLst/>
                <a:ea typeface="Times New Roman" pitchFamily="18" charset="0"/>
                <a:cs typeface="Arial" pitchFamily="34" charset="0"/>
              </a:rPr>
              <a:t>окиян</a:t>
            </a:r>
            <a:r>
              <a:rPr kumimoji="0" lang="ru-RU" sz="2000" b="0" i="0" u="none" strike="noStrike" cap="none" normalizeH="0" baseline="0" dirty="0" smtClean="0">
                <a:ln>
                  <a:noFill/>
                </a:ln>
                <a:solidFill>
                  <a:schemeClr val="tx1"/>
                </a:solidFill>
                <a:effectLst/>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imes New Roman" pitchFamily="18" charset="0"/>
                <a:cs typeface="Arial" pitchFamily="34" charset="0"/>
              </a:rPr>
              <a:t>Горбунок летит, как ветер,</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imes New Roman" pitchFamily="18" charset="0"/>
                <a:cs typeface="Arial" pitchFamily="34" charset="0"/>
              </a:rPr>
              <a:t>И в почин на первый вечер</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imes New Roman" pitchFamily="18" charset="0"/>
                <a:cs typeface="Arial" pitchFamily="34" charset="0"/>
              </a:rPr>
              <a:t>Вёрст  сто тысяч отмахал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imes New Roman" pitchFamily="18" charset="0"/>
                <a:cs typeface="Arial" pitchFamily="34" charset="0"/>
              </a:rPr>
              <a:t>И нигде не отдыхал.</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dirty="0" smtClean="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ea typeface="Times New Roman" pitchFamily="18" charset="0"/>
                <a:cs typeface="Tahoma" pitchFamily="34" charset="0"/>
              </a:rPr>
              <a:t>Сколько раз за первый вечер Конёк-Горбунок мог бы обогнуть земной шар по экватору?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ea typeface="Times New Roman" pitchFamily="18" charset="0"/>
                <a:cs typeface="Tahoma" pitchFamily="34" charset="0"/>
              </a:rPr>
              <a:t>Оцените с какой скоростью двигался Конек – горбунок?</a:t>
            </a:r>
            <a:endParaRPr kumimoji="0" lang="ru-RU" sz="2000" b="0" i="0" u="none" strike="noStrike" cap="none" normalizeH="0" baseline="0" dirty="0" smtClean="0">
              <a:ln>
                <a:noFill/>
              </a:ln>
              <a:effectLst/>
              <a:cs typeface="Arial" pitchFamily="34" charset="0"/>
            </a:endParaRPr>
          </a:p>
        </p:txBody>
      </p:sp>
      <p:sp>
        <p:nvSpPr>
          <p:cNvPr id="32771" name="AutoShape 3" descr="https://im0-tub-ru.yandex.net/i?id=69d2e1e820a72fda39d3ed5502241cee&amp;n=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3" name="AutoShape 5" descr="https://im0-tub-ru.yandex.net/i?id=69d2e1e820a72fda39d3ed5502241cee&amp;n=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5" name="AutoShape 7" descr="https://im0-tub-ru.yandex.net/i?id=69d2e1e820a72fda39d3ed5502241cee&amp;n=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7" name="AutoShape 9" descr="https://im1-tub-ru.yandex.net/i?id=9de4826054daa655d41343383d00208c&amp;n=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9" name="AutoShape 11" descr="https://im1-tub-ru.yandex.net/i?id=9de4826054daa655d41343383d00208c&amp;n=2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2783" name="Picture 15" descr="Индустрия путешествий - Российская литературная сказка - Сказки. Фольклор - Детская художественная литература - Детская литерату"/>
          <p:cNvPicPr>
            <a:picLocks noChangeAspect="1" noChangeArrowheads="1"/>
          </p:cNvPicPr>
          <p:nvPr/>
        </p:nvPicPr>
        <p:blipFill>
          <a:blip r:embed="rId3"/>
          <a:srcRect/>
          <a:stretch>
            <a:fillRect/>
          </a:stretch>
        </p:blipFill>
        <p:spPr bwMode="auto">
          <a:xfrm>
            <a:off x="1000100" y="857232"/>
            <a:ext cx="3357586" cy="53578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5" name="Прямоугольник 4"/>
          <p:cNvSpPr>
            <a:spLocks noChangeArrowheads="1"/>
          </p:cNvSpPr>
          <p:nvPr/>
        </p:nvSpPr>
        <p:spPr bwMode="auto">
          <a:xfrm>
            <a:off x="4427538" y="1341438"/>
            <a:ext cx="4572000" cy="3538537"/>
          </a:xfrm>
          <a:prstGeom prst="rect">
            <a:avLst/>
          </a:prstGeom>
          <a:noFill/>
          <a:ln w="9525">
            <a:noFill/>
            <a:miter lim="800000"/>
            <a:headEnd/>
            <a:tailEnd/>
          </a:ln>
        </p:spPr>
        <p:txBody>
          <a:bodyPr>
            <a:spAutoFit/>
          </a:bodyPr>
          <a:lstStyle/>
          <a:p>
            <a:pPr algn="ctr"/>
            <a:r>
              <a:rPr lang="ru-RU" sz="2800" b="1" dirty="0"/>
              <a:t>А.С. Грибоедов </a:t>
            </a:r>
          </a:p>
          <a:p>
            <a:pPr algn="ctr"/>
            <a:r>
              <a:rPr lang="ru-RU" sz="2800" b="1" dirty="0"/>
              <a:t>“Горе от ума”</a:t>
            </a:r>
          </a:p>
          <a:p>
            <a:pPr algn="ctr"/>
            <a:endParaRPr lang="ru-RU" sz="2800" b="1" dirty="0"/>
          </a:p>
          <a:p>
            <a:r>
              <a:rPr lang="ru-RU" sz="2800" b="1" dirty="0"/>
              <a:t>“Я сорок пять часов, глаз мигом не </a:t>
            </a:r>
            <a:r>
              <a:rPr lang="ru-RU" sz="2800" b="1" dirty="0" err="1"/>
              <a:t>прищуря</a:t>
            </a:r>
            <a:r>
              <a:rPr lang="ru-RU" sz="2800" b="1" dirty="0"/>
              <a:t>,</a:t>
            </a:r>
            <a:br>
              <a:rPr lang="ru-RU" sz="2800" b="1" dirty="0"/>
            </a:br>
            <a:r>
              <a:rPr lang="ru-RU" sz="2800" b="1" dirty="0"/>
              <a:t>Верст больше семисот пронесся –</a:t>
            </a:r>
            <a:br>
              <a:rPr lang="ru-RU" sz="2800" b="1" dirty="0"/>
            </a:br>
            <a:r>
              <a:rPr lang="ru-RU" sz="2800" b="1" dirty="0"/>
              <a:t>Ветер, буря...”</a:t>
            </a:r>
          </a:p>
        </p:txBody>
      </p:sp>
      <p:pic>
        <p:nvPicPr>
          <p:cNvPr id="7171" name="Picture 3"/>
          <p:cNvPicPr>
            <a:picLocks noChangeAspect="1" noChangeArrowheads="1"/>
          </p:cNvPicPr>
          <p:nvPr/>
        </p:nvPicPr>
        <p:blipFill>
          <a:blip r:embed="rId3"/>
          <a:srcRect/>
          <a:stretch>
            <a:fillRect/>
          </a:stretch>
        </p:blipFill>
        <p:spPr bwMode="auto">
          <a:xfrm>
            <a:off x="1403350" y="1557338"/>
            <a:ext cx="2454275" cy="2855912"/>
          </a:xfrm>
          <a:prstGeom prst="rect">
            <a:avLst/>
          </a:prstGeom>
          <a:noFill/>
          <a:ln w="9525">
            <a:noFill/>
            <a:miter lim="800000"/>
            <a:headEnd/>
            <a:tailEnd/>
          </a:ln>
          <a:effectLst/>
        </p:spPr>
      </p:pic>
      <p:sp>
        <p:nvSpPr>
          <p:cNvPr id="6" name="TextBox 5"/>
          <p:cNvSpPr txBox="1">
            <a:spLocks noChangeArrowheads="1"/>
          </p:cNvSpPr>
          <p:nvPr/>
        </p:nvSpPr>
        <p:spPr bwMode="auto">
          <a:xfrm>
            <a:off x="1403350" y="4508500"/>
            <a:ext cx="2454275" cy="371475"/>
          </a:xfrm>
          <a:prstGeom prst="rect">
            <a:avLst/>
          </a:prstGeom>
          <a:noFill/>
          <a:ln w="9525">
            <a:noFill/>
            <a:miter lim="800000"/>
            <a:headEnd/>
            <a:tailEnd/>
          </a:ln>
        </p:spPr>
        <p:txBody>
          <a:bodyPr>
            <a:spAutoFit/>
          </a:bodyPr>
          <a:lstStyle/>
          <a:p>
            <a:pPr algn="ctr"/>
            <a:r>
              <a:rPr lang="ru-RU"/>
              <a:t>(1795 - 1829)</a:t>
            </a:r>
          </a:p>
        </p:txBody>
      </p:sp>
      <p:sp>
        <p:nvSpPr>
          <p:cNvPr id="7" name="TextBox 6"/>
          <p:cNvSpPr txBox="1">
            <a:spLocks noChangeArrowheads="1"/>
          </p:cNvSpPr>
          <p:nvPr/>
        </p:nvSpPr>
        <p:spPr bwMode="auto">
          <a:xfrm>
            <a:off x="1042988" y="4879975"/>
            <a:ext cx="7129462" cy="400050"/>
          </a:xfrm>
          <a:prstGeom prst="rect">
            <a:avLst/>
          </a:prstGeom>
          <a:noFill/>
          <a:ln w="9525">
            <a:noFill/>
            <a:miter lim="800000"/>
            <a:headEnd/>
            <a:tailEnd/>
          </a:ln>
        </p:spPr>
        <p:txBody>
          <a:bodyPr>
            <a:spAutoFit/>
          </a:bodyPr>
          <a:lstStyle/>
          <a:p>
            <a:r>
              <a:rPr lang="ru-RU" sz="2000" b="1" dirty="0"/>
              <a:t>Вопрос: С какой скоростью ехал Чацкий? (1 верста –1,0668 км)</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r>
              <a:rPr lang="ru-RU" b="1" dirty="0" smtClean="0">
                <a:latin typeface="Times New Roman" pitchFamily="18" charset="0"/>
                <a:ea typeface="Times New Roman" pitchFamily="18" charset="0"/>
                <a:cs typeface="Browallia New" pitchFamily="34" charset="-34"/>
              </a:rPr>
              <a:t>А.Франс</a:t>
            </a:r>
            <a:endParaRPr lang="ru-RU" dirty="0"/>
          </a:p>
        </p:txBody>
      </p:sp>
      <p:sp>
        <p:nvSpPr>
          <p:cNvPr id="4" name="Содержимое 3"/>
          <p:cNvSpPr>
            <a:spLocks noGrp="1"/>
          </p:cNvSpPr>
          <p:nvPr>
            <p:ph sz="half" idx="1"/>
          </p:nvPr>
        </p:nvSpPr>
        <p:spPr>
          <a:xfrm>
            <a:off x="4000496" y="142852"/>
            <a:ext cx="4686304" cy="6105548"/>
          </a:xfrm>
        </p:spPr>
        <p:txBody>
          <a:bodyPr>
            <a:noAutofit/>
          </a:bodyPr>
          <a:lstStyle/>
          <a:p>
            <a:pPr marL="0" lvl="0" indent="0" fontAlgn="base">
              <a:spcBef>
                <a:spcPct val="0"/>
              </a:spcBef>
              <a:spcAft>
                <a:spcPct val="0"/>
              </a:spcAft>
              <a:buClrTx/>
              <a:buSzTx/>
              <a:buNone/>
              <a:tabLst>
                <a:tab pos="2609850" algn="l"/>
              </a:tabLst>
            </a:pPr>
            <a:r>
              <a:rPr lang="ru-RU" sz="4400" b="1" i="1" dirty="0" smtClean="0">
                <a:solidFill>
                  <a:schemeClr val="accent1"/>
                </a:solidFill>
                <a:latin typeface="Times New Roman" pitchFamily="18" charset="0"/>
                <a:ea typeface="Times New Roman" pitchFamily="18" charset="0"/>
                <a:cs typeface="Browallia New" pitchFamily="34" charset="-34"/>
              </a:rPr>
              <a:t>«</a:t>
            </a:r>
            <a:r>
              <a:rPr lang="ru-RU" sz="4400" b="1" dirty="0" smtClean="0">
                <a:solidFill>
                  <a:schemeClr val="accent1"/>
                </a:solidFill>
                <a:latin typeface="Times New Roman" pitchFamily="18" charset="0"/>
                <a:ea typeface="Times New Roman" pitchFamily="18" charset="0"/>
                <a:cs typeface="Browallia New" pitchFamily="34" charset="-34"/>
              </a:rPr>
              <a:t>Наука без литературы бездушна и                                                                                                                                                                                                                                                                                                                                          груба;  литература же без науки пуста,                                                                                    ибо сущность литературы есть знание»</a:t>
            </a:r>
          </a:p>
          <a:p>
            <a:pPr marL="0" lvl="0" indent="0" eaLnBrk="0" fontAlgn="base" hangingPunct="0">
              <a:spcBef>
                <a:spcPct val="0"/>
              </a:spcBef>
              <a:spcAft>
                <a:spcPct val="0"/>
              </a:spcAft>
              <a:buClrTx/>
              <a:buSzTx/>
              <a:buNone/>
              <a:tabLst>
                <a:tab pos="2609850" algn="l"/>
              </a:tabLst>
            </a:pPr>
            <a:r>
              <a:rPr lang="ru-RU" sz="4400" dirty="0" smtClean="0">
                <a:solidFill>
                  <a:schemeClr val="accent1"/>
                </a:solidFill>
                <a:latin typeface="Times New Roman" pitchFamily="18" charset="0"/>
                <a:ea typeface="Times New Roman" pitchFamily="18" charset="0"/>
                <a:cs typeface="Browallia New" pitchFamily="34" charset="-34"/>
              </a:rPr>
              <a:t>  </a:t>
            </a:r>
            <a:endParaRPr lang="ru-RU" sz="4400" dirty="0" smtClean="0">
              <a:solidFill>
                <a:schemeClr val="accent1"/>
              </a:solidFill>
              <a:latin typeface="Times New Roman" pitchFamily="18" charset="0"/>
              <a:cs typeface="Browallia New" pitchFamily="34" charset="-34"/>
            </a:endParaRPr>
          </a:p>
        </p:txBody>
      </p:sp>
      <p:pic>
        <p:nvPicPr>
          <p:cNvPr id="5" name="Picture 2" descr="http://www.nobeliat.ru/foto/l1921.gif"/>
          <p:cNvPicPr>
            <a:picLocks noChangeAspect="1" noChangeArrowheads="1"/>
          </p:cNvPicPr>
          <p:nvPr/>
        </p:nvPicPr>
        <p:blipFill>
          <a:blip r:embed="rId2"/>
          <a:srcRect/>
          <a:stretch>
            <a:fillRect/>
          </a:stretch>
        </p:blipFill>
        <p:spPr bwMode="auto">
          <a:xfrm>
            <a:off x="285720" y="214290"/>
            <a:ext cx="3714744" cy="4143403"/>
          </a:xfrm>
          <a:prstGeom prst="rect">
            <a:avLst/>
          </a:prstGeom>
          <a:noFill/>
        </p:spPr>
      </p:pic>
      <p:sp>
        <p:nvSpPr>
          <p:cNvPr id="6" name="Прямоугольник 5"/>
          <p:cNvSpPr/>
          <p:nvPr/>
        </p:nvSpPr>
        <p:spPr>
          <a:xfrm>
            <a:off x="1000100" y="4857760"/>
            <a:ext cx="2214578" cy="369332"/>
          </a:xfrm>
          <a:prstGeom prst="rect">
            <a:avLst/>
          </a:prstGeom>
        </p:spPr>
        <p:txBody>
          <a:bodyPr wrap="square">
            <a:spAutoFit/>
          </a:bodyPr>
          <a:lstStyle/>
          <a:p>
            <a:r>
              <a:rPr lang="ru-RU" b="1" dirty="0" smtClean="0">
                <a:latin typeface="Times New Roman" pitchFamily="18" charset="0"/>
                <a:ea typeface="Times New Roman" pitchFamily="18" charset="0"/>
                <a:cs typeface="Browallia New" pitchFamily="34" charset="-34"/>
              </a:rPr>
              <a:t>             А.Франс</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938"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35841" name="Rectangle 1"/>
          <p:cNvSpPr>
            <a:spLocks noChangeArrowheads="1"/>
          </p:cNvSpPr>
          <p:nvPr/>
        </p:nvSpPr>
        <p:spPr bwMode="auto">
          <a:xfrm>
            <a:off x="4643438" y="571480"/>
            <a:ext cx="407196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ea typeface="Times New Roman" pitchFamily="18" charset="0"/>
                <a:cs typeface="Arial" pitchFamily="34" charset="0"/>
              </a:rPr>
              <a:t>Ж.Верн. «Дети капитана Гранта»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Times New Roman" pitchFamily="18" charset="0"/>
                <a:cs typeface="Arial" pitchFamily="34" charset="0"/>
              </a:rPr>
              <a:t>«Идем со скоростью 17 миль в час, и если скорость не понизится, то мы дней через 10 пересечем экватор».</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ea typeface="Times New Roman" pitchFamily="18" charset="0"/>
                <a:cs typeface="Arial" pitchFamily="34" charset="0"/>
              </a:rPr>
              <a:t>На каком расстоянии от экватора находились путешественники?</a:t>
            </a:r>
            <a:endParaRPr kumimoji="0" lang="ru-RU" sz="2400" b="0" i="0" u="none" strike="noStrike" cap="none" normalizeH="0" baseline="0" dirty="0" smtClean="0">
              <a:ln>
                <a:noFill/>
              </a:ln>
              <a:effectLst/>
              <a:cs typeface="Arial" pitchFamily="34" charset="0"/>
            </a:endParaRPr>
          </a:p>
        </p:txBody>
      </p:sp>
      <p:pic>
        <p:nvPicPr>
          <p:cNvPr id="35843" name="Picture 3" descr="Фотография Жюль Верн (Photo of Jules Verne)"/>
          <p:cNvPicPr>
            <a:picLocks noChangeAspect="1" noChangeArrowheads="1"/>
          </p:cNvPicPr>
          <p:nvPr/>
        </p:nvPicPr>
        <p:blipFill>
          <a:blip r:embed="rId3"/>
          <a:srcRect/>
          <a:stretch>
            <a:fillRect/>
          </a:stretch>
        </p:blipFill>
        <p:spPr bwMode="auto">
          <a:xfrm>
            <a:off x="500034" y="857232"/>
            <a:ext cx="4143404" cy="5020143"/>
          </a:xfrm>
          <a:prstGeom prst="rect">
            <a:avLst/>
          </a:prstGeom>
          <a:noFill/>
        </p:spPr>
      </p:pic>
      <p:sp>
        <p:nvSpPr>
          <p:cNvPr id="35845" name="Rectangle 5"/>
          <p:cNvSpPr>
            <a:spLocks noChangeArrowheads="1"/>
          </p:cNvSpPr>
          <p:nvPr/>
        </p:nvSpPr>
        <p:spPr bwMode="auto">
          <a:xfrm>
            <a:off x="1857356" y="5929330"/>
            <a:ext cx="150019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1828 - 1905</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938" y="-93663"/>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34817" name="Rectangle 1"/>
          <p:cNvSpPr>
            <a:spLocks noChangeArrowheads="1"/>
          </p:cNvSpPr>
          <p:nvPr/>
        </p:nvSpPr>
        <p:spPr bwMode="auto">
          <a:xfrm>
            <a:off x="4643438" y="714356"/>
            <a:ext cx="392909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Ускорение. Прямолинейное     равноускоренное движение.</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К.Э. Циолковского «Вне Земли».   </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Times New Roman" pitchFamily="18" charset="0"/>
                <a:cs typeface="Times New Roman" pitchFamily="18" charset="0"/>
              </a:rPr>
              <a:t>«Они видели, как ракета сорвалась и устремилась в наклонном положении в пространство…Она быстро…удалялась…В это же время она подымалась все выше и выше. Через 10 с она была от зрителей на расстоянии 5 км и двигалась со скоростью 1000 км/с.»</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ea typeface="Times New Roman" pitchFamily="18" charset="0"/>
                <a:cs typeface="Times New Roman" pitchFamily="18" charset="0"/>
              </a:rPr>
              <a:t>Определить ускорение ракеты, правильно ли названа автором скорость в конце десятой секунды….</a:t>
            </a:r>
            <a:endParaRPr kumimoji="0" lang="ru-RU" b="0" i="0" u="none" strike="noStrike" cap="none" normalizeH="0" baseline="0" dirty="0" smtClean="0">
              <a:ln>
                <a:noFill/>
              </a:ln>
              <a:effectLst/>
              <a:cs typeface="Arial" pitchFamily="34" charset="0"/>
            </a:endParaRPr>
          </a:p>
        </p:txBody>
      </p:sp>
      <p:pic>
        <p:nvPicPr>
          <p:cNvPr id="34819" name="Picture 3" descr="Голые девчонки подборки фото смотреть скачать фотки: girls ziza - html br head br br p title Картинки, видео приколы, анекдоты,"/>
          <p:cNvPicPr>
            <a:picLocks noChangeAspect="1" noChangeArrowheads="1"/>
          </p:cNvPicPr>
          <p:nvPr/>
        </p:nvPicPr>
        <p:blipFill>
          <a:blip r:embed="rId3"/>
          <a:srcRect/>
          <a:stretch>
            <a:fillRect/>
          </a:stretch>
        </p:blipFill>
        <p:spPr bwMode="auto">
          <a:xfrm>
            <a:off x="642909" y="357166"/>
            <a:ext cx="3714777" cy="4572032"/>
          </a:xfrm>
          <a:prstGeom prst="rect">
            <a:avLst/>
          </a:prstGeom>
          <a:noFill/>
        </p:spPr>
      </p:pic>
      <p:sp>
        <p:nvSpPr>
          <p:cNvPr id="34820" name="Rectangle 4"/>
          <p:cNvSpPr>
            <a:spLocks noChangeArrowheads="1"/>
          </p:cNvSpPr>
          <p:nvPr/>
        </p:nvSpPr>
        <p:spPr bwMode="auto">
          <a:xfrm>
            <a:off x="928662" y="5000637"/>
            <a:ext cx="3000396"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dirty="0" smtClean="0">
                <a:ln>
                  <a:noFill/>
                </a:ln>
                <a:effectLst/>
                <a:latin typeface="Arial" pitchFamily="34" charset="0"/>
                <a:ea typeface="Times New Roman" pitchFamily="18" charset="0"/>
                <a:cs typeface="Arial" pitchFamily="34" charset="0"/>
              </a:rPr>
              <a:t>                      </a:t>
            </a:r>
            <a:r>
              <a:rPr kumimoji="0" lang="ru-RU" sz="2400" b="0" i="0" u="none" strike="noStrike" cap="none" normalizeH="0" baseline="0" dirty="0" smtClean="0">
                <a:ln>
                  <a:noFill/>
                </a:ln>
                <a:effectLst/>
                <a:latin typeface="Arial" pitchFamily="34" charset="0"/>
                <a:ea typeface="Times New Roman" pitchFamily="18" charset="0"/>
                <a:cs typeface="Arial" pitchFamily="34" charset="0"/>
              </a:rPr>
              <a:t>1857 - 1935</a:t>
            </a:r>
            <a:endParaRPr kumimoji="0" lang="ru-RU" sz="2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938"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44035" name="Rectangle 3"/>
          <p:cNvSpPr>
            <a:spLocks noChangeArrowheads="1"/>
          </p:cNvSpPr>
          <p:nvPr/>
        </p:nvSpPr>
        <p:spPr bwMode="auto">
          <a:xfrm>
            <a:off x="4857752" y="642918"/>
            <a:ext cx="35719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Глава2. Динамика</a:t>
            </a:r>
            <a:endParaRPr kumimoji="0" lang="ru-RU"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Закон инерции – первый закон Ньютона</a:t>
            </a:r>
          </a:p>
        </p:txBody>
      </p:sp>
      <p:sp>
        <p:nvSpPr>
          <p:cNvPr id="44037" name="Rectangle 5"/>
          <p:cNvSpPr>
            <a:spLocks noChangeArrowheads="1"/>
          </p:cNvSpPr>
          <p:nvPr/>
        </p:nvSpPr>
        <p:spPr bwMode="auto">
          <a:xfrm>
            <a:off x="4857752" y="1428736"/>
            <a:ext cx="3357586"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К.Завойский</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Пассажир»</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Ехал странный пассажир,</a:t>
            </a:r>
            <a:b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вез в кошелке рыбий жир.</a:t>
            </a:r>
            <a:b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Чуть трамвай притормозит -</a:t>
            </a:r>
            <a:b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пассажир вперед скользит.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Чуть трамвай прибавит ход -</a:t>
            </a:r>
            <a:b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пассажир назад ползет.</a:t>
            </a:r>
            <a:b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Все, кто ехал с пассажиром,</a:t>
            </a:r>
            <a:b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вышли, смазанные жиром.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C0504D"/>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C0504D"/>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Tahoma" pitchFamily="34" charset="0"/>
                <a:ea typeface="Times New Roman" pitchFamily="18" charset="0"/>
                <a:cs typeface="Tahoma" pitchFamily="34" charset="0"/>
              </a:rPr>
              <a:t>Объясните поведение пассажира с точки зрения физики.</a:t>
            </a:r>
            <a:endParaRPr kumimoji="0" lang="ru-RU" b="0" i="0" u="none" strike="noStrike" cap="none" normalizeH="0" baseline="0" dirty="0" smtClean="0">
              <a:ln>
                <a:noFill/>
              </a:ln>
              <a:effectLst/>
              <a:latin typeface="Arial" pitchFamily="34" charset="0"/>
              <a:cs typeface="Arial" pitchFamily="34" charset="0"/>
            </a:endParaRPr>
          </a:p>
        </p:txBody>
      </p:sp>
      <p:pic>
        <p:nvPicPr>
          <p:cNvPr id="18434" name="Picture 2" descr="Механика - Кушкарёва Елена Григорьевна Роспедагог"/>
          <p:cNvPicPr>
            <a:picLocks noChangeAspect="1" noChangeArrowheads="1"/>
          </p:cNvPicPr>
          <p:nvPr/>
        </p:nvPicPr>
        <p:blipFill>
          <a:blip r:embed="rId3"/>
          <a:srcRect/>
          <a:stretch>
            <a:fillRect/>
          </a:stretch>
        </p:blipFill>
        <p:spPr bwMode="auto">
          <a:xfrm>
            <a:off x="857224" y="1142984"/>
            <a:ext cx="3571900" cy="35004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45057" name="Rectangle 1"/>
          <p:cNvSpPr>
            <a:spLocks noChangeArrowheads="1"/>
          </p:cNvSpPr>
          <p:nvPr/>
        </p:nvSpPr>
        <p:spPr bwMode="auto">
          <a:xfrm>
            <a:off x="4572000" y="500042"/>
            <a:ext cx="400052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 Ильф и Е. Петров</a:t>
            </a: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«Золотой теленок».</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одиннадцатом часу вечера молочные братья, кренясь под тяжестью двух больших гирь, шли по направлению к конторе по заготовке рогов и копыт. </a:t>
            </a:r>
            <a:r>
              <a:rPr kumimoji="0" lang="ru-RU" sz="1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Паниковский</a:t>
            </a: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нес свою долю обеими руками, выпятив живот и радостно пыхтя</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Здоровяк Балаганов держал гирю на плече. Иногда </a:t>
            </a:r>
            <a:r>
              <a:rPr kumimoji="0" lang="ru-RU" sz="1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Паниковский</a:t>
            </a: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никак не мог повернуть за угол, потому что гиря по инерции продолжала тащить его вперед. Тогда Балаганов свободной рукой поддерживал </a:t>
            </a:r>
            <a:r>
              <a:rPr kumimoji="0" lang="ru-RU" sz="1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Паниковского</a:t>
            </a: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за шиворот и придавая его телу нужное направление».</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Какое физическое явление описано в этом эпизоде?</a:t>
            </a:r>
            <a:endParaRPr kumimoji="0" lang="ru-RU" sz="2000" b="0" i="0" u="none" strike="noStrike" cap="none" normalizeH="0" baseline="0" dirty="0" smtClean="0">
              <a:ln>
                <a:noFill/>
              </a:ln>
              <a:effectLst/>
              <a:latin typeface="Arial" pitchFamily="34" charset="0"/>
              <a:cs typeface="Arial" pitchFamily="34" charset="0"/>
            </a:endParaRPr>
          </a:p>
        </p:txBody>
      </p:sp>
      <p:pic>
        <p:nvPicPr>
          <p:cNvPr id="45059" name="Picture 3" descr="Образование - Страница 5"/>
          <p:cNvPicPr>
            <a:picLocks noChangeAspect="1" noChangeArrowheads="1"/>
          </p:cNvPicPr>
          <p:nvPr/>
        </p:nvPicPr>
        <p:blipFill>
          <a:blip r:embed="rId3"/>
          <a:srcRect/>
          <a:stretch>
            <a:fillRect/>
          </a:stretch>
        </p:blipFill>
        <p:spPr bwMode="auto">
          <a:xfrm>
            <a:off x="785786" y="1428736"/>
            <a:ext cx="3714776" cy="407196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endParaRPr lang="ru-RU" smtClean="0"/>
          </a:p>
        </p:txBody>
      </p:sp>
      <p:sp>
        <p:nvSpPr>
          <p:cNvPr id="9219" name="Объект 2"/>
          <p:cNvSpPr>
            <a:spLocks noGrp="1"/>
          </p:cNvSpPr>
          <p:nvPr>
            <p:ph idx="1"/>
          </p:nvPr>
        </p:nvSpPr>
        <p:spPr/>
        <p:txBody>
          <a:bodyPr/>
          <a:lstStyle/>
          <a:p>
            <a:pPr eaLnBrk="1" hangingPunct="1"/>
            <a:endParaRPr lang="ru-RU" smtClean="0"/>
          </a:p>
        </p:txBody>
      </p:sp>
      <p:pic>
        <p:nvPicPr>
          <p:cNvPr id="9220" name="Picture 2"/>
          <p:cNvPicPr>
            <a:picLocks noChangeAspect="1" noChangeArrowheads="1"/>
          </p:cNvPicPr>
          <p:nvPr/>
        </p:nvPicPr>
        <p:blipFill>
          <a:blip r:embed="rId2"/>
          <a:srcRect/>
          <a:stretch>
            <a:fillRect/>
          </a:stretch>
        </p:blipFill>
        <p:spPr bwMode="auto">
          <a:xfrm>
            <a:off x="0" y="142852"/>
            <a:ext cx="9151938" cy="6951663"/>
          </a:xfrm>
          <a:prstGeom prst="rect">
            <a:avLst/>
          </a:prstGeom>
          <a:noFill/>
          <a:ln w="9525">
            <a:noFill/>
            <a:miter lim="800000"/>
            <a:headEnd/>
            <a:tailEnd/>
          </a:ln>
          <a:effectLst/>
        </p:spPr>
      </p:pic>
      <p:sp>
        <p:nvSpPr>
          <p:cNvPr id="5" name="Прямоугольник 4"/>
          <p:cNvSpPr>
            <a:spLocks noChangeArrowheads="1"/>
          </p:cNvSpPr>
          <p:nvPr/>
        </p:nvSpPr>
        <p:spPr bwMode="auto">
          <a:xfrm>
            <a:off x="5000628" y="714356"/>
            <a:ext cx="3286148" cy="4708981"/>
          </a:xfrm>
          <a:prstGeom prst="rect">
            <a:avLst/>
          </a:prstGeom>
          <a:noFill/>
          <a:ln w="9525">
            <a:noFill/>
            <a:miter lim="800000"/>
            <a:headEnd/>
            <a:tailEnd/>
          </a:ln>
        </p:spPr>
        <p:txBody>
          <a:bodyPr wrap="square">
            <a:spAutoFit/>
          </a:bodyPr>
          <a:lstStyle/>
          <a:p>
            <a:pPr algn="ctr"/>
            <a:endParaRPr lang="ru-RU" sz="2000" b="1" dirty="0" smtClean="0"/>
          </a:p>
          <a:p>
            <a:pPr algn="ctr"/>
            <a:r>
              <a:rPr lang="ru-RU" sz="2000" b="1" dirty="0" smtClean="0">
                <a:solidFill>
                  <a:srgbClr val="7030A0"/>
                </a:solidFill>
              </a:rPr>
              <a:t>Место человека во Вселенной</a:t>
            </a:r>
          </a:p>
          <a:p>
            <a:pPr algn="ctr"/>
            <a:endParaRPr lang="ru-RU" sz="2000" b="1" dirty="0" smtClean="0"/>
          </a:p>
          <a:p>
            <a:pPr algn="ctr"/>
            <a:r>
              <a:rPr lang="ru-RU" sz="2000" b="1" dirty="0" smtClean="0"/>
              <a:t>А.С</a:t>
            </a:r>
            <a:r>
              <a:rPr lang="ru-RU" sz="2000" b="1" dirty="0"/>
              <a:t>. Пушкин</a:t>
            </a:r>
          </a:p>
          <a:p>
            <a:pPr algn="ctr"/>
            <a:r>
              <a:rPr lang="ru-RU" sz="2000" b="1" dirty="0" smtClean="0"/>
              <a:t>“</a:t>
            </a:r>
            <a:r>
              <a:rPr lang="ru-RU" sz="2000" b="1" dirty="0"/>
              <a:t>Подражание Корану”</a:t>
            </a:r>
          </a:p>
          <a:p>
            <a:endParaRPr lang="ru-RU" sz="2000" b="1" dirty="0"/>
          </a:p>
          <a:p>
            <a:r>
              <a:rPr lang="ru-RU" sz="2000" b="1" dirty="0"/>
              <a:t>“Земля недвижна; неба своды,</a:t>
            </a:r>
          </a:p>
          <a:p>
            <a:r>
              <a:rPr lang="ru-RU" sz="2000" b="1" dirty="0"/>
              <a:t>Творец, поддержаны тобой,</a:t>
            </a:r>
          </a:p>
          <a:p>
            <a:r>
              <a:rPr lang="ru-RU" sz="2000" b="1" dirty="0"/>
              <a:t>Да не падут на сушь и воды</a:t>
            </a:r>
          </a:p>
          <a:p>
            <a:r>
              <a:rPr lang="ru-RU" sz="2000" b="1" dirty="0"/>
              <a:t>И не подавят нас с тобой”.</a:t>
            </a:r>
          </a:p>
        </p:txBody>
      </p:sp>
      <p:pic>
        <p:nvPicPr>
          <p:cNvPr id="8194" name="Picture 2"/>
          <p:cNvPicPr>
            <a:picLocks noChangeAspect="1" noChangeArrowheads="1"/>
          </p:cNvPicPr>
          <p:nvPr/>
        </p:nvPicPr>
        <p:blipFill>
          <a:blip r:embed="rId3"/>
          <a:srcRect/>
          <a:stretch>
            <a:fillRect/>
          </a:stretch>
        </p:blipFill>
        <p:spPr bwMode="auto">
          <a:xfrm>
            <a:off x="1071537" y="928670"/>
            <a:ext cx="3253955" cy="4000528"/>
          </a:xfrm>
          <a:prstGeom prst="rect">
            <a:avLst/>
          </a:prstGeom>
          <a:noFill/>
          <a:ln w="9525">
            <a:noFill/>
            <a:miter lim="800000"/>
            <a:headEnd/>
            <a:tailEnd/>
          </a:ln>
          <a:effectLst/>
        </p:spPr>
      </p:pic>
      <p:sp>
        <p:nvSpPr>
          <p:cNvPr id="6" name="TextBox 5"/>
          <p:cNvSpPr txBox="1">
            <a:spLocks noChangeArrowheads="1"/>
          </p:cNvSpPr>
          <p:nvPr/>
        </p:nvSpPr>
        <p:spPr bwMode="auto">
          <a:xfrm>
            <a:off x="1500166" y="4929198"/>
            <a:ext cx="2232025" cy="400110"/>
          </a:xfrm>
          <a:prstGeom prst="rect">
            <a:avLst/>
          </a:prstGeom>
          <a:noFill/>
          <a:ln w="9525">
            <a:noFill/>
            <a:miter lim="800000"/>
            <a:headEnd/>
            <a:tailEnd/>
          </a:ln>
        </p:spPr>
        <p:txBody>
          <a:bodyPr wrap="square">
            <a:spAutoFit/>
          </a:bodyPr>
          <a:lstStyle/>
          <a:p>
            <a:pPr algn="ctr"/>
            <a:r>
              <a:rPr lang="ru-RU" sz="2000" dirty="0" smtClean="0">
                <a:latin typeface="+mj-lt"/>
              </a:rPr>
              <a:t>1799 </a:t>
            </a:r>
            <a:r>
              <a:rPr lang="ru-RU" sz="2000" dirty="0">
                <a:latin typeface="+mj-lt"/>
              </a:rPr>
              <a:t>- </a:t>
            </a:r>
            <a:r>
              <a:rPr lang="ru-RU" sz="2000" dirty="0" smtClean="0">
                <a:latin typeface="+mj-lt"/>
              </a:rPr>
              <a:t>1837</a:t>
            </a:r>
            <a:endParaRPr lang="ru-RU" sz="2000" dirty="0">
              <a:latin typeface="+mj-lt"/>
            </a:endParaRPr>
          </a:p>
        </p:txBody>
      </p:sp>
      <p:sp>
        <p:nvSpPr>
          <p:cNvPr id="7" name="TextBox 6"/>
          <p:cNvSpPr txBox="1">
            <a:spLocks noChangeArrowheads="1"/>
          </p:cNvSpPr>
          <p:nvPr/>
        </p:nvSpPr>
        <p:spPr bwMode="auto">
          <a:xfrm>
            <a:off x="4786314" y="5357826"/>
            <a:ext cx="3571900" cy="923330"/>
          </a:xfrm>
          <a:prstGeom prst="rect">
            <a:avLst/>
          </a:prstGeom>
          <a:noFill/>
          <a:ln w="9525">
            <a:noFill/>
            <a:miter lim="800000"/>
            <a:headEnd/>
            <a:tailEnd/>
          </a:ln>
        </p:spPr>
        <p:txBody>
          <a:bodyPr wrap="square">
            <a:spAutoFit/>
          </a:bodyPr>
          <a:lstStyle/>
          <a:p>
            <a:r>
              <a:rPr lang="ru-RU" b="1" dirty="0">
                <a:solidFill>
                  <a:schemeClr val="bg1"/>
                </a:solidFill>
              </a:rPr>
              <a:t>Вопрос: Что с точки зрения физики неверно в поэтическом фрагменте?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 name="Прямоугольник 4"/>
          <p:cNvSpPr/>
          <p:nvPr/>
        </p:nvSpPr>
        <p:spPr>
          <a:xfrm>
            <a:off x="4572000" y="386998"/>
            <a:ext cx="4071966" cy="6155531"/>
          </a:xfrm>
          <a:prstGeom prst="rect">
            <a:avLst/>
          </a:prstGeom>
        </p:spPr>
        <p:txBody>
          <a:bodyPr wrap="square">
            <a:spAutoFit/>
          </a:bodyPr>
          <a:lstStyle/>
          <a:p>
            <a:pPr lvl="0" fontAlgn="base">
              <a:spcBef>
                <a:spcPct val="0"/>
              </a:spcBef>
              <a:spcAft>
                <a:spcPct val="0"/>
              </a:spcAft>
            </a:pPr>
            <a:endParaRPr lang="ru-RU" dirty="0" smtClean="0">
              <a:solidFill>
                <a:srgbClr val="FF0000"/>
              </a:solidFill>
              <a:latin typeface="Arial" pitchFamily="34" charset="0"/>
              <a:ea typeface="Times New Roman" pitchFamily="18" charset="0"/>
              <a:cs typeface="Arial" pitchFamily="34" charset="0"/>
            </a:endParaRPr>
          </a:p>
          <a:p>
            <a:pPr lvl="0" fontAlgn="base">
              <a:spcBef>
                <a:spcPct val="0"/>
              </a:spcBef>
              <a:spcAft>
                <a:spcPct val="0"/>
              </a:spcAft>
            </a:pPr>
            <a:r>
              <a:rPr lang="ru-RU" dirty="0" smtClean="0">
                <a:solidFill>
                  <a:srgbClr val="7030A0"/>
                </a:solidFill>
                <a:latin typeface="Arial" pitchFamily="34" charset="0"/>
                <a:ea typeface="Times New Roman" pitchFamily="18" charset="0"/>
                <a:cs typeface="Arial" pitchFamily="34" charset="0"/>
              </a:rPr>
              <a:t>Силы в механике. Сила, ускорение, масса. Второй закон Ньютона</a:t>
            </a:r>
            <a:r>
              <a:rPr lang="ru-RU" dirty="0" smtClean="0">
                <a:solidFill>
                  <a:srgbClr val="FF0000"/>
                </a:solidFill>
                <a:latin typeface="Arial" pitchFamily="34" charset="0"/>
                <a:ea typeface="Times New Roman" pitchFamily="18" charset="0"/>
                <a:cs typeface="Arial" pitchFamily="34" charset="0"/>
              </a:rPr>
              <a:t>.</a:t>
            </a:r>
            <a:endParaRPr lang="ru-RU"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ru-RU" sz="14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2000" i="1" dirty="0" smtClean="0">
                <a:latin typeface="Tahoma" pitchFamily="34" charset="0"/>
                <a:ea typeface="Times New Roman" pitchFamily="18" charset="0"/>
                <a:cs typeface="Tahoma" pitchFamily="34" charset="0"/>
              </a:rPr>
              <a:t>И.А.Крылов</a:t>
            </a:r>
            <a:r>
              <a:rPr lang="ru-RU" sz="2000" b="1" i="1" dirty="0" smtClean="0">
                <a:latin typeface="Tahoma" pitchFamily="34" charset="0"/>
                <a:ea typeface="Times New Roman" pitchFamily="18" charset="0"/>
                <a:cs typeface="Tahoma" pitchFamily="34" charset="0"/>
              </a:rPr>
              <a:t>. </a:t>
            </a:r>
            <a:r>
              <a:rPr lang="ru-RU" sz="2000" i="1" dirty="0" smtClean="0">
                <a:latin typeface="Tahoma" pitchFamily="34" charset="0"/>
                <a:ea typeface="Times New Roman" pitchFamily="18" charset="0"/>
                <a:cs typeface="Tahoma" pitchFamily="34" charset="0"/>
              </a:rPr>
              <a:t>«Лебедь, щука и рак».</a:t>
            </a:r>
            <a:endParaRPr lang="ru-RU" sz="20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700" dirty="0" smtClean="0">
                <a:latin typeface="Tahoma" pitchFamily="34" charset="0"/>
                <a:ea typeface="Times New Roman" pitchFamily="18" charset="0"/>
                <a:cs typeface="Tahoma" pitchFamily="34" charset="0"/>
              </a:rPr>
              <a:t>Однажды Лебедь, Рак и Щука</a:t>
            </a:r>
            <a:endParaRPr lang="ru-RU" sz="17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700" dirty="0" smtClean="0">
                <a:latin typeface="Tahoma" pitchFamily="34" charset="0"/>
                <a:ea typeface="Times New Roman" pitchFamily="18" charset="0"/>
                <a:cs typeface="Tahoma" pitchFamily="34" charset="0"/>
              </a:rPr>
              <a:t>Везти с поклажей воз взялись,</a:t>
            </a:r>
            <a:endParaRPr lang="ru-RU" sz="17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700" dirty="0" smtClean="0">
                <a:latin typeface="Tahoma" pitchFamily="34" charset="0"/>
                <a:ea typeface="Times New Roman" pitchFamily="18" charset="0"/>
                <a:cs typeface="Tahoma" pitchFamily="34" charset="0"/>
              </a:rPr>
              <a:t>И вместе трое все в него впряглись;</a:t>
            </a:r>
            <a:endParaRPr lang="ru-RU" sz="17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700" dirty="0" smtClean="0">
                <a:latin typeface="Tahoma" pitchFamily="34" charset="0"/>
                <a:ea typeface="Times New Roman" pitchFamily="18" charset="0"/>
                <a:cs typeface="Tahoma" pitchFamily="34" charset="0"/>
              </a:rPr>
              <a:t>Из кожи лезут вон, а возу всё нет ходу!</a:t>
            </a:r>
            <a:endParaRPr lang="ru-RU" sz="17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700" dirty="0" smtClean="0">
                <a:latin typeface="Tahoma" pitchFamily="34" charset="0"/>
                <a:ea typeface="Times New Roman" pitchFamily="18" charset="0"/>
                <a:cs typeface="Tahoma" pitchFamily="34" charset="0"/>
              </a:rPr>
              <a:t>Поклажа бы для них казалась и легка:</a:t>
            </a:r>
            <a:endParaRPr lang="ru-RU" sz="17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700" dirty="0" smtClean="0">
                <a:latin typeface="Tahoma" pitchFamily="34" charset="0"/>
                <a:ea typeface="Times New Roman" pitchFamily="18" charset="0"/>
                <a:cs typeface="Tahoma" pitchFamily="34" charset="0"/>
              </a:rPr>
              <a:t>Да лебедь рвётся в облака,</a:t>
            </a:r>
            <a:endParaRPr lang="ru-RU" sz="17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700" dirty="0" smtClean="0">
                <a:latin typeface="Tahoma" pitchFamily="34" charset="0"/>
                <a:ea typeface="Times New Roman" pitchFamily="18" charset="0"/>
                <a:cs typeface="Tahoma" pitchFamily="34" charset="0"/>
              </a:rPr>
              <a:t>Рак пятится назад, а Щука тянет в воду.</a:t>
            </a:r>
            <a:endParaRPr lang="ru-RU" sz="17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700" dirty="0" smtClean="0">
                <a:latin typeface="Tahoma" pitchFamily="34" charset="0"/>
                <a:ea typeface="Times New Roman" pitchFamily="18" charset="0"/>
                <a:cs typeface="Tahoma" pitchFamily="34" charset="0"/>
              </a:rPr>
              <a:t>Кто виноват из них, кто прав, - судить не нам;</a:t>
            </a:r>
            <a:endParaRPr lang="ru-RU" sz="17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1700" dirty="0" smtClean="0">
                <a:latin typeface="Tahoma" pitchFamily="34" charset="0"/>
                <a:ea typeface="Times New Roman" pitchFamily="18" charset="0"/>
                <a:cs typeface="Tahoma" pitchFamily="34" charset="0"/>
              </a:rPr>
              <a:t>Да только воз и ныне там.</a:t>
            </a:r>
            <a:endParaRPr lang="ru-RU" sz="1700"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ru-RU" sz="1600" dirty="0" smtClean="0">
              <a:solidFill>
                <a:srgbClr val="C0504D"/>
              </a:solidFill>
              <a:latin typeface="Tahoma" pitchFamily="34" charset="0"/>
              <a:ea typeface="Times New Roman" pitchFamily="18" charset="0"/>
              <a:cs typeface="Tahoma" pitchFamily="34" charset="0"/>
            </a:endParaRPr>
          </a:p>
          <a:p>
            <a:pPr lvl="0" eaLnBrk="0" fontAlgn="base" hangingPunct="0">
              <a:spcBef>
                <a:spcPct val="0"/>
              </a:spcBef>
              <a:spcAft>
                <a:spcPct val="0"/>
              </a:spcAft>
            </a:pPr>
            <a:r>
              <a:rPr lang="ru-RU" sz="1600" dirty="0" smtClean="0">
                <a:solidFill>
                  <a:schemeClr val="bg1"/>
                </a:solidFill>
                <a:latin typeface="Tahoma" pitchFamily="34" charset="0"/>
                <a:ea typeface="Times New Roman" pitchFamily="18" charset="0"/>
                <a:cs typeface="Tahoma" pitchFamily="34" charset="0"/>
              </a:rPr>
              <a:t>Сделайте чертёж для описанной здесь ситуации и проанализируйте описанный случай (и его варианты) с физической точки зрения.</a:t>
            </a:r>
            <a:endParaRPr lang="ru-RU" sz="1600" dirty="0" smtClean="0">
              <a:solidFill>
                <a:schemeClr val="bg1"/>
              </a:solidFill>
              <a:latin typeface="Arial" pitchFamily="34" charset="0"/>
              <a:cs typeface="Arial" pitchFamily="34" charset="0"/>
            </a:endParaRPr>
          </a:p>
        </p:txBody>
      </p:sp>
      <p:pic>
        <p:nvPicPr>
          <p:cNvPr id="51202" name="Picture 2" descr="Биография Крылов И.А."/>
          <p:cNvPicPr>
            <a:picLocks noChangeAspect="1" noChangeArrowheads="1"/>
          </p:cNvPicPr>
          <p:nvPr/>
        </p:nvPicPr>
        <p:blipFill>
          <a:blip r:embed="rId3"/>
          <a:srcRect/>
          <a:stretch>
            <a:fillRect/>
          </a:stretch>
        </p:blipFill>
        <p:spPr bwMode="auto">
          <a:xfrm>
            <a:off x="857224" y="571480"/>
            <a:ext cx="3643338" cy="5214974"/>
          </a:xfrm>
          <a:prstGeom prst="rect">
            <a:avLst/>
          </a:prstGeom>
          <a:noFill/>
        </p:spPr>
      </p:pic>
      <p:sp>
        <p:nvSpPr>
          <p:cNvPr id="7" name="Прямоугольник 6"/>
          <p:cNvSpPr/>
          <p:nvPr/>
        </p:nvSpPr>
        <p:spPr>
          <a:xfrm>
            <a:off x="1714480" y="5857892"/>
            <a:ext cx="2143140" cy="461665"/>
          </a:xfrm>
          <a:prstGeom prst="rect">
            <a:avLst/>
          </a:prstGeom>
        </p:spPr>
        <p:txBody>
          <a:bodyPr wrap="square">
            <a:spAutoFit/>
          </a:bodyPr>
          <a:lstStyle/>
          <a:p>
            <a:r>
              <a:rPr lang="ru-RU" sz="2400" dirty="0" smtClean="0"/>
              <a:t> </a:t>
            </a:r>
            <a:r>
              <a:rPr lang="ru-RU" sz="2400" dirty="0" smtClean="0">
                <a:latin typeface="+mj-lt"/>
              </a:rPr>
              <a:t>1736—1778</a:t>
            </a:r>
            <a:endParaRPr lang="ru-RU" sz="2400"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938"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0177" name="Rectangle 1"/>
          <p:cNvSpPr>
            <a:spLocks noChangeArrowheads="1"/>
          </p:cNvSpPr>
          <p:nvPr/>
        </p:nvSpPr>
        <p:spPr bwMode="auto">
          <a:xfrm>
            <a:off x="4643438" y="571480"/>
            <a:ext cx="385765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Взаимодействие двух               тел.Третий закон Ньютона.</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Беляев </a:t>
            </a:r>
            <a:r>
              <a:rPr kumimoji="0" lang="ru-RU"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Звезда КЭЦ</a:t>
            </a:r>
            <a:r>
              <a:rPr kumimoji="0" lang="ru-RU" sz="2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 начал раздеваться. И вдруг почувствовал, что физический закон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Сила действия равна силе противодействия</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обнаруживается здесь в чистом виде, не затемненный земным притяжением. Здесь все вещи и сам человек превращаются в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реактивные приборы</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 отбросил костюм, говоря поземному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вниз</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сам, оттолкнувшись от него, подпрыгнул вверх. Получилось: не то я сбросил костюм, не то он меня подбросил</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lang="ru-RU" sz="1600" dirty="0" smtClean="0">
                <a:latin typeface="Times New Roman" pitchFamily="18" charset="0"/>
                <a:ea typeface="Times New Roman" pitchFamily="18" charset="0"/>
                <a:cs typeface="Times New Roman" pitchFamily="18" charset="0"/>
              </a:rPr>
              <a:t> </a:t>
            </a:r>
          </a:p>
          <a:p>
            <a:pPr marL="0" marR="0" lvl="0" indent="342900"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Объясните происходящее.</a:t>
            </a: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0179" name="Picture 3" descr="Суд снизит компенсацию за незаконное издание книг Беляева: Культура: Lenta.ru"/>
          <p:cNvPicPr>
            <a:picLocks noChangeAspect="1" noChangeArrowheads="1"/>
          </p:cNvPicPr>
          <p:nvPr/>
        </p:nvPicPr>
        <p:blipFill>
          <a:blip r:embed="rId3"/>
          <a:srcRect/>
          <a:stretch>
            <a:fillRect/>
          </a:stretch>
        </p:blipFill>
        <p:spPr bwMode="auto">
          <a:xfrm>
            <a:off x="785786" y="571480"/>
            <a:ext cx="3643338" cy="5210336"/>
          </a:xfrm>
          <a:prstGeom prst="rect">
            <a:avLst/>
          </a:prstGeom>
          <a:noFill/>
        </p:spPr>
      </p:pic>
      <p:sp>
        <p:nvSpPr>
          <p:cNvPr id="8" name="Прямоугольник 7"/>
          <p:cNvSpPr/>
          <p:nvPr/>
        </p:nvSpPr>
        <p:spPr>
          <a:xfrm>
            <a:off x="1857356" y="5786454"/>
            <a:ext cx="1857388" cy="461665"/>
          </a:xfrm>
          <a:prstGeom prst="rect">
            <a:avLst/>
          </a:prstGeom>
        </p:spPr>
        <p:txBody>
          <a:bodyPr wrap="square">
            <a:spAutoFit/>
          </a:bodyPr>
          <a:lstStyle/>
          <a:p>
            <a:r>
              <a:rPr lang="ru-RU" sz="2400" dirty="0" smtClean="0">
                <a:latin typeface="+mj-lt"/>
              </a:rPr>
              <a:t>1884 - 1942</a:t>
            </a:r>
            <a:endParaRPr lang="ru-RU" sz="24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2225" name="Rectangle 1"/>
          <p:cNvSpPr>
            <a:spLocks noChangeArrowheads="1"/>
          </p:cNvSpPr>
          <p:nvPr/>
        </p:nvSpPr>
        <p:spPr bwMode="auto">
          <a:xfrm>
            <a:off x="4572000" y="571480"/>
            <a:ext cx="400052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Всемирное тяготение.</a:t>
            </a:r>
            <a:endParaRPr kumimoji="0" lang="ru-RU"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И.Бунин. «Отлив».</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кипящей пене валуны,</a:t>
            </a:r>
          </a:p>
          <a:p>
            <a:pPr marL="0" marR="0" lvl="0" indent="3429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Волна, листая заходила -</a:t>
            </a:r>
          </a:p>
          <a:p>
            <a:pPr marL="0" marR="0" lvl="0" indent="3429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Её уж  тянет, тянет Сила</a:t>
            </a:r>
          </a:p>
          <a:p>
            <a:pPr marL="0" marR="0" lvl="0" indent="3429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Всходящей за морем луны.</a:t>
            </a:r>
          </a:p>
          <a:p>
            <a:pPr marL="0" marR="0" lvl="0" indent="3429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 тьме кокосовых лесов</a:t>
            </a:r>
          </a:p>
          <a:p>
            <a:pPr marL="0" marR="0" lvl="0" indent="3429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Горят стволы, дробятся тени         -   Луна глядит - и, в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блеске,в</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пене,</a:t>
            </a:r>
          </a:p>
          <a:p>
            <a:pPr marL="0" marR="0" lvl="0" indent="34290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Спешит волна на тайный зов.</a:t>
            </a: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C0504D"/>
              </a:solidFill>
              <a:effectLst/>
              <a:latin typeface="Arial" pitchFamily="34" charset="0"/>
              <a:ea typeface="Times New Roman" pitchFamily="18"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Какова причина отливов и приливов? </a:t>
            </a:r>
            <a:endParaRPr kumimoji="0" lang="ru-RU" b="0" i="0" u="none" strike="noStrike" cap="none" normalizeH="0" baseline="0" dirty="0" smtClean="0">
              <a:ln>
                <a:noFill/>
              </a:ln>
              <a:solidFill>
                <a:schemeClr val="bg1"/>
              </a:solidFill>
              <a:effectLst/>
              <a:latin typeface="Arial" pitchFamily="34" charset="0"/>
              <a:cs typeface="Arial" pitchFamily="34" charset="0"/>
            </a:endParaRPr>
          </a:p>
        </p:txBody>
      </p:sp>
      <p:pic>
        <p:nvPicPr>
          <p:cNvPr id="52227" name="Picture 3" descr="Бунин Иван Алексеевич - Биография"/>
          <p:cNvPicPr>
            <a:picLocks noChangeAspect="1" noChangeArrowheads="1"/>
          </p:cNvPicPr>
          <p:nvPr/>
        </p:nvPicPr>
        <p:blipFill>
          <a:blip r:embed="rId3"/>
          <a:srcRect/>
          <a:stretch>
            <a:fillRect/>
          </a:stretch>
        </p:blipFill>
        <p:spPr bwMode="auto">
          <a:xfrm>
            <a:off x="785785" y="500042"/>
            <a:ext cx="3772819" cy="4643470"/>
          </a:xfrm>
          <a:prstGeom prst="rect">
            <a:avLst/>
          </a:prstGeom>
          <a:noFill/>
        </p:spPr>
      </p:pic>
      <p:sp>
        <p:nvSpPr>
          <p:cNvPr id="7" name="Прямоугольник 6"/>
          <p:cNvSpPr/>
          <p:nvPr/>
        </p:nvSpPr>
        <p:spPr>
          <a:xfrm>
            <a:off x="1571604" y="5143512"/>
            <a:ext cx="1523174" cy="461665"/>
          </a:xfrm>
          <a:prstGeom prst="rect">
            <a:avLst/>
          </a:prstGeom>
        </p:spPr>
        <p:txBody>
          <a:bodyPr wrap="none">
            <a:spAutoFit/>
          </a:bodyPr>
          <a:lstStyle/>
          <a:p>
            <a:r>
              <a:rPr lang="ru-RU" sz="2400" b="1" dirty="0" smtClean="0">
                <a:latin typeface="+mj-lt"/>
              </a:rPr>
              <a:t>1870-1953</a:t>
            </a:r>
            <a:endParaRPr lang="ru-RU" sz="2400" b="1"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3250" name="Rectangle 2"/>
          <p:cNvSpPr>
            <a:spLocks noChangeArrowheads="1"/>
          </p:cNvSpPr>
          <p:nvPr/>
        </p:nvSpPr>
        <p:spPr bwMode="auto">
          <a:xfrm>
            <a:off x="4643438" y="500042"/>
            <a:ext cx="3786214"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Движение под действием сил всемирного тяготения.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Л.Кэрролл. «Приключение Алисы в стране чудес»</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 успела Алиса и глазом моргнуть, как начала падать,  словно в глубокий колодец.</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…Она все падала и падала. Неужели этому не будет конца?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Интересно, сколько миль я уже пролетела?  - сказала Алиса вслух. – Я, верно, приближаюсь к центру Земли. Дайка вспомнить… Это, кажется, около четырех тысяч миль вниз…</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Помолчав, она начала снова: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А не пролечу ли я всю Землю насквозь? Вот будет смешно! Вылезаю, - а люди вниз головой! Как их там зовут ?...Антипатии , кажется…Тут раздался страшный треск. Алиса упала на кучу валежника и сухих листьев».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Предположим, что Алиса падала в течение 3с. Какова глубина колодца?</a:t>
            </a: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3252" name="Picture 4" descr="Michael L. Carroll -- Resume -- Kalman Filter, Navigation Systems Engineer, Semantic Web Ontologist"/>
          <p:cNvPicPr>
            <a:picLocks noChangeAspect="1" noChangeArrowheads="1"/>
          </p:cNvPicPr>
          <p:nvPr/>
        </p:nvPicPr>
        <p:blipFill>
          <a:blip r:embed="rId3"/>
          <a:srcRect/>
          <a:stretch>
            <a:fillRect/>
          </a:stretch>
        </p:blipFill>
        <p:spPr bwMode="auto">
          <a:xfrm>
            <a:off x="785786" y="500042"/>
            <a:ext cx="3714776" cy="4268095"/>
          </a:xfrm>
          <a:prstGeom prst="rect">
            <a:avLst/>
          </a:prstGeom>
          <a:noFill/>
        </p:spPr>
      </p:pic>
      <p:sp>
        <p:nvSpPr>
          <p:cNvPr id="8" name="Прямоугольник 7"/>
          <p:cNvSpPr/>
          <p:nvPr/>
        </p:nvSpPr>
        <p:spPr>
          <a:xfrm>
            <a:off x="1571604" y="4857760"/>
            <a:ext cx="2571768" cy="461665"/>
          </a:xfrm>
          <a:prstGeom prst="rect">
            <a:avLst/>
          </a:prstGeom>
        </p:spPr>
        <p:txBody>
          <a:bodyPr wrap="square">
            <a:spAutoFit/>
          </a:bodyPr>
          <a:lstStyle/>
          <a:p>
            <a:r>
              <a:rPr lang="ru-RU" sz="2400" dirty="0" smtClean="0">
                <a:latin typeface="+mj-lt"/>
              </a:rPr>
              <a:t>     1832-1898</a:t>
            </a:r>
            <a:endParaRPr lang="ru-RU" sz="24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7938"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4273" name="Rectangle 1"/>
          <p:cNvSpPr>
            <a:spLocks noChangeArrowheads="1"/>
          </p:cNvSpPr>
          <p:nvPr/>
        </p:nvSpPr>
        <p:spPr bwMode="auto">
          <a:xfrm>
            <a:off x="4643438" y="357166"/>
            <a:ext cx="3857652"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Вес и невесомость.</a:t>
            </a:r>
            <a:endParaRPr lang="ru-RU" sz="1400" dirty="0" smtClean="0">
              <a:solidFill>
                <a:srgbClr val="7030A0"/>
              </a:solidFill>
              <a:latin typeface="Arial" pitchFamily="34" charset="0"/>
              <a:ea typeface="Times New Roman" pitchFamily="18" charset="0"/>
              <a:cs typeface="Arial" pitchFamily="34" charset="0"/>
            </a:endParaRPr>
          </a:p>
          <a:p>
            <a:pPr lvl="0" eaLnBrk="0" fontAlgn="base" hangingPunct="0">
              <a:spcBef>
                <a:spcPct val="0"/>
              </a:spcBef>
              <a:spcAft>
                <a:spcPct val="0"/>
              </a:spcAft>
            </a:pPr>
            <a:r>
              <a:rPr lang="ru-RU" sz="2000" dirty="0" smtClean="0">
                <a:latin typeface="Arial" pitchFamily="34" charset="0"/>
                <a:ea typeface="Times New Roman" pitchFamily="18" charset="0"/>
                <a:cs typeface="Arial" pitchFamily="34" charset="0"/>
              </a:rPr>
              <a:t>Г. </a:t>
            </a:r>
            <a:r>
              <a:rPr lang="ru-RU" sz="2000" dirty="0" err="1" smtClean="0">
                <a:latin typeface="Arial" pitchFamily="34" charset="0"/>
                <a:ea typeface="Times New Roman" pitchFamily="18" charset="0"/>
                <a:cs typeface="Arial" pitchFamily="34" charset="0"/>
              </a:rPr>
              <a:t>Уэлс</a:t>
            </a:r>
            <a:r>
              <a:rPr lang="ru-RU" sz="2000" dirty="0" smtClean="0">
                <a:latin typeface="Arial" pitchFamily="34" charset="0"/>
                <a:ea typeface="Times New Roman" pitchFamily="18" charset="0"/>
                <a:cs typeface="Arial" pitchFamily="34" charset="0"/>
              </a:rPr>
              <a:t>. </a:t>
            </a:r>
            <a:r>
              <a:rPr lang="ru-RU" dirty="0" smtClean="0">
                <a:latin typeface="Arial" pitchFamily="34" charset="0"/>
                <a:ea typeface="Times New Roman" pitchFamily="18" charset="0"/>
                <a:cs typeface="Arial" pitchFamily="34" charset="0"/>
              </a:rPr>
              <a:t>«</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Первые люди на Луне»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 время полета к Луне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Кейвор</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указал на ящики и узлы, которые прежде лежали на дне шара. « Я с изумлением заметил, что они плавали теперь в воздухе в футе от сферической стены. Затем я увидел по тени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Кейвора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что он не опирается более на поверхность стекла; протянув руку назад, я почувствовал, что и мое тело тоже повисло в воздухе…</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Странное это ощущение – витать в пространстве: сначала жутко, но потом, когда страх проходит, оно не лишено приятности очень покойно, похоже на лежание на мягком пуховике. Полная отчужденность от мира и независимость! Я не ожидал ничего подобного. Я ожидал сильного толчка вначале и головокружительной  быстроты полета. Вместо всего этого я почувствовал себя как бы бесплотным. Это походило не на путешествие, а на сновидение.»</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Какое явление описано в этом отрывке?</a:t>
            </a:r>
            <a:endParaRPr kumimoji="0" lang="ru-RU" b="0" i="0" u="none" strike="noStrike" cap="none" normalizeH="0" baseline="0" dirty="0" smtClean="0">
              <a:ln>
                <a:noFill/>
              </a:ln>
              <a:solidFill>
                <a:schemeClr val="bg1"/>
              </a:solidFill>
              <a:effectLst/>
              <a:latin typeface="Arial" pitchFamily="34" charset="0"/>
              <a:cs typeface="Arial" pitchFamily="34" charset="0"/>
            </a:endParaRPr>
          </a:p>
        </p:txBody>
      </p:sp>
      <p:sp>
        <p:nvSpPr>
          <p:cNvPr id="54275" name="AutoShape 3" descr="H.G. Wells by Beresfor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4277" name="AutoShape 5" descr="H.G. Wells by Beresfor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4279" name="AutoShape 7" descr="H.G. Wells by Beresfor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4281" name="AutoShape 9" descr="H.G. Wells by Beresfor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4283" name="Picture 11" descr="УЭЛЛС (Wells) Герберт Джордж (1866, Бромли - 1946, Лондон), английский писатель и общественный деятель. . Г. Уэллс Родился в неб"/>
          <p:cNvPicPr>
            <a:picLocks noChangeAspect="1" noChangeArrowheads="1"/>
          </p:cNvPicPr>
          <p:nvPr/>
        </p:nvPicPr>
        <p:blipFill>
          <a:blip r:embed="rId3"/>
          <a:srcRect/>
          <a:stretch>
            <a:fillRect/>
          </a:stretch>
        </p:blipFill>
        <p:spPr bwMode="auto">
          <a:xfrm>
            <a:off x="857224" y="500042"/>
            <a:ext cx="3643338" cy="4722845"/>
          </a:xfrm>
          <a:prstGeom prst="rect">
            <a:avLst/>
          </a:prstGeom>
          <a:noFill/>
        </p:spPr>
      </p:pic>
      <p:sp>
        <p:nvSpPr>
          <p:cNvPr id="12" name="Прямоугольник 11"/>
          <p:cNvSpPr/>
          <p:nvPr/>
        </p:nvSpPr>
        <p:spPr>
          <a:xfrm>
            <a:off x="1928794" y="5214950"/>
            <a:ext cx="2786082" cy="461665"/>
          </a:xfrm>
          <a:prstGeom prst="rect">
            <a:avLst/>
          </a:prstGeom>
        </p:spPr>
        <p:txBody>
          <a:bodyPr wrap="square">
            <a:spAutoFit/>
          </a:bodyPr>
          <a:lstStyle/>
          <a:p>
            <a:r>
              <a:rPr lang="ru-RU" dirty="0" smtClean="0"/>
              <a:t> </a:t>
            </a:r>
            <a:r>
              <a:rPr lang="ru-RU" sz="2400" dirty="0" smtClean="0">
                <a:latin typeface="+mj-lt"/>
              </a:rPr>
              <a:t>1866-1946</a:t>
            </a:r>
            <a:endParaRPr lang="ru-RU" sz="24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1"/>
          </p:nvPr>
        </p:nvSpPr>
        <p:spPr/>
        <p:txBody>
          <a:bodyPr>
            <a:normAutofit/>
          </a:bodyPr>
          <a:lstStyle/>
          <a:p>
            <a:r>
              <a:rPr lang="ru-RU" sz="3200" dirty="0" smtClean="0"/>
              <a:t>Во-первых, в  образном, ассоциативном характере мышления в противовес абстрактно-логическому мышлению современной науки.</a:t>
            </a:r>
            <a:endParaRPr lang="ru-RU" sz="3200" dirty="0"/>
          </a:p>
        </p:txBody>
      </p:sp>
      <p:sp>
        <p:nvSpPr>
          <p:cNvPr id="64513" name="Rectangle 1"/>
          <p:cNvSpPr>
            <a:spLocks noChangeArrowheads="1"/>
          </p:cNvSpPr>
          <p:nvPr/>
        </p:nvSpPr>
        <p:spPr bwMode="auto">
          <a:xfrm>
            <a:off x="357158" y="142852"/>
            <a:ext cx="364333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специфика гуманитарного склада :мышления</a:t>
            </a:r>
            <a:endParaRPr kumimoji="0" lang="ru-RU" sz="3600" b="0" i="0" u="none" strike="noStrike" cap="none" normalizeH="0" baseline="0" dirty="0" smtClean="0">
              <a:ln>
                <a:noFill/>
              </a:ln>
              <a:solidFill>
                <a:schemeClr val="accent1"/>
              </a:solidFill>
              <a:effectLst/>
              <a:latin typeface="Arial" pitchFamily="34" charset="0"/>
              <a:cs typeface="Arial" pitchFamily="34" charset="0"/>
            </a:endParaRPr>
          </a:p>
        </p:txBody>
      </p:sp>
      <p:pic>
        <p:nvPicPr>
          <p:cNvPr id="64515" name="Picture 3" descr="JoyReactor - смешные картинки и другие приколы: комиксы, гиф анимация, видео, лучший интеллектуальный юмор."/>
          <p:cNvPicPr>
            <a:picLocks noChangeAspect="1" noChangeArrowheads="1"/>
          </p:cNvPicPr>
          <p:nvPr/>
        </p:nvPicPr>
        <p:blipFill>
          <a:blip r:embed="rId2"/>
          <a:srcRect/>
          <a:stretch>
            <a:fillRect/>
          </a:stretch>
        </p:blipFill>
        <p:spPr bwMode="auto">
          <a:xfrm>
            <a:off x="142844" y="2000240"/>
            <a:ext cx="3857652" cy="461962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60417" name="Rectangle 1"/>
          <p:cNvSpPr>
            <a:spLocks noChangeArrowheads="1"/>
          </p:cNvSpPr>
          <p:nvPr/>
        </p:nvSpPr>
        <p:spPr bwMode="auto">
          <a:xfrm>
            <a:off x="4643438" y="428604"/>
            <a:ext cx="378621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solidFill>
                <a:srgbClr val="FF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Силы трения.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А.С.Пушкин. «Евгений Онегин»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Когда ж падучая звезда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 небу тёмному летела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рассыпалася</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тогда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сметенье</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Таня торопилась,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Пока звезда ещё катилась,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Желанье сердца ей шепнуть.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Как объяснить разогрев и свечение метеорных тел, влетающих в атмосферу Земли?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Можно ли наблюдать «падающие звёзды» на Луне?</a:t>
            </a: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0419" name="Picture 3" descr="Звезды будут &quot;падать&quot; в эти выходные"/>
          <p:cNvPicPr>
            <a:picLocks noChangeAspect="1" noChangeArrowheads="1"/>
          </p:cNvPicPr>
          <p:nvPr/>
        </p:nvPicPr>
        <p:blipFill>
          <a:blip r:embed="rId3"/>
          <a:srcRect/>
          <a:stretch>
            <a:fillRect/>
          </a:stretch>
        </p:blipFill>
        <p:spPr bwMode="auto">
          <a:xfrm>
            <a:off x="571472" y="500042"/>
            <a:ext cx="3929090" cy="592935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9393" name="Rectangle 1"/>
          <p:cNvSpPr>
            <a:spLocks noChangeArrowheads="1"/>
          </p:cNvSpPr>
          <p:nvPr/>
        </p:nvSpPr>
        <p:spPr bwMode="auto">
          <a:xfrm>
            <a:off x="4714876" y="357167"/>
            <a:ext cx="4143404"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А.И.Куприн. «Ольга Сур»</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Никаноро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Нанни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придумал новый цирковой номер под названием  «Легче воздуха».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номер был, на неопытный взгляд, как будто простой. На высоте двух хороших человеческих ростов строилась неширокая площадка для разбега; она оканчивалась на середине манежа американским ясеневым трамплином, а на другой стороне манежа укреплялся обыкновенный бархатный тамбур такой величины, что можно было только поставить ноги, окончив прыжок. И что же делает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Никаноро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Нанни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Он берет в  каждую из рук по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двадцатипятифунтовой</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гире, затем он делает короткий, но быстрый разбег, отталкивается со страшной силой от трамплина и летит прямо на тамбур…</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 во время этого полета, в какой – то необходимый, но неуловимый момент, он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брасает</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обе гири, и тут – то, преодолев закон тяжести, ставши внезапно легче на пятьдесят фунтов, он неожиданно взвивается кверху и потом уже кончает полет, упав на тамбур. И этот – то невообразимый полет…производил каждый раз на нас, всего навидавшихся в цирке, ощущение какой – то внезапной светлой радости».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Объясните этот цирковой номер с точки зрения физики. </a:t>
            </a:r>
            <a:endParaRPr kumimoji="0" lang="ru-RU"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59394" name="Rectangle 2"/>
          <p:cNvSpPr>
            <a:spLocks noChangeArrowheads="1"/>
          </p:cNvSpPr>
          <p:nvPr/>
        </p:nvSpPr>
        <p:spPr bwMode="auto">
          <a:xfrm>
            <a:off x="714348" y="357166"/>
            <a:ext cx="378621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Глава 3.Законы сохранения в механике.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Импульс. Закон сохранения импульса.</a:t>
            </a:r>
            <a:endParaRPr kumimoji="0" lang="ru-RU" sz="1800" b="0" i="0" u="none" strike="noStrike" cap="none" normalizeH="0" baseline="0" dirty="0" smtClean="0">
              <a:ln>
                <a:noFill/>
              </a:ln>
              <a:solidFill>
                <a:srgbClr val="7030A0"/>
              </a:solidFill>
              <a:effectLst/>
              <a:latin typeface="Arial" pitchFamily="34" charset="0"/>
              <a:cs typeface="Arial" pitchFamily="34" charset="0"/>
            </a:endParaRPr>
          </a:p>
        </p:txBody>
      </p:sp>
      <p:pic>
        <p:nvPicPr>
          <p:cNvPr id="59396" name="Picture 4" descr="Русские певцы Глинские чтения"/>
          <p:cNvPicPr>
            <a:picLocks noChangeAspect="1" noChangeArrowheads="1"/>
          </p:cNvPicPr>
          <p:nvPr/>
        </p:nvPicPr>
        <p:blipFill>
          <a:blip r:embed="rId3"/>
          <a:srcRect/>
          <a:stretch>
            <a:fillRect/>
          </a:stretch>
        </p:blipFill>
        <p:spPr bwMode="auto">
          <a:xfrm>
            <a:off x="785786" y="1857364"/>
            <a:ext cx="3712046" cy="3714776"/>
          </a:xfrm>
          <a:prstGeom prst="rect">
            <a:avLst/>
          </a:prstGeom>
          <a:noFill/>
        </p:spPr>
      </p:pic>
      <p:sp>
        <p:nvSpPr>
          <p:cNvPr id="8" name="Прямоугольник 7"/>
          <p:cNvSpPr/>
          <p:nvPr/>
        </p:nvSpPr>
        <p:spPr>
          <a:xfrm>
            <a:off x="1857356" y="5572140"/>
            <a:ext cx="1479892" cy="369332"/>
          </a:xfrm>
          <a:prstGeom prst="rect">
            <a:avLst/>
          </a:prstGeom>
        </p:spPr>
        <p:txBody>
          <a:bodyPr wrap="square">
            <a:spAutoFit/>
          </a:bodyPr>
          <a:lstStyle/>
          <a:p>
            <a:pPr algn="ctr"/>
            <a:r>
              <a:rPr lang="ru-RU" dirty="0" smtClean="0">
                <a:solidFill>
                  <a:schemeClr val="bg1"/>
                </a:solidFill>
                <a:latin typeface="Arial" pitchFamily="34" charset="0"/>
                <a:ea typeface="Times New Roman" pitchFamily="18" charset="0"/>
                <a:cs typeface="Arial" pitchFamily="34" charset="0"/>
              </a:rPr>
              <a:t>1870 - 1938 </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8369" name="Rectangle 1"/>
          <p:cNvSpPr>
            <a:spLocks noChangeArrowheads="1"/>
          </p:cNvSpPr>
          <p:nvPr/>
        </p:nvSpPr>
        <p:spPr bwMode="auto">
          <a:xfrm>
            <a:off x="4643438" y="0"/>
            <a:ext cx="392909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Ж.Верн. «Зимовка во льдах»</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Arial" pitchFamily="34" charset="0"/>
                <a:ea typeface="Times New Roman" pitchFamily="18" charset="0"/>
                <a:cs typeface="Arial" pitchFamily="34" charset="0"/>
              </a:rPr>
              <a:t>«Как только сани были приведены в готовность, их тотчас же нагрузили и прикрыли поклажу буйволовой шкурой. Общий вес груза составлял около семисот фунтов; пять собак без труда везли этот груз по льду».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Определите развиваемую собаками мощность, считая, что коэффициент трения равен 0,1,скорость передвижения равна 1 м/с.</a:t>
            </a: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8371" name="Picture 3" descr="дождливый остров. Cкачать. Книги. Журналы. Аудиокниги. Страница 3"/>
          <p:cNvPicPr>
            <a:picLocks noChangeAspect="1" noChangeArrowheads="1"/>
          </p:cNvPicPr>
          <p:nvPr/>
        </p:nvPicPr>
        <p:blipFill>
          <a:blip r:embed="rId3"/>
          <a:srcRect/>
          <a:stretch>
            <a:fillRect/>
          </a:stretch>
        </p:blipFill>
        <p:spPr bwMode="auto">
          <a:xfrm>
            <a:off x="928662" y="1714488"/>
            <a:ext cx="3357586" cy="4143404"/>
          </a:xfrm>
          <a:prstGeom prst="rect">
            <a:avLst/>
          </a:prstGeom>
          <a:noFill/>
        </p:spPr>
      </p:pic>
      <p:sp>
        <p:nvSpPr>
          <p:cNvPr id="58372" name="Rectangle 4"/>
          <p:cNvSpPr>
            <a:spLocks noChangeArrowheads="1"/>
          </p:cNvSpPr>
          <p:nvPr/>
        </p:nvSpPr>
        <p:spPr bwMode="auto">
          <a:xfrm>
            <a:off x="928662" y="642918"/>
            <a:ext cx="33575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Механическая работа. Мощность.</a:t>
            </a:r>
            <a:endParaRPr kumimoji="0" lang="ru-RU" sz="20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42852"/>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7345" name="Rectangle 1"/>
          <p:cNvSpPr>
            <a:spLocks noChangeArrowheads="1"/>
          </p:cNvSpPr>
          <p:nvPr/>
        </p:nvSpPr>
        <p:spPr bwMode="auto">
          <a:xfrm>
            <a:off x="4714876" y="758405"/>
            <a:ext cx="37147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Энергия. Закон сохранения механической энергии.</a:t>
            </a:r>
            <a:endParaRPr kumimoji="0" lang="ru-RU" sz="2000" b="0" i="0" u="none" strike="noStrike" cap="none" normalizeH="0" baseline="0" dirty="0" smtClean="0">
              <a:ln>
                <a:noFill/>
              </a:ln>
              <a:solidFill>
                <a:srgbClr val="7030A0"/>
              </a:solidFill>
              <a:effectLst/>
              <a:latin typeface="Arial" pitchFamily="34" charset="0"/>
              <a:cs typeface="Arial" pitchFamily="34" charset="0"/>
            </a:endParaRPr>
          </a:p>
        </p:txBody>
      </p:sp>
      <p:sp>
        <p:nvSpPr>
          <p:cNvPr id="57346" name="Rectangle 2"/>
          <p:cNvSpPr>
            <a:spLocks noChangeArrowheads="1"/>
          </p:cNvSpPr>
          <p:nvPr/>
        </p:nvSpPr>
        <p:spPr bwMode="auto">
          <a:xfrm>
            <a:off x="4714876" y="1357298"/>
            <a:ext cx="37147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7" name="Rectangle 3"/>
          <p:cNvSpPr>
            <a:spLocks noChangeArrowheads="1"/>
          </p:cNvSpPr>
          <p:nvPr/>
        </p:nvSpPr>
        <p:spPr bwMode="auto">
          <a:xfrm>
            <a:off x="4643438" y="1571612"/>
            <a:ext cx="421484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А.П.Платонов. «Сокровенный человек»</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Для уничтожения бронепоезда белогвардейцев, стоявшего на станции, Пухов предложил пустить по рельсам под уклон состав из вагонов с песком: «с ветром и лихою игрою  колес вылетел состав без паровоза и в момент                        вскочил на затрепетавший под такой скоростью мост.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Афонин</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забыл дышать и от какого – то восторга нечаянно взмок глазами. Состав скрылся на мгновенье в гуще вагонов полустанка, и сейчас же там поднялось облако песчаной пыли. Потом раздался резкий, краткий разлом стали, закончившийся раздраженным треском».</a:t>
            </a:r>
            <a:endPar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Какие преобразования энергии произошли при столкновении? </a:t>
            </a:r>
            <a:endParaRPr kumimoji="0" lang="ru-RU"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7349" name="Picture 5" descr="А п платонов творческая биография"/>
          <p:cNvPicPr>
            <a:picLocks noChangeAspect="1" noChangeArrowheads="1"/>
          </p:cNvPicPr>
          <p:nvPr/>
        </p:nvPicPr>
        <p:blipFill>
          <a:blip r:embed="rId3"/>
          <a:srcRect/>
          <a:stretch>
            <a:fillRect/>
          </a:stretch>
        </p:blipFill>
        <p:spPr bwMode="auto">
          <a:xfrm>
            <a:off x="785786" y="642918"/>
            <a:ext cx="3714776" cy="4981575"/>
          </a:xfrm>
          <a:prstGeom prst="rect">
            <a:avLst/>
          </a:prstGeom>
          <a:noFill/>
        </p:spPr>
      </p:pic>
      <p:sp>
        <p:nvSpPr>
          <p:cNvPr id="9" name="Прямоугольник 8"/>
          <p:cNvSpPr/>
          <p:nvPr/>
        </p:nvSpPr>
        <p:spPr>
          <a:xfrm>
            <a:off x="1928794" y="5857892"/>
            <a:ext cx="1415772" cy="369332"/>
          </a:xfrm>
          <a:prstGeom prst="rect">
            <a:avLst/>
          </a:prstGeom>
        </p:spPr>
        <p:txBody>
          <a:bodyPr wrap="none">
            <a:spAutoFit/>
          </a:bodyPr>
          <a:lstStyle/>
          <a:p>
            <a:r>
              <a:rPr lang="ru-RU" dirty="0" smtClean="0">
                <a:solidFill>
                  <a:schemeClr val="bg1"/>
                </a:solidFill>
                <a:latin typeface="Arial" pitchFamily="34" charset="0"/>
                <a:ea typeface="Times New Roman" pitchFamily="18" charset="0"/>
                <a:cs typeface="Arial" pitchFamily="34" charset="0"/>
              </a:rPr>
              <a:t>1899 - 1951</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7432"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56321" name="Rectangle 1"/>
          <p:cNvSpPr>
            <a:spLocks noChangeArrowheads="1"/>
          </p:cNvSpPr>
          <p:nvPr/>
        </p:nvSpPr>
        <p:spPr bwMode="auto">
          <a:xfrm>
            <a:off x="4643438" y="642918"/>
            <a:ext cx="364333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Глава</a:t>
            </a:r>
            <a:r>
              <a:rPr kumimoji="0" lang="ru-RU" sz="1600" b="0" i="0" u="none" strike="noStrike" cap="none" normalizeH="0" dirty="0" smtClean="0">
                <a:ln>
                  <a:noFill/>
                </a:ln>
                <a:solidFill>
                  <a:srgbClr val="0070C0"/>
                </a:solidFill>
                <a:effectLst/>
                <a:latin typeface="Arial" pitchFamily="34" charset="0"/>
                <a:ea typeface="Times New Roman" pitchFamily="18" charset="0"/>
                <a:cs typeface="Arial" pitchFamily="34" charset="0"/>
              </a:rPr>
              <a:t> 4. </a:t>
            </a:r>
            <a:r>
              <a:rPr kumimoji="0" lang="ru-RU" sz="16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Механические колебания  и волны.</a:t>
            </a: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dirty="0" smtClean="0">
              <a:solidFill>
                <a:srgbClr val="FF000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7030A0"/>
                </a:solidFill>
                <a:effectLst/>
                <a:latin typeface="Arial" pitchFamily="34" charset="0"/>
                <a:cs typeface="Arial" pitchFamily="34" charset="0"/>
              </a:rPr>
              <a:t>Механические колебания.</a:t>
            </a:r>
          </a:p>
        </p:txBody>
      </p:sp>
      <p:sp>
        <p:nvSpPr>
          <p:cNvPr id="56322" name="Rectangle 2"/>
          <p:cNvSpPr>
            <a:spLocks noChangeArrowheads="1"/>
          </p:cNvSpPr>
          <p:nvPr/>
        </p:nvSpPr>
        <p:spPr bwMode="auto">
          <a:xfrm>
            <a:off x="4714876" y="1428737"/>
            <a:ext cx="3714776"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Н.А.Заболоцкий. «Утро»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Рожденный пустыней,</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Колеблется звук,</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Колеблется синий </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 нитке паук.</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Прозрачен и чист,</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сияющих звездах</a:t>
            </a: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Колеблется лист.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Какие примеры колебательного движения приводятся в этих поэтических строках? </a:t>
            </a:r>
            <a:endParaRPr kumimoji="0" lang="ru-RU"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56324" name="AutoShape 4" descr="Литератур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6326" name="AutoShape 6" descr="Литератур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6328" name="Picture 8" descr="Литература"/>
          <p:cNvPicPr>
            <a:picLocks noChangeAspect="1" noChangeArrowheads="1"/>
          </p:cNvPicPr>
          <p:nvPr/>
        </p:nvPicPr>
        <p:blipFill>
          <a:blip r:embed="rId3"/>
          <a:srcRect/>
          <a:stretch>
            <a:fillRect/>
          </a:stretch>
        </p:blipFill>
        <p:spPr bwMode="auto">
          <a:xfrm>
            <a:off x="714348" y="642918"/>
            <a:ext cx="3714777" cy="4357718"/>
          </a:xfrm>
          <a:prstGeom prst="rect">
            <a:avLst/>
          </a:prstGeom>
          <a:noFill/>
        </p:spPr>
      </p:pic>
      <p:sp>
        <p:nvSpPr>
          <p:cNvPr id="10" name="Прямоугольник 9"/>
          <p:cNvSpPr/>
          <p:nvPr/>
        </p:nvSpPr>
        <p:spPr>
          <a:xfrm>
            <a:off x="1785918" y="5357826"/>
            <a:ext cx="1829347" cy="461665"/>
          </a:xfrm>
          <a:prstGeom prst="rect">
            <a:avLst/>
          </a:prstGeom>
        </p:spPr>
        <p:txBody>
          <a:bodyPr wrap="none">
            <a:spAutoFit/>
          </a:bodyPr>
          <a:lstStyle/>
          <a:p>
            <a:pPr lvl="0" eaLnBrk="0" fontAlgn="base" hangingPunct="0">
              <a:spcBef>
                <a:spcPct val="0"/>
              </a:spcBef>
              <a:spcAft>
                <a:spcPct val="0"/>
              </a:spcAft>
            </a:pPr>
            <a:r>
              <a:rPr lang="ru-RU" sz="2400" dirty="0" smtClean="0">
                <a:solidFill>
                  <a:schemeClr val="bg1"/>
                </a:solidFill>
                <a:latin typeface="Arial" pitchFamily="34" charset="0"/>
                <a:ea typeface="Times New Roman" pitchFamily="18" charset="0"/>
                <a:cs typeface="Arial" pitchFamily="34" charset="0"/>
              </a:rPr>
              <a:t>1903 - 1958</a:t>
            </a:r>
            <a:endParaRPr lang="ru-RU" sz="2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285728"/>
            <a:ext cx="9151938" cy="6665935"/>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64513" name="Rectangle 1"/>
          <p:cNvSpPr>
            <a:spLocks noChangeArrowheads="1"/>
          </p:cNvSpPr>
          <p:nvPr/>
        </p:nvSpPr>
        <p:spPr bwMode="auto">
          <a:xfrm>
            <a:off x="4714876" y="500042"/>
            <a:ext cx="371477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Превращение энергии при колебаниях. Резонанс</a:t>
            </a: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4714876" y="1285860"/>
            <a:ext cx="378621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К.Грушевая. «Ничего не могу забыть»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«После налета фашистов мама заглянула в буфет и увидела, что один из бокалов составлял две равные, идеально поделенные половинки. Вся остальная посуда была в целости. Мы долго гадали, каким образом в закрытом буфете мог так ровно разбиться бокал. Вечером пришел папа и объяснил: оказывается, наш бокал от определенной частоты колебаний взрывной волны вошел в резонанс, потому и раскололся пополам. Папа заявил, что явление это достаточно редкое, но при некоторых условиях в резонанс могут попасть многие предметы».</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Приведите другие  примеры механического резонанса.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Дон Смит"/>
          <p:cNvPicPr>
            <a:picLocks noChangeAspect="1" noChangeArrowheads="1"/>
          </p:cNvPicPr>
          <p:nvPr/>
        </p:nvPicPr>
        <p:blipFill>
          <a:blip r:embed="rId3"/>
          <a:srcRect/>
          <a:stretch>
            <a:fillRect/>
          </a:stretch>
        </p:blipFill>
        <p:spPr bwMode="auto">
          <a:xfrm>
            <a:off x="857224" y="1142984"/>
            <a:ext cx="3357586" cy="392909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63490" name="Rectangle 2"/>
          <p:cNvSpPr>
            <a:spLocks noChangeArrowheads="1"/>
          </p:cNvSpPr>
          <p:nvPr/>
        </p:nvSpPr>
        <p:spPr bwMode="auto">
          <a:xfrm>
            <a:off x="4572000" y="0"/>
            <a:ext cx="428628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Механические волны. Звук</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sz="2000" b="0" i="0" u="none" strike="noStrike" cap="none" normalizeH="0" baseline="0" dirty="0" smtClean="0">
                <a:ln>
                  <a:noFill/>
                </a:ln>
                <a:effectLst/>
                <a:latin typeface="Arial" pitchFamily="34" charset="0"/>
                <a:ea typeface="Times New Roman" pitchFamily="18" charset="0"/>
                <a:cs typeface="Arial" pitchFamily="34" charset="0"/>
              </a:rPr>
              <a:t>В.В. Бианки «Музыкант»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Arial" pitchFamily="34" charset="0"/>
                <a:ea typeface="Times New Roman" pitchFamily="18" charset="0"/>
                <a:cs typeface="Arial" pitchFamily="34" charset="0"/>
              </a:rPr>
              <a:t>Старик подкрался из-за елочки и видит: на опушке разбитое грозою дерево, из него торчат длинные </a:t>
            </a:r>
            <a:r>
              <a:rPr kumimoji="0" lang="ru-RU" sz="2000" b="0" i="0" u="none" strike="noStrike" cap="none" normalizeH="0" baseline="0" dirty="0" err="1" smtClean="0">
                <a:ln>
                  <a:noFill/>
                </a:ln>
                <a:effectLst/>
                <a:latin typeface="Arial" pitchFamily="34" charset="0"/>
                <a:ea typeface="Times New Roman" pitchFamily="18" charset="0"/>
                <a:cs typeface="Arial" pitchFamily="34" charset="0"/>
              </a:rPr>
              <a:t>щепки,а</a:t>
            </a:r>
            <a:r>
              <a:rPr kumimoji="0" lang="ru-RU" sz="2000" b="0" i="0" u="none" strike="noStrike" cap="none" normalizeH="0" baseline="0" dirty="0" smtClean="0">
                <a:ln>
                  <a:noFill/>
                </a:ln>
                <a:effectLst/>
                <a:latin typeface="Arial" pitchFamily="34" charset="0"/>
                <a:ea typeface="Times New Roman" pitchFamily="18" charset="0"/>
                <a:cs typeface="Arial" pitchFamily="34" charset="0"/>
              </a:rPr>
              <a:t> под деревом сидит </a:t>
            </a:r>
            <a:r>
              <a:rPr kumimoji="0" lang="ru-RU" sz="2000" b="0" i="0" u="none" strike="noStrike" cap="none" normalizeH="0" baseline="0" dirty="0" err="1" smtClean="0">
                <a:ln>
                  <a:noFill/>
                </a:ln>
                <a:effectLst/>
                <a:latin typeface="Arial" pitchFamily="34" charset="0"/>
                <a:ea typeface="Times New Roman" pitchFamily="18" charset="0"/>
                <a:cs typeface="Arial" pitchFamily="34" charset="0"/>
              </a:rPr>
              <a:t>медведь,схватил</a:t>
            </a:r>
            <a:r>
              <a:rPr kumimoji="0" lang="ru-RU" sz="2000" b="0" i="0" u="none" strike="noStrike" cap="none" normalizeH="0" baseline="0" dirty="0" smtClean="0">
                <a:ln>
                  <a:noFill/>
                </a:ln>
                <a:effectLst/>
                <a:latin typeface="Arial" pitchFamily="34" charset="0"/>
                <a:ea typeface="Times New Roman" pitchFamily="18" charset="0"/>
                <a:cs typeface="Arial" pitchFamily="34" charset="0"/>
              </a:rPr>
              <a:t> одну щепку лапой. Медведь потянул к себе щепку и отпустил ее. Щепка выпрямилась ,задрожала и в воздухе раздалось:»Дзинь!»…-как струна пропела… Замолк звук, медведь опять за свое: оттянул щепку и отпустил.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Почему щепка издавала звук?</a:t>
            </a: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3492" name="Picture 4" descr="Стена ВКонтакте"/>
          <p:cNvPicPr>
            <a:picLocks noChangeAspect="1" noChangeArrowheads="1"/>
          </p:cNvPicPr>
          <p:nvPr/>
        </p:nvPicPr>
        <p:blipFill>
          <a:blip r:embed="rId3"/>
          <a:srcRect/>
          <a:stretch>
            <a:fillRect/>
          </a:stretch>
        </p:blipFill>
        <p:spPr bwMode="auto">
          <a:xfrm>
            <a:off x="928662" y="571480"/>
            <a:ext cx="3500462" cy="578647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51938" cy="6951663"/>
          </a:xfrm>
          <a:prstGeom prst="rect">
            <a:avLst/>
          </a:prstGeom>
          <a:noFill/>
          <a:ln w="9525">
            <a:noFill/>
            <a:miter lim="800000"/>
            <a:headEnd/>
            <a:tailEnd/>
          </a:ln>
          <a:effectLst/>
        </p:spPr>
      </p:pic>
      <p:sp>
        <p:nvSpPr>
          <p:cNvPr id="14337" name="Rectangle 1"/>
          <p:cNvSpPr>
            <a:spLocks noChangeArrowheads="1"/>
          </p:cNvSpPr>
          <p:nvPr/>
        </p:nvSpPr>
        <p:spPr bwMode="auto">
          <a:xfrm>
            <a:off x="4929190" y="1165086"/>
            <a:ext cx="278608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lang="ru-RU" sz="2800" b="1" dirty="0" smtClean="0">
              <a:latin typeface="Times New Roman" pitchFamily="18" charset="0"/>
              <a:ea typeface="Times New Roman" pitchFamily="18" charset="0"/>
              <a:cs typeface="Browallia New" pitchFamily="34" charset="-34"/>
            </a:endParaRPr>
          </a:p>
          <a:p>
            <a:pPr marL="0" marR="0" lvl="0" indent="0" algn="l" defTabSz="914400" rtl="0" eaLnBrk="1" fontAlgn="base" latinLnBrk="0" hangingPunct="1">
              <a:lnSpc>
                <a:spcPct val="100000"/>
              </a:lnSpc>
              <a:spcBef>
                <a:spcPct val="0"/>
              </a:spcBef>
              <a:spcAft>
                <a:spcPct val="0"/>
              </a:spcAft>
              <a:buClrTx/>
              <a:buSzTx/>
              <a:buFontTx/>
              <a:buNone/>
              <a:tabLst>
                <a:tab pos="2609850" algn="l"/>
              </a:tabLst>
            </a:pPr>
            <a:endParaRPr kumimoji="0" lang="ru-RU" sz="2800" b="1" i="0" u="none" strike="noStrike" cap="none" normalizeH="0" baseline="0" dirty="0" smtClean="0">
              <a:ln>
                <a:noFill/>
              </a:ln>
              <a:effectLst/>
              <a:latin typeface="Times New Roman" pitchFamily="18" charset="0"/>
              <a:ea typeface="Times New Roman" pitchFamily="18" charset="0"/>
              <a:cs typeface="Browallia New"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ru-RU" sz="1000" b="0" i="0" u="none" strike="noStrike" cap="none" normalizeH="0" baseline="0" dirty="0" smtClean="0">
                <a:ln>
                  <a:noFill/>
                </a:ln>
                <a:solidFill>
                  <a:srgbClr val="625649"/>
                </a:solidFill>
                <a:effectLst/>
                <a:latin typeface="Times New Roman" pitchFamily="18" charset="0"/>
                <a:ea typeface="Times New Roman" pitchFamily="18" charset="0"/>
                <a:cs typeface="Browallia New" pitchFamily="34" charset="-34"/>
              </a:rPr>
              <a:t>  </a:t>
            </a:r>
            <a:endParaRPr kumimoji="0" lang="ru-RU" sz="1800" b="0" i="0" u="none" strike="noStrike" cap="none" normalizeH="0" baseline="0" dirty="0" smtClean="0">
              <a:ln>
                <a:noFill/>
              </a:ln>
              <a:solidFill>
                <a:schemeClr val="tx1"/>
              </a:solidFill>
              <a:effectLst/>
              <a:latin typeface="Times New Roman" pitchFamily="18" charset="0"/>
              <a:cs typeface="Browallia New" pitchFamily="34" charset="-34"/>
            </a:endParaRPr>
          </a:p>
        </p:txBody>
      </p:sp>
      <p:sp>
        <p:nvSpPr>
          <p:cNvPr id="11" name="Прямоугольник 10"/>
          <p:cNvSpPr/>
          <p:nvPr/>
        </p:nvSpPr>
        <p:spPr>
          <a:xfrm>
            <a:off x="4453217" y="3244334"/>
            <a:ext cx="237566" cy="369332"/>
          </a:xfrm>
          <a:prstGeom prst="rect">
            <a:avLst/>
          </a:prstGeom>
        </p:spPr>
        <p:txBody>
          <a:bodyPr wrap="none">
            <a:spAutoFit/>
          </a:bodyPr>
          <a:lstStyle/>
          <a:p>
            <a:r>
              <a:rPr lang="ru-RU" b="1" i="1" dirty="0" smtClean="0">
                <a:solidFill>
                  <a:srgbClr val="333333"/>
                </a:solidFill>
                <a:latin typeface="Calibri" pitchFamily="34" charset="0"/>
                <a:ea typeface="Times New Roman" pitchFamily="18" charset="0"/>
                <a:cs typeface="Arial" pitchFamily="34" charset="0"/>
              </a:rPr>
              <a:t> </a:t>
            </a:r>
            <a:endParaRPr lang="ru-RU" dirty="0"/>
          </a:p>
        </p:txBody>
      </p:sp>
      <p:sp>
        <p:nvSpPr>
          <p:cNvPr id="62465" name="Rectangle 1"/>
          <p:cNvSpPr>
            <a:spLocks noChangeArrowheads="1"/>
          </p:cNvSpPr>
          <p:nvPr/>
        </p:nvSpPr>
        <p:spPr bwMode="auto">
          <a:xfrm>
            <a:off x="4643438" y="571480"/>
            <a:ext cx="407196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О.Генри Поросячья этика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Я начал понимать в чем дело и, усевшись в тележку, велел дяде </a:t>
            </a:r>
            <a:r>
              <a:rPr kumimoji="0" lang="ru-RU"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Нэду</a:t>
            </a: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ехать к ближайшей аллее. Там я вынул мою свинью из мешка, тщательно установил ее, долго прицеливался  и дал ей такого пинка, что она вылетела с другого конца аллеи- на 20 футов  впереди своего визга».</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dirty="0" smtClean="0">
              <a:solidFill>
                <a:srgbClr val="000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Оцените, с какой скоростью двигалась свинья. Длину аллеи задайте сами. </a:t>
            </a:r>
            <a:endParaRPr kumimoji="0" lang="ru-RU" sz="20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2467" name="Picture 3" descr="О. Генри"/>
          <p:cNvPicPr>
            <a:picLocks noChangeAspect="1" noChangeArrowheads="1"/>
          </p:cNvPicPr>
          <p:nvPr/>
        </p:nvPicPr>
        <p:blipFill>
          <a:blip r:embed="rId3"/>
          <a:srcRect/>
          <a:stretch>
            <a:fillRect/>
          </a:stretch>
        </p:blipFill>
        <p:spPr bwMode="auto">
          <a:xfrm>
            <a:off x="785786" y="428604"/>
            <a:ext cx="3714776" cy="4929222"/>
          </a:xfrm>
          <a:prstGeom prst="rect">
            <a:avLst/>
          </a:prstGeom>
          <a:noFill/>
        </p:spPr>
      </p:pic>
      <p:sp>
        <p:nvSpPr>
          <p:cNvPr id="7" name="Прямоугольник 6"/>
          <p:cNvSpPr/>
          <p:nvPr/>
        </p:nvSpPr>
        <p:spPr>
          <a:xfrm>
            <a:off x="2000232" y="5715016"/>
            <a:ext cx="1829347" cy="461665"/>
          </a:xfrm>
          <a:prstGeom prst="rect">
            <a:avLst/>
          </a:prstGeom>
        </p:spPr>
        <p:txBody>
          <a:bodyPr wrap="none">
            <a:spAutoFit/>
          </a:bodyPr>
          <a:lstStyle/>
          <a:p>
            <a:pPr algn="ctr"/>
            <a:r>
              <a:rPr lang="ru-RU" sz="2400" dirty="0" smtClean="0">
                <a:solidFill>
                  <a:schemeClr val="bg1"/>
                </a:solidFill>
                <a:latin typeface="Arial" pitchFamily="34" charset="0"/>
                <a:ea typeface="Times New Roman" pitchFamily="18" charset="0"/>
                <a:cs typeface="Arial" pitchFamily="34" charset="0"/>
              </a:rPr>
              <a:t>1862 - 1910</a:t>
            </a:r>
            <a:endParaRPr lang="ru-RU"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357214"/>
            <a:ext cx="9967426" cy="7564750"/>
          </a:xfrm>
          <a:prstGeom prst="rect">
            <a:avLst/>
          </a:prstGeom>
          <a:noFill/>
        </p:spPr>
      </p:pic>
      <p:sp>
        <p:nvSpPr>
          <p:cNvPr id="1027" name="Rectangle 3"/>
          <p:cNvSpPr>
            <a:spLocks noChangeArrowheads="1"/>
          </p:cNvSpPr>
          <p:nvPr/>
        </p:nvSpPr>
        <p:spPr bwMode="auto">
          <a:xfrm>
            <a:off x="4786314" y="357166"/>
            <a:ext cx="4357686"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Молекулярная физика и термодинамика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Глава 5  Молекулярная физика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Основные положения о молекулярно-кинетической теории</a:t>
            </a:r>
            <a:endParaRPr kumimoji="0" lang="ru-RU" sz="3600" b="0" i="0" u="none" strike="noStrike" cap="none" normalizeH="0" baseline="0" dirty="0" smtClean="0">
              <a:ln>
                <a:noFill/>
              </a:ln>
              <a:solidFill>
                <a:srgbClr val="7030A0"/>
              </a:solidFill>
              <a:effectLst/>
              <a:latin typeface="Arial" pitchFamily="34" charset="0"/>
              <a:cs typeface="Arial" pitchFamily="34" charset="0"/>
            </a:endParaRPr>
          </a:p>
        </p:txBody>
      </p:sp>
      <p:pic>
        <p:nvPicPr>
          <p:cNvPr id="1029" name="Picture 5" descr="Реферат молекулярная физика"/>
          <p:cNvPicPr>
            <a:picLocks noChangeAspect="1" noChangeArrowheads="1"/>
          </p:cNvPicPr>
          <p:nvPr/>
        </p:nvPicPr>
        <p:blipFill>
          <a:blip r:embed="rId3"/>
          <a:srcRect/>
          <a:stretch>
            <a:fillRect/>
          </a:stretch>
        </p:blipFill>
        <p:spPr bwMode="auto">
          <a:xfrm>
            <a:off x="785786" y="1214422"/>
            <a:ext cx="3500462" cy="350046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357214"/>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53249" name="Rectangle 1"/>
          <p:cNvSpPr>
            <a:spLocks noChangeArrowheads="1"/>
          </p:cNvSpPr>
          <p:nvPr/>
        </p:nvSpPr>
        <p:spPr bwMode="auto">
          <a:xfrm>
            <a:off x="4714876" y="285728"/>
            <a:ext cx="4429124"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А.М.Волков. « Волшебник Изумрудного города»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«Скоро путешественники оказались среди необозримого макового поля. Запах усыпляет, но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Элли</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этого  не знала и продолжала идти , беспечно вдыхая сладковатый и усыпляющий аромат… Веки её тяжелели, ей ужасно хотелось спать».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Почему запахи распространяются в воздухе?</a:t>
            </a:r>
            <a:endParaRPr kumimoji="0" lang="ru-RU" sz="24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53251" name="Picture 3" descr="Скачать книги бесплатно."/>
          <p:cNvPicPr>
            <a:picLocks noChangeAspect="1" noChangeArrowheads="1"/>
          </p:cNvPicPr>
          <p:nvPr/>
        </p:nvPicPr>
        <p:blipFill>
          <a:blip r:embed="rId3"/>
          <a:srcRect/>
          <a:stretch>
            <a:fillRect/>
          </a:stretch>
        </p:blipFill>
        <p:spPr bwMode="auto">
          <a:xfrm>
            <a:off x="214282" y="214290"/>
            <a:ext cx="4214843" cy="5214949"/>
          </a:xfrm>
          <a:prstGeom prst="rect">
            <a:avLst/>
          </a:prstGeom>
          <a:noFill/>
        </p:spPr>
      </p:pic>
      <p:sp>
        <p:nvSpPr>
          <p:cNvPr id="8" name="Прямоугольник 7"/>
          <p:cNvSpPr/>
          <p:nvPr/>
        </p:nvSpPr>
        <p:spPr>
          <a:xfrm>
            <a:off x="1357290" y="5643578"/>
            <a:ext cx="2000264" cy="400110"/>
          </a:xfrm>
          <a:prstGeom prst="rect">
            <a:avLst/>
          </a:prstGeom>
        </p:spPr>
        <p:txBody>
          <a:bodyPr wrap="square">
            <a:spAutoFit/>
          </a:bodyPr>
          <a:lstStyle/>
          <a:p>
            <a:pPr lvl="0" eaLnBrk="0" fontAlgn="base" hangingPunct="0">
              <a:spcBef>
                <a:spcPct val="0"/>
              </a:spcBef>
              <a:spcAft>
                <a:spcPct val="0"/>
              </a:spcAft>
            </a:pPr>
            <a:r>
              <a:rPr lang="ru-RU" sz="2000" dirty="0" smtClean="0">
                <a:latin typeface="Arial" pitchFamily="34" charset="0"/>
                <a:ea typeface="Times New Roman" pitchFamily="18" charset="0"/>
                <a:cs typeface="Arial" pitchFamily="34" charset="0"/>
              </a:rPr>
              <a:t>1891 - 1977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1"/>
          </p:nvPr>
        </p:nvSpPr>
        <p:spPr/>
        <p:txBody>
          <a:bodyPr>
            <a:normAutofit fontScale="92500" lnSpcReduction="20000"/>
          </a:bodyPr>
          <a:lstStyle/>
          <a:p>
            <a:r>
              <a:rPr lang="ru-RU" dirty="0" smtClean="0"/>
              <a:t>Во-вторых, в существенной роли субъективного, эмоционального в противовес объективному характеру естествознания.</a:t>
            </a:r>
          </a:p>
          <a:p>
            <a:r>
              <a:rPr lang="ru-RU" dirty="0" smtClean="0"/>
              <a:t>В-третьих, в выраженном интересе к человеку и его роли в мире в противоположность естественной, т. е. от человека не зависящей и вместе с тем механической, ориентации естественных наук.</a:t>
            </a:r>
          </a:p>
          <a:p>
            <a:r>
              <a:rPr lang="ru-RU" dirty="0" smtClean="0"/>
              <a:t>В-четвертых, в приоритете творческого, художественного начала в отличие от конструктивного, логически последовательного построения научных и технических объектов и понятий.</a:t>
            </a:r>
          </a:p>
          <a:p>
            <a:endParaRPr lang="ru-RU" dirty="0"/>
          </a:p>
        </p:txBody>
      </p:sp>
      <p:pic>
        <p:nvPicPr>
          <p:cNvPr id="63490" name="Picture 2" descr="опросец / смешные картинки и другие приколы: комиксы, гиф анимация, видео, лучший интеллектуальный юмор."/>
          <p:cNvPicPr>
            <a:picLocks noChangeAspect="1" noChangeArrowheads="1"/>
          </p:cNvPicPr>
          <p:nvPr/>
        </p:nvPicPr>
        <p:blipFill>
          <a:blip r:embed="rId2"/>
          <a:srcRect/>
          <a:stretch>
            <a:fillRect/>
          </a:stretch>
        </p:blipFill>
        <p:spPr bwMode="auto">
          <a:xfrm>
            <a:off x="357158" y="1571612"/>
            <a:ext cx="3071834" cy="428628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214338"/>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54273" name="Rectangle 1"/>
          <p:cNvSpPr>
            <a:spLocks noChangeArrowheads="1"/>
          </p:cNvSpPr>
          <p:nvPr/>
        </p:nvSpPr>
        <p:spPr bwMode="auto">
          <a:xfrm>
            <a:off x="5000628" y="642918"/>
            <a:ext cx="400052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Температура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К.С.Причард</a:t>
            </a: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Золотые мили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«Дня через два мне стало довольно худо, и температура подскочила почти до 104</a:t>
            </a:r>
            <a:r>
              <a:rPr kumimoji="0" lang="ru-RU"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-считается, что это многовато…»</a:t>
            </a:r>
          </a:p>
          <a:p>
            <a:pPr marL="0" marR="0" lvl="0" indent="0" algn="l" defTabSz="914400" rtl="0" eaLnBrk="0" fontAlgn="base" latinLnBrk="0" hangingPunct="0">
              <a:lnSpc>
                <a:spcPct val="100000"/>
              </a:lnSpc>
              <a:spcBef>
                <a:spcPct val="0"/>
              </a:spcBef>
              <a:spcAft>
                <a:spcPct val="0"/>
              </a:spcAft>
              <a:buClrTx/>
              <a:buSzTx/>
              <a:buFontTx/>
              <a:buNone/>
              <a:tabLst/>
            </a:pPr>
            <a:endParaRPr lang="ru-RU" sz="2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4" name="Rectangle 2"/>
          <p:cNvSpPr>
            <a:spLocks noChangeArrowheads="1"/>
          </p:cNvSpPr>
          <p:nvPr/>
        </p:nvSpPr>
        <p:spPr bwMode="auto">
          <a:xfrm>
            <a:off x="4786314" y="4071942"/>
            <a:ext cx="435768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Чему равна указанная  в этом отрывке температура по шкале Цельсия?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54276" name="Picture 4" descr="Причард Катарина Сусанна"/>
          <p:cNvPicPr>
            <a:picLocks noChangeAspect="1" noChangeArrowheads="1"/>
          </p:cNvPicPr>
          <p:nvPr/>
        </p:nvPicPr>
        <p:blipFill>
          <a:blip r:embed="rId3"/>
          <a:srcRect/>
          <a:stretch>
            <a:fillRect/>
          </a:stretch>
        </p:blipFill>
        <p:spPr bwMode="auto">
          <a:xfrm>
            <a:off x="785786" y="285728"/>
            <a:ext cx="3381375" cy="4581525"/>
          </a:xfrm>
          <a:prstGeom prst="rect">
            <a:avLst/>
          </a:prstGeom>
          <a:noFill/>
        </p:spPr>
      </p:pic>
      <p:sp>
        <p:nvSpPr>
          <p:cNvPr id="9" name="Прямоугольник 8"/>
          <p:cNvSpPr/>
          <p:nvPr/>
        </p:nvSpPr>
        <p:spPr>
          <a:xfrm>
            <a:off x="1643042" y="5214950"/>
            <a:ext cx="1829347" cy="461665"/>
          </a:xfrm>
          <a:prstGeom prst="rect">
            <a:avLst/>
          </a:prstGeom>
        </p:spPr>
        <p:txBody>
          <a:bodyPr wrap="none">
            <a:spAutoFit/>
          </a:bodyPr>
          <a:lstStyle/>
          <a:p>
            <a:pPr lvl="0" fontAlgn="base">
              <a:spcBef>
                <a:spcPct val="0"/>
              </a:spcBef>
              <a:spcAft>
                <a:spcPct val="0"/>
              </a:spcAft>
            </a:pPr>
            <a:r>
              <a:rPr lang="ru-RU" sz="2400" dirty="0" smtClean="0">
                <a:latin typeface="Arial" pitchFamily="34" charset="0"/>
                <a:cs typeface="Arial" pitchFamily="34" charset="0"/>
              </a:rPr>
              <a:t>1884 - 1969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357222" y="0"/>
            <a:ext cx="9967426" cy="77076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52225" name="Rectangle 1"/>
          <p:cNvSpPr>
            <a:spLocks noChangeArrowheads="1"/>
          </p:cNvSpPr>
          <p:nvPr/>
        </p:nvSpPr>
        <p:spPr bwMode="auto">
          <a:xfrm>
            <a:off x="4786314" y="642918"/>
            <a:ext cx="4214842"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Состояние вещества</a:t>
            </a:r>
            <a:r>
              <a:rPr lang="ru-RU" sz="2800" dirty="0" smtClean="0">
                <a:solidFill>
                  <a:srgbClr val="7030A0"/>
                </a:solidFill>
                <a:latin typeface="Arial" pitchFamily="34" charset="0"/>
                <a:ea typeface="Times New Roman" pitchFamily="18" charset="0"/>
                <a:cs typeface="Arial" pitchFamily="34" charset="0"/>
              </a:rPr>
              <a:t>.</a:t>
            </a:r>
            <a:endParaRPr kumimoji="0" lang="ru-RU"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Л.Н.Толстой.  «Как в городе Париже починили дом»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«В одном большом доме разошлись врозь стены. Стали думать, как и свести, чтобы не ломать крыши. Один человек придумал. Он вделал с обеих сторон в стены железные ушки; потом сделал железную полосу, такую ,чтобы она на вершок не хватала от ушка до ушка. Потом загнул на ней крюки по концам так, чтобы крюки входили в ушки. Потом разогрел полосу на огне; она раздалась и достала от ушка до ушка. Тогда он задел крюками за ушки и оставил ее так. Полоса стала остывать и сжиматься и стянула стены».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Какое свойство твердых тел использовалось для стягивания стен?</a:t>
            </a:r>
            <a:endParaRPr kumimoji="0" lang="ru-RU" sz="16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52227" name="Picture 3" descr="http://moskva.bezformata.ru/content/image61497379.jpg"/>
          <p:cNvPicPr>
            <a:picLocks noChangeAspect="1" noChangeArrowheads="1"/>
          </p:cNvPicPr>
          <p:nvPr/>
        </p:nvPicPr>
        <p:blipFill>
          <a:blip r:embed="rId3"/>
          <a:srcRect/>
          <a:stretch>
            <a:fillRect/>
          </a:stretch>
        </p:blipFill>
        <p:spPr bwMode="auto">
          <a:xfrm>
            <a:off x="428596" y="500042"/>
            <a:ext cx="3929090" cy="5233988"/>
          </a:xfrm>
          <a:prstGeom prst="rect">
            <a:avLst/>
          </a:prstGeom>
          <a:noFill/>
        </p:spPr>
      </p:pic>
      <p:sp>
        <p:nvSpPr>
          <p:cNvPr id="8" name="Прямоугольник 7"/>
          <p:cNvSpPr/>
          <p:nvPr/>
        </p:nvSpPr>
        <p:spPr>
          <a:xfrm>
            <a:off x="1571604" y="6072206"/>
            <a:ext cx="1415772" cy="369332"/>
          </a:xfrm>
          <a:prstGeom prst="rect">
            <a:avLst/>
          </a:prstGeom>
        </p:spPr>
        <p:txBody>
          <a:bodyPr wrap="none">
            <a:spAutoFit/>
          </a:bodyPr>
          <a:lstStyle/>
          <a:p>
            <a:r>
              <a:rPr lang="ru-RU" b="1" dirty="0" smtClean="0">
                <a:latin typeface="Arial" pitchFamily="34" charset="0"/>
                <a:ea typeface="Times New Roman" pitchFamily="18" charset="0"/>
                <a:cs typeface="Arial" pitchFamily="34" charset="0"/>
              </a:rPr>
              <a:t>1829 - 1910</a:t>
            </a:r>
            <a:endParaRPr lang="ru-RU"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428652"/>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61441" name="Rectangle 1"/>
          <p:cNvSpPr>
            <a:spLocks noChangeArrowheads="1"/>
          </p:cNvSpPr>
          <p:nvPr/>
        </p:nvSpPr>
        <p:spPr bwMode="auto">
          <a:xfrm>
            <a:off x="4714876" y="0"/>
            <a:ext cx="4429124"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Глава 6 Термодинамика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Внутренняя энергия. Первый закон термодинамики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К.Г.Паустовский. «</a:t>
            </a:r>
            <a:r>
              <a:rPr kumimoji="0" lang="ru-RU" sz="20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Мещорская</a:t>
            </a: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сторона»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Arial" pitchFamily="34" charset="0"/>
                <a:ea typeface="Times New Roman" pitchFamily="18" charset="0"/>
                <a:cs typeface="Arial" pitchFamily="34" charset="0"/>
              </a:rPr>
              <a:t>«Сено в стогах держит тепло всю зиму. Мне приходилось ночевать в стогах в октябре ,когда трава  на рассвете покрывается инеем, как солью. Я вырывал в сене глубокую нору, залезал в нее и всю ночь спал в стогу, будто в запертой комнате…»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Почему сено хорошо держит тепло?</a:t>
            </a:r>
            <a:endParaRPr kumimoji="0" lang="ru-RU" sz="20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61443" name="Picture 3" descr="Сочинение рассуждение на тему константин георгиевич паустовский нет ничего такого в жизни и в нашем сознании чего нельзя было бы"/>
          <p:cNvPicPr>
            <a:picLocks noChangeAspect="1" noChangeArrowheads="1"/>
          </p:cNvPicPr>
          <p:nvPr/>
        </p:nvPicPr>
        <p:blipFill>
          <a:blip r:embed="rId3"/>
          <a:srcRect/>
          <a:stretch>
            <a:fillRect/>
          </a:stretch>
        </p:blipFill>
        <p:spPr bwMode="auto">
          <a:xfrm>
            <a:off x="500035" y="0"/>
            <a:ext cx="4000528" cy="5214950"/>
          </a:xfrm>
          <a:prstGeom prst="rect">
            <a:avLst/>
          </a:prstGeom>
          <a:noFill/>
        </p:spPr>
      </p:pic>
      <p:sp>
        <p:nvSpPr>
          <p:cNvPr id="8" name="Прямоугольник 7"/>
          <p:cNvSpPr/>
          <p:nvPr/>
        </p:nvSpPr>
        <p:spPr>
          <a:xfrm>
            <a:off x="1571604" y="5500702"/>
            <a:ext cx="1415772" cy="369332"/>
          </a:xfrm>
          <a:prstGeom prst="rect">
            <a:avLst/>
          </a:prstGeom>
        </p:spPr>
        <p:txBody>
          <a:bodyPr wrap="square">
            <a:spAutoFit/>
          </a:bodyPr>
          <a:lstStyle/>
          <a:p>
            <a:r>
              <a:rPr lang="ru-RU" b="1" dirty="0" smtClean="0">
                <a:latin typeface="Arial" pitchFamily="34" charset="0"/>
                <a:ea typeface="Times New Roman" pitchFamily="18" charset="0"/>
                <a:cs typeface="Arial" pitchFamily="34" charset="0"/>
              </a:rPr>
              <a:t>1892 - 1968</a:t>
            </a:r>
            <a:endParaRPr lang="ru-RU"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357214"/>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60417" name="Rectangle 1"/>
          <p:cNvSpPr>
            <a:spLocks noChangeArrowheads="1"/>
          </p:cNvSpPr>
          <p:nvPr/>
        </p:nvSpPr>
        <p:spPr bwMode="auto">
          <a:xfrm>
            <a:off x="5000628" y="0"/>
            <a:ext cx="392909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Дж. Лондон. «Белое безмолвие»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effectLst/>
                <a:latin typeface="Arial" pitchFamily="34" charset="0"/>
                <a:ea typeface="Times New Roman" pitchFamily="18" charset="0"/>
                <a:cs typeface="Arial" pitchFamily="34" charset="0"/>
              </a:rPr>
              <a:t>Путники суровой зимой разожгли костер. « Над костром устроили примитивный полог: натянули кусок парусины, чтобы он задерживал тепло и отбрасывал его вниз,- способ, хорошо известный людям, которые учатся физике у природы».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Почему теплый воздух поднимается вверх?</a:t>
            </a:r>
            <a:endParaRPr kumimoji="0" lang="ru-RU" sz="20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60419" name="Picture 3" descr="Джек Лондон (Неуклюжесть его первых опытов не была неуклюжестью посредст..) - цитаты, высказывания, афоризмы"/>
          <p:cNvPicPr>
            <a:picLocks noChangeAspect="1" noChangeArrowheads="1"/>
          </p:cNvPicPr>
          <p:nvPr/>
        </p:nvPicPr>
        <p:blipFill>
          <a:blip r:embed="rId3"/>
          <a:srcRect/>
          <a:stretch>
            <a:fillRect/>
          </a:stretch>
        </p:blipFill>
        <p:spPr bwMode="auto">
          <a:xfrm>
            <a:off x="857224" y="357166"/>
            <a:ext cx="3286148" cy="3857652"/>
          </a:xfrm>
          <a:prstGeom prst="rect">
            <a:avLst/>
          </a:prstGeom>
          <a:noFill/>
        </p:spPr>
      </p:pic>
      <p:sp>
        <p:nvSpPr>
          <p:cNvPr id="8" name="Прямоугольник 7"/>
          <p:cNvSpPr/>
          <p:nvPr/>
        </p:nvSpPr>
        <p:spPr>
          <a:xfrm>
            <a:off x="1500166" y="4357694"/>
            <a:ext cx="1622560" cy="400110"/>
          </a:xfrm>
          <a:prstGeom prst="rect">
            <a:avLst/>
          </a:prstGeom>
        </p:spPr>
        <p:txBody>
          <a:bodyPr wrap="none">
            <a:spAutoFit/>
          </a:bodyPr>
          <a:lstStyle/>
          <a:p>
            <a:r>
              <a:rPr lang="ru-RU" sz="2000" b="1" dirty="0" smtClean="0">
                <a:latin typeface="Arial" pitchFamily="34" charset="0"/>
                <a:ea typeface="Times New Roman" pitchFamily="18" charset="0"/>
                <a:cs typeface="Arial" pitchFamily="34" charset="0"/>
              </a:rPr>
              <a:t>1876  - 1916</a:t>
            </a:r>
            <a:endParaRPr lang="ru-RU" sz="20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357214"/>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58369" name="Rectangle 1"/>
          <p:cNvSpPr>
            <a:spLocks noChangeArrowheads="1"/>
          </p:cNvSpPr>
          <p:nvPr/>
        </p:nvSpPr>
        <p:spPr bwMode="auto">
          <a:xfrm>
            <a:off x="4786314" y="0"/>
            <a:ext cx="4143404"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Второй закон термодинамики. Охрана окружающей среды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А.С.Испольнов</a:t>
            </a:r>
            <a:r>
              <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«Идешь. Темно. Устанут ноги…»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То взрыва бред, то жар напалма,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недра стонут, дым, как спрут,</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Ливанский кедр, бамбук и пальма,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Обугленные, молча мрут.</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Угроза в воздухе витает:</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Отрава, копоть, ржа и прах,</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Чего мы ждем? Природа тает,</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Как крик, затерянный в волнах!</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Закат ограбленного рая…</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Больна душа Земли- вода,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Всплывает рыба, умирая…</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Подкрадывается беда.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Она ползет на рощи птичьи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на звериные поля,</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Мазутом скрыть озер обличья</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небо пеплом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запыля</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ru-RU" sz="1400" dirty="0" smtClean="0">
              <a:solidFill>
                <a:srgbClr val="000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Прочитайте поэтический текст.</a:t>
            </a:r>
            <a:endParaRPr kumimoji="0" lang="ru-RU" sz="12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Определите его конкретное физическое содержание.</a:t>
            </a:r>
            <a:endParaRPr kumimoji="0" lang="ru-RU" sz="12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4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Какие следует принять меры, чтобы не наносить или уменьшить вред окружающей среде.</a:t>
            </a:r>
            <a:endParaRPr kumimoji="0" lang="ru-RU" sz="18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58371" name="Picture 3" descr="новогодний стих для клиентов"/>
          <p:cNvPicPr>
            <a:picLocks noChangeAspect="1" noChangeArrowheads="1"/>
          </p:cNvPicPr>
          <p:nvPr/>
        </p:nvPicPr>
        <p:blipFill>
          <a:blip r:embed="rId3"/>
          <a:srcRect/>
          <a:stretch>
            <a:fillRect/>
          </a:stretch>
        </p:blipFill>
        <p:spPr bwMode="auto">
          <a:xfrm>
            <a:off x="357158" y="214290"/>
            <a:ext cx="3929090" cy="600079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357214"/>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59393" name="Rectangle 1"/>
          <p:cNvSpPr>
            <a:spLocks noChangeArrowheads="1"/>
          </p:cNvSpPr>
          <p:nvPr/>
        </p:nvSpPr>
        <p:spPr bwMode="auto">
          <a:xfrm>
            <a:off x="4714876" y="142852"/>
            <a:ext cx="442912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Фазовые переходы</a:t>
            </a:r>
            <a:endParaRPr kumimoji="0" lang="ru-RU" sz="2400" b="0" i="0" u="none" strike="noStrike" cap="none" normalizeH="0" baseline="0" dirty="0" smtClean="0">
              <a:ln>
                <a:noFill/>
              </a:ln>
              <a:solidFill>
                <a:srgbClr val="7030A0"/>
              </a:solidFill>
              <a:effectLst/>
              <a:latin typeface="Arial" pitchFamily="34" charset="0"/>
              <a:cs typeface="Arial" pitchFamily="34" charset="0"/>
            </a:endParaRPr>
          </a:p>
        </p:txBody>
      </p:sp>
      <p:sp>
        <p:nvSpPr>
          <p:cNvPr id="7" name="Прямоугольник 6"/>
          <p:cNvSpPr/>
          <p:nvPr/>
        </p:nvSpPr>
        <p:spPr>
          <a:xfrm>
            <a:off x="4929190" y="928670"/>
            <a:ext cx="3929090" cy="4154984"/>
          </a:xfrm>
          <a:prstGeom prst="rect">
            <a:avLst/>
          </a:prstGeom>
        </p:spPr>
        <p:txBody>
          <a:bodyPr wrap="square">
            <a:spAutoFit/>
          </a:bodyPr>
          <a:lstStyle/>
          <a:p>
            <a:pPr algn="ctr"/>
            <a:r>
              <a:rPr lang="ru-RU" sz="2400" dirty="0" smtClean="0">
                <a:solidFill>
                  <a:srgbClr val="FF0000"/>
                </a:solidFill>
              </a:rPr>
              <a:t>А.С. Пушкин «Евгений Онегин»</a:t>
            </a:r>
          </a:p>
          <a:p>
            <a:pPr algn="ctr"/>
            <a:endParaRPr lang="ru-RU" sz="2400" dirty="0" smtClean="0"/>
          </a:p>
          <a:p>
            <a:r>
              <a:rPr lang="ru-RU" sz="2400" dirty="0" smtClean="0"/>
              <a:t>Татьяна пред окном стояла,</a:t>
            </a:r>
          </a:p>
          <a:p>
            <a:r>
              <a:rPr lang="ru-RU" sz="2400" dirty="0" smtClean="0"/>
              <a:t>На стекла хладные дыша, </a:t>
            </a:r>
          </a:p>
          <a:p>
            <a:r>
              <a:rPr lang="ru-RU" sz="2400" dirty="0" smtClean="0"/>
              <a:t>Задумавшись, моя душа, </a:t>
            </a:r>
          </a:p>
          <a:p>
            <a:r>
              <a:rPr lang="ru-RU" sz="2400" dirty="0" smtClean="0"/>
              <a:t>Прелестным пальчиком писала</a:t>
            </a:r>
          </a:p>
          <a:p>
            <a:r>
              <a:rPr lang="ru-RU" sz="2400" dirty="0" smtClean="0"/>
              <a:t>На отуманенном стекле</a:t>
            </a:r>
          </a:p>
          <a:p>
            <a:r>
              <a:rPr lang="ru-RU" sz="2400" dirty="0" smtClean="0"/>
              <a:t>Заветный вензель О да Е.</a:t>
            </a:r>
            <a:endParaRPr lang="ru-RU" sz="2400" dirty="0"/>
          </a:p>
        </p:txBody>
      </p:sp>
      <p:sp>
        <p:nvSpPr>
          <p:cNvPr id="8" name="Прямоугольник 7"/>
          <p:cNvSpPr/>
          <p:nvPr/>
        </p:nvSpPr>
        <p:spPr>
          <a:xfrm>
            <a:off x="4786314" y="5072074"/>
            <a:ext cx="4143372" cy="1477328"/>
          </a:xfrm>
          <a:prstGeom prst="rect">
            <a:avLst/>
          </a:prstGeom>
        </p:spPr>
        <p:txBody>
          <a:bodyPr wrap="square">
            <a:spAutoFit/>
          </a:bodyPr>
          <a:lstStyle/>
          <a:p>
            <a:r>
              <a:rPr lang="ru-RU" b="1" dirty="0" smtClean="0">
                <a:solidFill>
                  <a:srgbClr val="FFFF00"/>
                </a:solidFill>
              </a:rPr>
              <a:t>Какое физическое явление происходило, когда Татьяна дышала «на стекла хладные»? Почему стекло стало «отуманенным»?</a:t>
            </a:r>
            <a:endParaRPr lang="ru-RU" dirty="0">
              <a:solidFill>
                <a:srgbClr val="FFFF00"/>
              </a:solidFill>
            </a:endParaRPr>
          </a:p>
        </p:txBody>
      </p:sp>
      <p:pic>
        <p:nvPicPr>
          <p:cNvPr id="9" name="Picture 3"/>
          <p:cNvPicPr>
            <a:picLocks noChangeAspect="1" noChangeArrowheads="1"/>
          </p:cNvPicPr>
          <p:nvPr/>
        </p:nvPicPr>
        <p:blipFill>
          <a:blip r:embed="rId3"/>
          <a:srcRect/>
          <a:stretch>
            <a:fillRect/>
          </a:stretch>
        </p:blipFill>
        <p:spPr bwMode="auto">
          <a:xfrm>
            <a:off x="857224" y="571480"/>
            <a:ext cx="3429024" cy="4214842"/>
          </a:xfrm>
          <a:prstGeom prst="rect">
            <a:avLst/>
          </a:prstGeom>
          <a:noFill/>
          <a:ln w="9525">
            <a:noFill/>
            <a:miter lim="800000"/>
            <a:headEnd/>
            <a:tailEnd/>
          </a:ln>
          <a:effectLst/>
        </p:spPr>
      </p:pic>
      <p:sp>
        <p:nvSpPr>
          <p:cNvPr id="10" name="Прямоугольник 9"/>
          <p:cNvSpPr/>
          <p:nvPr/>
        </p:nvSpPr>
        <p:spPr>
          <a:xfrm>
            <a:off x="1643042" y="4929198"/>
            <a:ext cx="1817229" cy="461665"/>
          </a:xfrm>
          <a:prstGeom prst="rect">
            <a:avLst/>
          </a:prstGeom>
        </p:spPr>
        <p:txBody>
          <a:bodyPr wrap="none">
            <a:spAutoFit/>
          </a:bodyPr>
          <a:lstStyle/>
          <a:p>
            <a:pPr algn="ctr"/>
            <a:r>
              <a:rPr lang="ru-RU" sz="2400" b="1" dirty="0" smtClean="0"/>
              <a:t>(1799 - 1837)</a:t>
            </a:r>
            <a:endParaRPr lang="ru-RU"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14346" y="-285776"/>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62465" name="Rectangle 1"/>
          <p:cNvSpPr>
            <a:spLocks noChangeArrowheads="1"/>
          </p:cNvSpPr>
          <p:nvPr/>
        </p:nvSpPr>
        <p:spPr bwMode="auto">
          <a:xfrm>
            <a:off x="4929190" y="0"/>
            <a:ext cx="421481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Ж.Верн. «Дети капитана Гранта»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Путешественники на перевале в Андах развели костер. «...Вода здесь закипит не при ста градусах, а раньше…» Майор «оказался прав: термометр, опущенный в закипевшую воду, показал всего лишь восемьдесят семь градусов».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Объясните это явление. Оцените, на какой высоте находились путешественники, считая приблизительно, что температура кипения воды уменьшается на 1</a:t>
            </a:r>
            <a:r>
              <a:rPr kumimoji="0" lang="ru-RU" sz="2000" b="0" i="0" u="none" strike="noStrike" cap="none" normalizeH="0" baseline="30000" dirty="0" smtClean="0">
                <a:ln>
                  <a:noFill/>
                </a:ln>
                <a:solidFill>
                  <a:srgbClr val="FFFF00"/>
                </a:solidFill>
                <a:effectLst/>
                <a:latin typeface="Arial" pitchFamily="34" charset="0"/>
                <a:ea typeface="Times New Roman" pitchFamily="18" charset="0"/>
                <a:cs typeface="Arial" pitchFamily="34" charset="0"/>
              </a:rPr>
              <a:t>0</a:t>
            </a:r>
            <a:r>
              <a:rPr kumimoji="0" lang="ru-RU"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С на каждые 324м подъема.</a:t>
            </a:r>
            <a:endParaRPr kumimoji="0" lang="ru-RU" sz="20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62467" name="Picture 3" descr="Дети капитана Гранта - Жюль Верн - Книга - Купить в Казахстане"/>
          <p:cNvPicPr>
            <a:picLocks noChangeAspect="1" noChangeArrowheads="1"/>
          </p:cNvPicPr>
          <p:nvPr/>
        </p:nvPicPr>
        <p:blipFill>
          <a:blip r:embed="rId3"/>
          <a:srcRect/>
          <a:stretch>
            <a:fillRect/>
          </a:stretch>
        </p:blipFill>
        <p:spPr bwMode="auto">
          <a:xfrm>
            <a:off x="571472" y="357166"/>
            <a:ext cx="4000528" cy="614361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285776"/>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66561" name="Rectangle 1"/>
          <p:cNvSpPr>
            <a:spLocks noChangeArrowheads="1"/>
          </p:cNvSpPr>
          <p:nvPr/>
        </p:nvSpPr>
        <p:spPr bwMode="auto">
          <a:xfrm>
            <a:off x="4857752" y="142852"/>
            <a:ext cx="3857652"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М.Ю.Лермонтов «Боярин Орша»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Светает. В поле тишина. </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Густой туман, как пелена </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 посеребренную каймой,</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Клубится над Днепром-рекой.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Почему над рекой образуется туман?</a:t>
            </a:r>
            <a:endParaRPr kumimoji="0" lang="ru-RU" sz="28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66563" name="Picture 3" descr="Тарханы. . Видеоканал, Правдинформ"/>
          <p:cNvPicPr>
            <a:picLocks noChangeAspect="1" noChangeArrowheads="1"/>
          </p:cNvPicPr>
          <p:nvPr/>
        </p:nvPicPr>
        <p:blipFill>
          <a:blip r:embed="rId3"/>
          <a:srcRect/>
          <a:stretch>
            <a:fillRect/>
          </a:stretch>
        </p:blipFill>
        <p:spPr bwMode="auto">
          <a:xfrm>
            <a:off x="714347" y="357166"/>
            <a:ext cx="3357587" cy="2857520"/>
          </a:xfrm>
          <a:prstGeom prst="rect">
            <a:avLst/>
          </a:prstGeom>
          <a:noFill/>
        </p:spPr>
      </p:pic>
      <p:pic>
        <p:nvPicPr>
          <p:cNvPr id="66565" name="Picture 5" descr="Фото Туман над рекой - фотограф Анатолий Угаров - пейзаж - ФотоФорум.ру"/>
          <p:cNvPicPr>
            <a:picLocks noChangeAspect="1" noChangeArrowheads="1"/>
          </p:cNvPicPr>
          <p:nvPr/>
        </p:nvPicPr>
        <p:blipFill>
          <a:blip r:embed="rId4"/>
          <a:srcRect/>
          <a:stretch>
            <a:fillRect/>
          </a:stretch>
        </p:blipFill>
        <p:spPr bwMode="auto">
          <a:xfrm>
            <a:off x="714348" y="3071811"/>
            <a:ext cx="3357586" cy="321471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357214"/>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65537" name="Rectangle 1"/>
          <p:cNvSpPr>
            <a:spLocks noChangeArrowheads="1"/>
          </p:cNvSpPr>
          <p:nvPr/>
        </p:nvSpPr>
        <p:spPr bwMode="auto">
          <a:xfrm>
            <a:off x="4857752" y="0"/>
            <a:ext cx="392909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А.А.Фадеев. Молодая гвардия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«Подпольщики занимались саботажем в организованных немцами мастерских. Отремонтированную немцами водокачку оставили наполненной водой, а ночью  ударили морозы, в результате чего «трубы раздулись, полопались, вся система пришла в негодность».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Какая физическая закономерность помогла подпольщикам в их борьбе против фашистов? 1901 - 1956</a:t>
            </a:r>
            <a:endParaRPr kumimoji="0" lang="ru-RU" sz="20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65539" name="Picture 3" descr="ФАДЕЕВ Александр Александрович (писатель)"/>
          <p:cNvPicPr>
            <a:picLocks noChangeAspect="1" noChangeArrowheads="1"/>
          </p:cNvPicPr>
          <p:nvPr/>
        </p:nvPicPr>
        <p:blipFill>
          <a:blip r:embed="rId3"/>
          <a:srcRect/>
          <a:stretch>
            <a:fillRect/>
          </a:stretch>
        </p:blipFill>
        <p:spPr bwMode="auto">
          <a:xfrm>
            <a:off x="642910" y="285728"/>
            <a:ext cx="3732662" cy="4286280"/>
          </a:xfrm>
          <a:prstGeom prst="rect">
            <a:avLst/>
          </a:prstGeom>
          <a:noFill/>
        </p:spPr>
      </p:pic>
      <p:sp>
        <p:nvSpPr>
          <p:cNvPr id="8" name="Прямоугольник 7"/>
          <p:cNvSpPr/>
          <p:nvPr/>
        </p:nvSpPr>
        <p:spPr>
          <a:xfrm>
            <a:off x="1571604" y="5000636"/>
            <a:ext cx="1552028" cy="400110"/>
          </a:xfrm>
          <a:prstGeom prst="rect">
            <a:avLst/>
          </a:prstGeom>
        </p:spPr>
        <p:txBody>
          <a:bodyPr wrap="none">
            <a:spAutoFit/>
          </a:bodyPr>
          <a:lstStyle/>
          <a:p>
            <a:r>
              <a:rPr lang="ru-RU" sz="2000" b="1" dirty="0" smtClean="0">
                <a:latin typeface="Arial" pitchFamily="34" charset="0"/>
                <a:ea typeface="Times New Roman" pitchFamily="18" charset="0"/>
                <a:cs typeface="Arial" pitchFamily="34" charset="0"/>
              </a:rPr>
              <a:t>1901 - 1956</a:t>
            </a:r>
            <a:endParaRPr lang="ru-RU" sz="20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357214"/>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67585" name="Rectangle 1"/>
          <p:cNvSpPr>
            <a:spLocks noChangeArrowheads="1"/>
          </p:cNvSpPr>
          <p:nvPr/>
        </p:nvSpPr>
        <p:spPr bwMode="auto">
          <a:xfrm>
            <a:off x="4857752" y="0"/>
            <a:ext cx="407196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Электрическое поле.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Взаимодействие электрических зарядов.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К.Г.Паустовский.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«Черное море»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Во время урагана… я был свидетелем, как у </a:t>
            </a:r>
            <a:r>
              <a:rPr kumimoji="0" lang="ru-RU"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негра</a:t>
            </a: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…искры сыпались из волос, как будто из трубы паровой машины».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Как можно объяснить это явление?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7589" name="Picture 5" descr="Явление электризации - Картинка 19775/10"/>
          <p:cNvPicPr>
            <a:picLocks noChangeAspect="1" noChangeArrowheads="1"/>
          </p:cNvPicPr>
          <p:nvPr/>
        </p:nvPicPr>
        <p:blipFill>
          <a:blip r:embed="rId3"/>
          <a:srcRect/>
          <a:stretch>
            <a:fillRect/>
          </a:stretch>
        </p:blipFill>
        <p:spPr bwMode="auto">
          <a:xfrm>
            <a:off x="785786" y="214290"/>
            <a:ext cx="3571900" cy="57150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582168"/>
          </a:xfrm>
        </p:spPr>
        <p:txBody>
          <a:bodyPr>
            <a:noAutofit/>
          </a:bodyPr>
          <a:lstStyle/>
          <a:p>
            <a:pPr algn="ctr"/>
            <a:r>
              <a:rPr lang="ru-RU" sz="5400" dirty="0" smtClean="0">
                <a:solidFill>
                  <a:schemeClr val="accent5">
                    <a:lumMod val="75000"/>
                  </a:schemeClr>
                </a:solidFill>
                <a:latin typeface="Times New Roman" pitchFamily="18" charset="0"/>
                <a:cs typeface="Times New Roman" pitchFamily="18" charset="0"/>
              </a:rPr>
              <a:t>Методика использования фрагментов из художественной литературы</a:t>
            </a:r>
            <a:endParaRPr lang="ru-RU" sz="5400" dirty="0">
              <a:solidFill>
                <a:schemeClr val="accent5">
                  <a:lumMod val="75000"/>
                </a:schemeClr>
              </a:solidFill>
              <a:latin typeface="Times New Roman" pitchFamily="18" charset="0"/>
              <a:cs typeface="Times New Roman" pitchFamily="18" charset="0"/>
            </a:endParaRPr>
          </a:p>
        </p:txBody>
      </p:sp>
      <p:pic>
        <p:nvPicPr>
          <p:cNvPr id="52226" name="Picture 2" descr="Лучшие сказочники мира, Росмэн - купить детскую сказку"/>
          <p:cNvPicPr>
            <a:picLocks noChangeAspect="1" noChangeArrowheads="1"/>
          </p:cNvPicPr>
          <p:nvPr/>
        </p:nvPicPr>
        <p:blipFill>
          <a:blip r:embed="rId2"/>
          <a:srcRect/>
          <a:stretch>
            <a:fillRect/>
          </a:stretch>
        </p:blipFill>
        <p:spPr bwMode="auto">
          <a:xfrm rot="20980490">
            <a:off x="450118" y="4159787"/>
            <a:ext cx="1857375" cy="2286001"/>
          </a:xfrm>
          <a:prstGeom prst="rect">
            <a:avLst/>
          </a:prstGeom>
          <a:noFill/>
        </p:spPr>
      </p:pic>
      <p:pic>
        <p:nvPicPr>
          <p:cNvPr id="52228" name="Picture 4" descr="Развлечения - Книги - Художественная литература"/>
          <p:cNvPicPr>
            <a:picLocks noChangeAspect="1" noChangeArrowheads="1"/>
          </p:cNvPicPr>
          <p:nvPr/>
        </p:nvPicPr>
        <p:blipFill>
          <a:blip r:embed="rId3"/>
          <a:srcRect/>
          <a:stretch>
            <a:fillRect/>
          </a:stretch>
        </p:blipFill>
        <p:spPr bwMode="auto">
          <a:xfrm rot="911772">
            <a:off x="6598355" y="4117271"/>
            <a:ext cx="2286000" cy="2286016"/>
          </a:xfrm>
          <a:prstGeom prst="rect">
            <a:avLst/>
          </a:prstGeom>
          <a:noFill/>
        </p:spPr>
      </p:pic>
      <p:pic>
        <p:nvPicPr>
          <p:cNvPr id="52234" name="Picture 10" descr="Русская поэзия первой половины ХIX века Книги Русская классика Художественная литература 978-5-271-38747-0 Книжный интернет мага"/>
          <p:cNvPicPr>
            <a:picLocks noChangeAspect="1" noChangeArrowheads="1"/>
          </p:cNvPicPr>
          <p:nvPr/>
        </p:nvPicPr>
        <p:blipFill>
          <a:blip r:embed="rId4"/>
          <a:srcRect/>
          <a:stretch>
            <a:fillRect/>
          </a:stretch>
        </p:blipFill>
        <p:spPr bwMode="auto">
          <a:xfrm>
            <a:off x="3786182" y="4286256"/>
            <a:ext cx="1785950" cy="2381267"/>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Скачать текстуру в высоком разрешении: раскрытая книга, текс…"/>
          <p:cNvPicPr>
            <a:picLocks noChangeAspect="1" noChangeArrowheads="1"/>
          </p:cNvPicPr>
          <p:nvPr/>
        </p:nvPicPr>
        <p:blipFill>
          <a:blip r:embed="rId2"/>
          <a:srcRect/>
          <a:stretch>
            <a:fillRect/>
          </a:stretch>
        </p:blipFill>
        <p:spPr bwMode="auto">
          <a:xfrm>
            <a:off x="-285784" y="-357214"/>
            <a:ext cx="9967426" cy="7564750"/>
          </a:xfrm>
          <a:prstGeom prst="rect">
            <a:avLst/>
          </a:prstGeom>
          <a:noFill/>
        </p:spPr>
      </p:pic>
      <p:sp>
        <p:nvSpPr>
          <p:cNvPr id="1027" name="Rectangle 3"/>
          <p:cNvSpPr>
            <a:spLocks noChangeArrowheads="1"/>
          </p:cNvSpPr>
          <p:nvPr/>
        </p:nvSpPr>
        <p:spPr bwMode="auto">
          <a:xfrm>
            <a:off x="4786314" y="357166"/>
            <a:ext cx="435768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p:txBody>
      </p:sp>
      <p:sp>
        <p:nvSpPr>
          <p:cNvPr id="69633" name="Rectangle 1"/>
          <p:cNvSpPr>
            <a:spLocks noChangeArrowheads="1"/>
          </p:cNvSpPr>
          <p:nvPr/>
        </p:nvSpPr>
        <p:spPr bwMode="auto">
          <a:xfrm>
            <a:off x="4857752" y="0"/>
            <a:ext cx="4286248"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smtClean="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М.Твен. «Приключения Тома </a:t>
            </a:r>
            <a:r>
              <a:rPr kumimoji="0" lang="ru-RU" sz="20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Сойера</a:t>
            </a:r>
            <a:r>
              <a:rPr kumimoji="0" lang="ru-RU"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«Мальчики схватились за руки и побежали, то и дело спотыкаясь и набивая себе шишки, под большой дуб на берегу реки. Теперь гроза была в полном разгаре. В беспрестанном сверкании молний, загоравшихся в небе, все на земле становилось видно отчетливо, резко».</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Правильно ли поступили ребята, решив укрыться от грозы под дубом? Как нужно вести себя во время грозы?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9635" name="Picture 3" descr="RapidLinks - скачать &quot;Марк Твен. . Сборник (162 произведения)&quot;"/>
          <p:cNvPicPr>
            <a:picLocks noChangeAspect="1" noChangeArrowheads="1"/>
          </p:cNvPicPr>
          <p:nvPr/>
        </p:nvPicPr>
        <p:blipFill>
          <a:blip r:embed="rId3"/>
          <a:srcRect/>
          <a:stretch>
            <a:fillRect/>
          </a:stretch>
        </p:blipFill>
        <p:spPr bwMode="auto">
          <a:xfrm>
            <a:off x="642910" y="285728"/>
            <a:ext cx="3857652" cy="4814890"/>
          </a:xfrm>
          <a:prstGeom prst="rect">
            <a:avLst/>
          </a:prstGeom>
          <a:noFill/>
        </p:spPr>
      </p:pic>
      <p:sp>
        <p:nvSpPr>
          <p:cNvPr id="8" name="Прямоугольник 7"/>
          <p:cNvSpPr/>
          <p:nvPr/>
        </p:nvSpPr>
        <p:spPr>
          <a:xfrm>
            <a:off x="1928794" y="5357826"/>
            <a:ext cx="1552028" cy="400110"/>
          </a:xfrm>
          <a:prstGeom prst="rect">
            <a:avLst/>
          </a:prstGeom>
        </p:spPr>
        <p:txBody>
          <a:bodyPr wrap="none">
            <a:spAutoFit/>
          </a:bodyPr>
          <a:lstStyle/>
          <a:p>
            <a:r>
              <a:rPr lang="ru-RU" sz="2000" b="1" dirty="0" smtClean="0">
                <a:solidFill>
                  <a:srgbClr val="000000"/>
                </a:solidFill>
                <a:latin typeface="Arial" pitchFamily="34" charset="0"/>
                <a:ea typeface="Times New Roman" pitchFamily="18" charset="0"/>
                <a:cs typeface="Arial" pitchFamily="34" charset="0"/>
              </a:rPr>
              <a:t>1835 - 1910</a:t>
            </a:r>
            <a:endParaRPr lang="ru-RU" sz="20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4786346"/>
          </a:xfrm>
        </p:spPr>
        <p:txBody>
          <a:bodyPr/>
          <a:lstStyle/>
          <a:p>
            <a:pPr>
              <a:buNone/>
            </a:pPr>
            <a:r>
              <a:rPr lang="ru-RU" dirty="0" smtClean="0"/>
              <a:t>    Литературные материалы  должны занимать  разумное место на уроках во всех классах, и даже в классах гуманитарного профиля. Место -  определяемое теми задачами, которые они признаны решать. Максимальный эффект получается в том случае, если учитель использует литературные материалы систематически и целенаправленно, решая с их помощью задачи обучения и воспитания учащихся. </a:t>
            </a:r>
            <a:endParaRPr lang="ru-RU" dirty="0"/>
          </a:p>
        </p:txBody>
      </p:sp>
      <p:pic>
        <p:nvPicPr>
          <p:cNvPr id="13314" name="Picture 2" descr="Педагогика"/>
          <p:cNvPicPr>
            <a:picLocks noChangeAspect="1" noChangeArrowheads="1"/>
          </p:cNvPicPr>
          <p:nvPr/>
        </p:nvPicPr>
        <p:blipFill>
          <a:blip r:embed="rId2"/>
          <a:srcRect/>
          <a:stretch>
            <a:fillRect/>
          </a:stretch>
        </p:blipFill>
        <p:spPr bwMode="auto">
          <a:xfrm>
            <a:off x="3071802" y="4286256"/>
            <a:ext cx="4000529" cy="242886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ru-RU" sz="10000" dirty="0" smtClean="0"/>
              <a:t>Спасибо за внимание!</a:t>
            </a:r>
            <a:endParaRPr lang="ru-RU" sz="10000" dirty="0"/>
          </a:p>
        </p:txBody>
      </p:sp>
      <p:pic>
        <p:nvPicPr>
          <p:cNvPr id="82946" name="Picture 2" descr="Картинки с надписями Благодарю, Картинки с надписями Благодарю за внимание"/>
          <p:cNvPicPr>
            <a:picLocks noChangeAspect="1" noChangeArrowheads="1"/>
          </p:cNvPicPr>
          <p:nvPr/>
        </p:nvPicPr>
        <p:blipFill>
          <a:blip r:embed="rId2"/>
          <a:srcRect/>
          <a:stretch>
            <a:fillRect/>
          </a:stretch>
        </p:blipFill>
        <p:spPr bwMode="auto">
          <a:xfrm>
            <a:off x="0" y="10685"/>
            <a:ext cx="9144000" cy="68580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36" y="428604"/>
            <a:ext cx="6115064" cy="3643338"/>
          </a:xfrm>
        </p:spPr>
        <p:txBody>
          <a:bodyPr>
            <a:noAutofit/>
          </a:bodyPr>
          <a:lstStyle/>
          <a:p>
            <a:r>
              <a:rPr lang="ru-RU" sz="3600" dirty="0" smtClean="0">
                <a:solidFill>
                  <a:schemeClr val="tx1"/>
                </a:solidFill>
              </a:rPr>
              <a:t/>
            </a:r>
            <a:br>
              <a:rPr lang="ru-RU" sz="3600" dirty="0" smtClean="0">
                <a:solidFill>
                  <a:schemeClr val="tx1"/>
                </a:solidFill>
              </a:rPr>
            </a:br>
            <a:r>
              <a:rPr lang="ru-RU" sz="3600" dirty="0" smtClean="0">
                <a:solidFill>
                  <a:schemeClr val="tx1"/>
                </a:solidFill>
              </a:rPr>
              <a:t/>
            </a:r>
            <a:br>
              <a:rPr lang="ru-RU" sz="3600" dirty="0" smtClean="0">
                <a:solidFill>
                  <a:schemeClr val="tx1"/>
                </a:solidFill>
              </a:rPr>
            </a:br>
            <a:r>
              <a:rPr lang="ru-RU" sz="3600" dirty="0" smtClean="0">
                <a:solidFill>
                  <a:schemeClr val="tx1"/>
                </a:solidFill>
              </a:rPr>
              <a:t/>
            </a:r>
            <a:br>
              <a:rPr lang="ru-RU" sz="3600" dirty="0" smtClean="0">
                <a:solidFill>
                  <a:schemeClr val="tx1"/>
                </a:solidFill>
              </a:rPr>
            </a:br>
            <a:r>
              <a:rPr lang="ru-RU" sz="3600" dirty="0" smtClean="0">
                <a:solidFill>
                  <a:schemeClr val="tx1"/>
                </a:solidFill>
              </a:rPr>
              <a:t/>
            </a:r>
            <a:br>
              <a:rPr lang="ru-RU" sz="3600" dirty="0" smtClean="0">
                <a:solidFill>
                  <a:schemeClr val="tx1"/>
                </a:solidFill>
              </a:rPr>
            </a:br>
            <a:r>
              <a:rPr lang="ru-RU" sz="3600" dirty="0" smtClean="0">
                <a:solidFill>
                  <a:schemeClr val="tx1"/>
                </a:solidFill>
              </a:rPr>
              <a:t/>
            </a:r>
            <a:br>
              <a:rPr lang="ru-RU" sz="3600" dirty="0" smtClean="0">
                <a:solidFill>
                  <a:schemeClr val="tx1"/>
                </a:solidFill>
              </a:rPr>
            </a:br>
            <a:r>
              <a:rPr lang="ru-RU" sz="3600" dirty="0" smtClean="0">
                <a:solidFill>
                  <a:schemeClr val="tx1"/>
                </a:solidFill>
              </a:rPr>
              <a:t/>
            </a:r>
            <a:br>
              <a:rPr lang="ru-RU" sz="3600" dirty="0" smtClean="0">
                <a:solidFill>
                  <a:schemeClr val="tx1"/>
                </a:solidFill>
              </a:rPr>
            </a:br>
            <a:r>
              <a:rPr lang="ru-RU" sz="3600" dirty="0" smtClean="0">
                <a:solidFill>
                  <a:schemeClr val="tx1"/>
                </a:solidFill>
              </a:rPr>
              <a:t/>
            </a:r>
            <a:br>
              <a:rPr lang="ru-RU" sz="3600" dirty="0" smtClean="0">
                <a:solidFill>
                  <a:schemeClr val="tx1"/>
                </a:solidFill>
              </a:rPr>
            </a:br>
            <a:r>
              <a:rPr lang="ru-RU" sz="3600" dirty="0" smtClean="0">
                <a:solidFill>
                  <a:schemeClr val="tx1"/>
                </a:solidFill>
              </a:rPr>
              <a:t/>
            </a:r>
            <a:br>
              <a:rPr lang="ru-RU" sz="3600" dirty="0" smtClean="0">
                <a:solidFill>
                  <a:schemeClr val="tx1"/>
                </a:solidFill>
              </a:rPr>
            </a:br>
            <a:r>
              <a:rPr lang="ru-RU" sz="2400" dirty="0" smtClean="0"/>
              <a:t>Если отрывок содержит описание физического явления, то его целесообразно зачитать как иллюстрацию. Например, при изучении темы «Испарение и конденсация» после прочтения отрывка из произведения Г.Х.Андерсена «Снежная королева» «Герда начала читать «Отче наш»; было так холодно, что дыхание девочки сейчас же превращалось в густой туман», задаю вопрос: Почему зимой заметно выделение тумана при дыхании, а летом – нет?</a:t>
            </a:r>
            <a:br>
              <a:rPr lang="ru-RU" sz="2400" dirty="0" smtClean="0"/>
            </a:br>
            <a:r>
              <a:rPr lang="ru-RU" sz="2400" dirty="0" smtClean="0">
                <a:solidFill>
                  <a:schemeClr val="tx1"/>
                </a:solidFill>
              </a:rPr>
              <a:t/>
            </a:r>
            <a:br>
              <a:rPr lang="ru-RU" sz="2400" dirty="0" smtClean="0">
                <a:solidFill>
                  <a:schemeClr val="tx1"/>
                </a:solidFill>
              </a:rPr>
            </a:br>
            <a:r>
              <a:rPr lang="ru-RU" sz="3600" dirty="0" smtClean="0">
                <a:solidFill>
                  <a:schemeClr val="tx1"/>
                </a:solidFill>
              </a:rPr>
              <a:t/>
            </a:r>
            <a:br>
              <a:rPr lang="ru-RU" sz="3600" dirty="0" smtClean="0">
                <a:solidFill>
                  <a:schemeClr val="tx1"/>
                </a:solidFill>
              </a:rPr>
            </a:br>
            <a:r>
              <a:rPr lang="ru-RU" sz="3600" dirty="0" smtClean="0">
                <a:solidFill>
                  <a:schemeClr val="tx1"/>
                </a:solidFill>
              </a:rPr>
              <a:t> </a:t>
            </a:r>
            <a:endParaRPr lang="ru-RU" sz="3600" dirty="0">
              <a:solidFill>
                <a:schemeClr val="tx1"/>
              </a:solidFill>
            </a:endParaRPr>
          </a:p>
        </p:txBody>
      </p:sp>
      <p:pic>
        <p:nvPicPr>
          <p:cNvPr id="61442" name="Picture 2" descr="ОГСКОУ СКОШ VIII вида г. Вихоревка - Книги-юбиляры 2014 года"/>
          <p:cNvPicPr>
            <a:picLocks noChangeAspect="1" noChangeArrowheads="1"/>
          </p:cNvPicPr>
          <p:nvPr/>
        </p:nvPicPr>
        <p:blipFill>
          <a:blip r:embed="rId2"/>
          <a:srcRect/>
          <a:stretch>
            <a:fillRect/>
          </a:stretch>
        </p:blipFill>
        <p:spPr bwMode="auto">
          <a:xfrm>
            <a:off x="142844" y="3000372"/>
            <a:ext cx="2571736" cy="35004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pPr lvl="0">
              <a:buNone/>
            </a:pPr>
            <a:r>
              <a:rPr lang="ru-RU" dirty="0" smtClean="0"/>
              <a:t>    При решении физических задач: качественных, количественных, графических,  экспериментальных, оценочных, составленных на основе литературных текстов. Например,  на основе фрагмента из произведения </a:t>
            </a:r>
            <a:r>
              <a:rPr lang="ru-RU" i="1" dirty="0" smtClean="0"/>
              <a:t>Ж.Верна «Дети капитана Гранта»</a:t>
            </a:r>
            <a:endParaRPr lang="ru-RU" dirty="0" smtClean="0"/>
          </a:p>
          <a:p>
            <a:pPr>
              <a:buNone/>
            </a:pPr>
            <a:r>
              <a:rPr lang="ru-RU" dirty="0" smtClean="0"/>
              <a:t>«Идем со скоростью 17 миль в час, и если скорость не понизится, то мы дней через 10 пересечем экватор». Прошу рассчитать,  на каком расстоянии от экватора находились путешественники.</a:t>
            </a:r>
          </a:p>
          <a:p>
            <a:pPr lvl="0">
              <a:buNone/>
            </a:pPr>
            <a:endParaRPr lang="ru-RU" dirty="0" smtClean="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4643470"/>
          </a:xfrm>
        </p:spPr>
        <p:txBody>
          <a:bodyPr>
            <a:normAutofit fontScale="47500" lnSpcReduction="20000"/>
          </a:bodyPr>
          <a:lstStyle/>
          <a:p>
            <a:pPr lvl="0">
              <a:buNone/>
            </a:pPr>
            <a:r>
              <a:rPr lang="ru-RU" sz="4400" dirty="0" smtClean="0"/>
              <a:t>  При  опросе  обучающихся: отрывки играют роль качественных задач                  или контрольных вопросов отвечающему, что позволяет определить глубину понимания учащимися пройденного материала. Особенно интересно выбрать такие отрывки, где имеется научная ошибка, неточность. Тогда перед учащимися ставится более сложная задача: Найти ошибку и правильно объяснить описанное явление.</a:t>
            </a:r>
          </a:p>
          <a:p>
            <a:pPr>
              <a:buNone/>
            </a:pPr>
            <a:r>
              <a:rPr lang="ru-RU" dirty="0" smtClean="0"/>
              <a:t>Например,  после изучения темы «Закон всемирного тяготения» предлагаю оценить проект Сирано де Бержерака, как достичь Луны (Э. Ростан «Сирано де Бержерак»):</a:t>
            </a:r>
          </a:p>
          <a:p>
            <a:pPr>
              <a:buNone/>
            </a:pPr>
            <a:r>
              <a:rPr lang="ru-RU" dirty="0" smtClean="0"/>
              <a:t>Я изобрел шесть средств</a:t>
            </a:r>
          </a:p>
          <a:p>
            <a:pPr>
              <a:buNone/>
            </a:pPr>
            <a:r>
              <a:rPr lang="ru-RU" dirty="0" smtClean="0"/>
              <a:t>Подняться в мир планет!</a:t>
            </a:r>
          </a:p>
          <a:p>
            <a:pPr>
              <a:buNone/>
            </a:pPr>
            <a:r>
              <a:rPr lang="ru-RU" dirty="0" smtClean="0"/>
              <a:t>… Сесть на железный круг</a:t>
            </a:r>
          </a:p>
          <a:p>
            <a:pPr>
              <a:buNone/>
            </a:pPr>
            <a:r>
              <a:rPr lang="ru-RU" dirty="0" smtClean="0"/>
              <a:t>И, взяв большой магнит, </a:t>
            </a:r>
          </a:p>
          <a:p>
            <a:pPr>
              <a:buNone/>
            </a:pPr>
            <a:r>
              <a:rPr lang="ru-RU" dirty="0" smtClean="0"/>
              <a:t>Его забросить вверх высоко, </a:t>
            </a:r>
          </a:p>
          <a:p>
            <a:pPr>
              <a:buNone/>
            </a:pPr>
            <a:r>
              <a:rPr lang="ru-RU" dirty="0" smtClean="0"/>
              <a:t>Докуда будет видеть око;</a:t>
            </a:r>
          </a:p>
          <a:p>
            <a:pPr>
              <a:buNone/>
            </a:pPr>
            <a:r>
              <a:rPr lang="ru-RU" dirty="0" smtClean="0"/>
              <a:t>Он за собой железо приманит, -</a:t>
            </a:r>
          </a:p>
          <a:p>
            <a:pPr>
              <a:buNone/>
            </a:pPr>
            <a:r>
              <a:rPr lang="ru-RU" dirty="0" smtClean="0"/>
              <a:t>Вот средство верное!</a:t>
            </a:r>
          </a:p>
          <a:p>
            <a:pPr>
              <a:buNone/>
            </a:pPr>
            <a:r>
              <a:rPr lang="ru-RU" dirty="0" smtClean="0"/>
              <a:t>А лишь он вас притянет,</a:t>
            </a:r>
          </a:p>
          <a:p>
            <a:pPr>
              <a:buNone/>
            </a:pPr>
            <a:r>
              <a:rPr lang="ru-RU" dirty="0" smtClean="0"/>
              <a:t>Схватить его и сбросить вверх опять, - </a:t>
            </a:r>
          </a:p>
          <a:p>
            <a:pPr>
              <a:buNone/>
            </a:pPr>
            <a:r>
              <a:rPr lang="ru-RU" dirty="0" smtClean="0"/>
              <a:t>Так поднимать он бесконечно станет!</a:t>
            </a:r>
          </a:p>
          <a:p>
            <a:pPr>
              <a:buNone/>
            </a:pPr>
            <a:r>
              <a:rPr lang="ru-RU" dirty="0" smtClean="0"/>
              <a:t> </a:t>
            </a:r>
            <a:endParaRPr lang="ru-RU" dirty="0"/>
          </a:p>
        </p:txBody>
      </p:sp>
      <p:pic>
        <p:nvPicPr>
          <p:cNvPr id="59394" name="Picture 2" descr="Cкачать фильм Сирано де Бержерак 1989 через торрент бесплатно хорошего качества"/>
          <p:cNvPicPr>
            <a:picLocks noChangeAspect="1" noChangeArrowheads="1"/>
          </p:cNvPicPr>
          <p:nvPr/>
        </p:nvPicPr>
        <p:blipFill>
          <a:blip r:embed="rId2"/>
          <a:srcRect/>
          <a:stretch>
            <a:fillRect/>
          </a:stretch>
        </p:blipFill>
        <p:spPr bwMode="auto">
          <a:xfrm>
            <a:off x="5572132" y="2476499"/>
            <a:ext cx="2857500" cy="43815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09318"/>
          </a:xfrm>
        </p:spPr>
        <p:txBody>
          <a:bodyPr>
            <a:normAutofit fontScale="77500" lnSpcReduction="20000"/>
          </a:bodyPr>
          <a:lstStyle/>
          <a:p>
            <a:pPr>
              <a:buNone/>
            </a:pPr>
            <a:r>
              <a:rPr lang="ru-RU" dirty="0" smtClean="0"/>
              <a:t>    Повторение темы проходит  интересней и эмоциональней, если учащиеся, используя отрывок из художественных произведений, объясняют то или иное явление, закон или понятие. Например, после прочтения отрывка из произведения К.Г.Паустовского «Мещерская сторона» «Приметы связаны со всем: с цветом неба, с росой и туманами, криком птиц и яркостью звездного света. В приметах заключено много точного знания и поэзии… Самая простая примета – это дым костра. То он поднимается столбом к небу, спокойно струится вверх, выше самых высоких ив, то стелется туманом по траве, то мечется вокруг огня. И вот к прелести ночного костра, к горьковатому запаху дыма, треску сучьев, </a:t>
            </a:r>
            <a:r>
              <a:rPr lang="ru-RU" dirty="0" err="1" smtClean="0"/>
              <a:t>перебеганию</a:t>
            </a:r>
            <a:r>
              <a:rPr lang="ru-RU" dirty="0" smtClean="0"/>
              <a:t> огня и пушистому белому пеплу присоединяется еще и знание завтрашней погоды… предсказывает и вечерняя роса. Она бывает такой обильной, что даже блестит ночью, отражая свет звезд. И чем обильнее роса, тем жарче будет завтрашний день». Прошу дать объяснение народной примете «Обильная роса выпадает к хорошей погоде».</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1013</TotalTime>
  <Words>3330</Words>
  <Application>Microsoft Office PowerPoint</Application>
  <PresentationFormat>Экран (4:3)</PresentationFormat>
  <Paragraphs>467</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Апекс</vt:lpstr>
      <vt:lpstr>Использование фрагментов  художественной литературы на уроках физики в классах гуманитарного профиля</vt:lpstr>
      <vt:lpstr>Презентация PowerPoint</vt:lpstr>
      <vt:lpstr>Презентация PowerPoint</vt:lpstr>
      <vt:lpstr>Презентация PowerPoint</vt:lpstr>
      <vt:lpstr>Методика использования фрагментов из художественной литературы</vt:lpstr>
      <vt:lpstr>        Если отрывок содержит описание физического явления, то его целесообразно зачитать как иллюстрацию. Например, при изучении темы «Испарение и конденсация» после прочтения отрывка из произведения Г.Х.Андерсена «Снежная королева» «Герда начала читать «Отче наш»; было так холодно, что дыхание девочки сейчас же превращалось в густой туман», задаю вопрос: Почему зимой заметно выделение тумана при дыхании, а летом – нет?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Галя Владимир Даша</dc:creator>
  <cp:lastModifiedBy>1</cp:lastModifiedBy>
  <cp:revision>108</cp:revision>
  <dcterms:created xsi:type="dcterms:W3CDTF">2015-04-20T18:48:52Z</dcterms:created>
  <dcterms:modified xsi:type="dcterms:W3CDTF">2018-02-17T19:09:09Z</dcterms:modified>
</cp:coreProperties>
</file>