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77" r:id="rId5"/>
    <p:sldId id="261" r:id="rId6"/>
    <p:sldId id="264" r:id="rId7"/>
    <p:sldId id="262" r:id="rId8"/>
    <p:sldId id="263" r:id="rId9"/>
    <p:sldId id="265" r:id="rId10"/>
    <p:sldId id="260" r:id="rId11"/>
    <p:sldId id="266" r:id="rId12"/>
    <p:sldId id="269" r:id="rId13"/>
    <p:sldId id="267" r:id="rId14"/>
    <p:sldId id="275" r:id="rId15"/>
    <p:sldId id="268" r:id="rId16"/>
    <p:sldId id="270" r:id="rId17"/>
    <p:sldId id="273" r:id="rId18"/>
    <p:sldId id="274" r:id="rId19"/>
    <p:sldId id="272" r:id="rId20"/>
    <p:sldId id="271" r:id="rId21"/>
    <p:sldId id="276" r:id="rId22"/>
    <p:sldId id="27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62" autoAdjust="0"/>
  </p:normalViewPr>
  <p:slideViewPr>
    <p:cSldViewPr>
      <p:cViewPr varScale="1">
        <p:scale>
          <a:sx n="70" d="100"/>
          <a:sy n="70" d="100"/>
        </p:scale>
        <p:origin x="-13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C8C5A-D4A1-46A7-A12D-EEF4F604F896}" type="datetimeFigureOut">
              <a:rPr lang="ru-RU" smtClean="0"/>
              <a:t>18.12.2016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C9E046-76CF-4102-92BD-7A1448AE4B79}" type="slidenum">
              <a:rPr lang="ru-RU" smtClean="0"/>
              <a:t>‹#›</a:t>
            </a:fld>
            <a:endParaRPr lang="ru-RU"/>
          </a:p>
        </p:txBody>
      </p:sp>
    </p:spTree>
    <p:extLst>
      <p:ext uri="{BB962C8B-B14F-4D97-AF65-F5344CB8AC3E}">
        <p14:creationId xmlns:p14="http://schemas.microsoft.com/office/powerpoint/2010/main" val="1251262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C9E046-76CF-4102-92BD-7A1448AE4B79}" type="slidenum">
              <a:rPr lang="ru-RU" smtClean="0"/>
              <a:t>15</a:t>
            </a:fld>
            <a:endParaRPr lang="ru-RU"/>
          </a:p>
        </p:txBody>
      </p:sp>
    </p:spTree>
    <p:extLst>
      <p:ext uri="{BB962C8B-B14F-4D97-AF65-F5344CB8AC3E}">
        <p14:creationId xmlns:p14="http://schemas.microsoft.com/office/powerpoint/2010/main" val="180448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5C9E046-76CF-4102-92BD-7A1448AE4B79}" type="slidenum">
              <a:rPr lang="ru-RU" smtClean="0"/>
              <a:t>16</a:t>
            </a:fld>
            <a:endParaRPr lang="ru-RU"/>
          </a:p>
        </p:txBody>
      </p:sp>
    </p:spTree>
    <p:extLst>
      <p:ext uri="{BB962C8B-B14F-4D97-AF65-F5344CB8AC3E}">
        <p14:creationId xmlns:p14="http://schemas.microsoft.com/office/powerpoint/2010/main" val="188473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17.12.2016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17.12.2016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17.12.2016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17.12.2016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17.12.2016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1" descr="C:\Users\User\Desktop\Школа, 1 сентября. Шаблон..pptx — Яндекс.Диск_files\GJiWCSbXwejIxucLqoznQBaB8vTpOE26Bhqc6YO1hAW_Zn_oxaFJh5JVR0V6ZnlLZpMPOzAUHOSB7qP0jNoVQ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87" t="25740" r="16757" b="25250"/>
          <a:stretch/>
        </p:blipFill>
        <p:spPr bwMode="auto">
          <a:xfrm>
            <a:off x="1691680" y="2636912"/>
            <a:ext cx="6120680"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48619" y="2636912"/>
            <a:ext cx="2052165" cy="400110"/>
          </a:xfrm>
          <a:prstGeom prst="rect">
            <a:avLst/>
          </a:prstGeom>
          <a:noFill/>
        </p:spPr>
        <p:txBody>
          <a:bodyPr wrap="none" rtlCol="0">
            <a:spAutoFit/>
          </a:bodyPr>
          <a:lstStyle/>
          <a:p>
            <a:r>
              <a:rPr lang="ru-RU" sz="2000" b="1" dirty="0" smtClean="0">
                <a:latin typeface="Segoe Script" pitchFamily="34" charset="0"/>
              </a:rPr>
              <a:t>Л. </a:t>
            </a:r>
            <a:r>
              <a:rPr lang="ru-RU" sz="2000" b="1" dirty="0" err="1" smtClean="0">
                <a:latin typeface="Segoe Script" pitchFamily="34" charset="0"/>
              </a:rPr>
              <a:t>Гераскина</a:t>
            </a:r>
            <a:endParaRPr lang="ru-RU" sz="2000" b="1" dirty="0">
              <a:latin typeface="Segoe Script" pitchFamily="34" charset="0"/>
            </a:endParaRPr>
          </a:p>
        </p:txBody>
      </p:sp>
    </p:spTree>
    <p:extLst>
      <p:ext uri="{BB962C8B-B14F-4D97-AF65-F5344CB8AC3E}">
        <p14:creationId xmlns:p14="http://schemas.microsoft.com/office/powerpoint/2010/main" val="304147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descr="C:\Users\User\Desktop\диафильм\радайки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05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5805264"/>
            <a:ext cx="9036496" cy="923330"/>
          </a:xfrm>
          <a:prstGeom prst="rect">
            <a:avLst/>
          </a:prstGeom>
          <a:noFill/>
        </p:spPr>
        <p:txBody>
          <a:bodyPr wrap="square" rtlCol="0">
            <a:spAutoFit/>
          </a:bodyPr>
          <a:lstStyle/>
          <a:p>
            <a:r>
              <a:rPr lang="ru-RU" b="1" dirty="0" smtClean="0">
                <a:latin typeface="Segoe Script" pitchFamily="34" charset="0"/>
              </a:rPr>
              <a:t>Вот уже в руках карта незнакомой Вите страны. Давайте и мы, отправимся  вместе  с  ним и его другом в путешествие, которое  началось…</a:t>
            </a:r>
            <a:endParaRPr lang="ru-RU" b="1" dirty="0">
              <a:latin typeface="Segoe Script" pitchFamily="34" charset="0"/>
            </a:endParaRPr>
          </a:p>
        </p:txBody>
      </p:sp>
    </p:spTree>
    <p:extLst>
      <p:ext uri="{BB962C8B-B14F-4D97-AF65-F5344CB8AC3E}">
        <p14:creationId xmlns:p14="http://schemas.microsoft.com/office/powerpoint/2010/main" val="96333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2290" name="Picture 2" descr="C:\Users\User\Desktop\диафильм\погадаев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5805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6021288"/>
            <a:ext cx="7488832" cy="400110"/>
          </a:xfrm>
          <a:prstGeom prst="rect">
            <a:avLst/>
          </a:prstGeom>
          <a:noFill/>
        </p:spPr>
        <p:txBody>
          <a:bodyPr wrap="square" rtlCol="0">
            <a:spAutoFit/>
          </a:bodyPr>
          <a:lstStyle/>
          <a:p>
            <a:pPr algn="ctr"/>
            <a:r>
              <a:rPr lang="ru-RU" sz="2000" b="1" dirty="0">
                <a:latin typeface="Segoe Script" pitchFamily="34" charset="0"/>
              </a:rPr>
              <a:t>с</a:t>
            </a:r>
            <a:r>
              <a:rPr lang="ru-RU" sz="2000" b="1" dirty="0" smtClean="0">
                <a:latin typeface="Segoe Script" pitchFamily="34" charset="0"/>
              </a:rPr>
              <a:t> полета  в воздухе и головокружения</a:t>
            </a:r>
            <a:endParaRPr lang="ru-RU" sz="2000" b="1" dirty="0">
              <a:latin typeface="Segoe Script" pitchFamily="34" charset="0"/>
            </a:endParaRPr>
          </a:p>
        </p:txBody>
      </p:sp>
    </p:spTree>
    <p:extLst>
      <p:ext uri="{BB962C8B-B14F-4D97-AF65-F5344CB8AC3E}">
        <p14:creationId xmlns:p14="http://schemas.microsoft.com/office/powerpoint/2010/main" val="1108437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5362" name="Picture 2" descr="C:\Users\User\Desktop\диафильм\зверев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135"/>
            <a:ext cx="9144000" cy="58768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5926674"/>
            <a:ext cx="8928992" cy="646331"/>
          </a:xfrm>
          <a:prstGeom prst="rect">
            <a:avLst/>
          </a:prstGeom>
        </p:spPr>
        <p:txBody>
          <a:bodyPr wrap="square">
            <a:spAutoFit/>
          </a:bodyPr>
          <a:lstStyle/>
          <a:p>
            <a:r>
              <a:rPr lang="ru-RU" b="1" dirty="0">
                <a:latin typeface="Segoe Script" pitchFamily="34" charset="0"/>
              </a:rPr>
              <a:t>И вот, наконец наши путешественники опустились на землю. </a:t>
            </a:r>
            <a:endParaRPr lang="ru-RU" b="1" dirty="0" smtClean="0">
              <a:latin typeface="Segoe Script" pitchFamily="34" charset="0"/>
            </a:endParaRPr>
          </a:p>
          <a:p>
            <a:r>
              <a:rPr lang="ru-RU" b="1" dirty="0" smtClean="0">
                <a:latin typeface="Segoe Script" pitchFamily="34" charset="0"/>
              </a:rPr>
              <a:t>За холмом виднелся замок. Друзья отправились к этому замку.</a:t>
            </a:r>
            <a:endParaRPr lang="ru-RU" dirty="0"/>
          </a:p>
        </p:txBody>
      </p:sp>
    </p:spTree>
    <p:extLst>
      <p:ext uri="{BB962C8B-B14F-4D97-AF65-F5344CB8AC3E}">
        <p14:creationId xmlns:p14="http://schemas.microsoft.com/office/powerpoint/2010/main" val="2130408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3314" name="Picture 2" descr="C:\Users\User\Desktop\диафильм\кибина.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1" y="5703580"/>
            <a:ext cx="8784977" cy="923330"/>
          </a:xfrm>
          <a:prstGeom prst="rect">
            <a:avLst/>
          </a:prstGeom>
          <a:noFill/>
        </p:spPr>
        <p:txBody>
          <a:bodyPr wrap="square" rtlCol="0">
            <a:spAutoFit/>
          </a:bodyPr>
          <a:lstStyle/>
          <a:p>
            <a:r>
              <a:rPr lang="ru-RU" b="1" dirty="0" smtClean="0">
                <a:latin typeface="Segoe Script" pitchFamily="34" charset="0"/>
              </a:rPr>
              <a:t>Но, что это ?-  </a:t>
            </a:r>
            <a:r>
              <a:rPr lang="ru-RU" b="1" dirty="0">
                <a:latin typeface="Segoe Script" pitchFamily="34" charset="0"/>
              </a:rPr>
              <a:t>у</a:t>
            </a:r>
            <a:r>
              <a:rPr lang="ru-RU" b="1" dirty="0" smtClean="0">
                <a:latin typeface="Segoe Script" pitchFamily="34" charset="0"/>
              </a:rPr>
              <a:t>дивился Витя. На дереве растут арбузы, совсем забыв о том, что это именно он поместил их на дерево . Но впереди  их ждала еще  одна неожиданность…</a:t>
            </a:r>
            <a:endParaRPr lang="ru-RU" b="1" dirty="0">
              <a:latin typeface="Segoe Script" pitchFamily="34" charset="0"/>
            </a:endParaRPr>
          </a:p>
        </p:txBody>
      </p:sp>
    </p:spTree>
    <p:extLst>
      <p:ext uri="{BB962C8B-B14F-4D97-AF65-F5344CB8AC3E}">
        <p14:creationId xmlns:p14="http://schemas.microsoft.com/office/powerpoint/2010/main" val="134087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C:\Users\User\Desktop\диафильм\сурнев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5301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05781"/>
            <a:ext cx="9144001" cy="1754326"/>
          </a:xfrm>
          <a:prstGeom prst="rect">
            <a:avLst/>
          </a:prstGeom>
          <a:noFill/>
        </p:spPr>
        <p:txBody>
          <a:bodyPr wrap="square" rtlCol="0">
            <a:spAutoFit/>
          </a:bodyPr>
          <a:lstStyle/>
          <a:p>
            <a:r>
              <a:rPr lang="ru-RU" b="1" dirty="0" smtClean="0">
                <a:latin typeface="Segoe Script" pitchFamily="34" charset="0"/>
              </a:rPr>
              <a:t>На дереве росли булки. Витя очень этому обрадовался. Ведь он был уверен, что это и есть хлебное дерево, о котором он говорил на уроке. Но  почему все смеялись? Он даже получил двойку. Но тут на них накинулась корова. Это  добродушное животное  пообещало съесть их,  так как  наш герой определил ее в группу плотоядных животных. Но вовремя он вспомнил, что коровы травоядные.</a:t>
            </a:r>
            <a:endParaRPr lang="ru-RU" b="1" dirty="0">
              <a:latin typeface="Segoe Script" pitchFamily="34" charset="0"/>
            </a:endParaRPr>
          </a:p>
        </p:txBody>
      </p:sp>
    </p:spTree>
    <p:extLst>
      <p:ext uri="{BB962C8B-B14F-4D97-AF65-F5344CB8AC3E}">
        <p14:creationId xmlns:p14="http://schemas.microsoft.com/office/powerpoint/2010/main" val="38408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4338" name="Picture 2" descr="C:\Users\User\Desktop\диафильм\клочкова.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5250"/>
            <a:ext cx="9144001" cy="57564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5661248"/>
            <a:ext cx="9036497" cy="1015663"/>
          </a:xfrm>
          <a:prstGeom prst="rect">
            <a:avLst/>
          </a:prstGeom>
          <a:noFill/>
        </p:spPr>
        <p:txBody>
          <a:bodyPr wrap="square" rtlCol="0">
            <a:spAutoFit/>
          </a:bodyPr>
          <a:lstStyle/>
          <a:p>
            <a:r>
              <a:rPr lang="ru-RU" sz="2000" b="1" dirty="0" smtClean="0">
                <a:latin typeface="Segoe Script" pitchFamily="34" charset="0"/>
              </a:rPr>
              <a:t>А вот и белый медведь. Но и он не с восторгом встретил Витю.  Вот если бы на Северном полюсе состоялась их встреча, тогда бы она была намного теплей</a:t>
            </a:r>
            <a:r>
              <a:rPr lang="ru-RU" b="1" dirty="0" smtClean="0">
                <a:latin typeface="Segoe Script" pitchFamily="34" charset="0"/>
              </a:rPr>
              <a:t>.</a:t>
            </a:r>
            <a:endParaRPr lang="ru-RU" b="1" dirty="0">
              <a:latin typeface="Segoe Script" pitchFamily="34" charset="0"/>
            </a:endParaRPr>
          </a:p>
        </p:txBody>
      </p:sp>
    </p:spTree>
    <p:extLst>
      <p:ext uri="{BB962C8B-B14F-4D97-AF65-F5344CB8AC3E}">
        <p14:creationId xmlns:p14="http://schemas.microsoft.com/office/powerpoint/2010/main" val="4222529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6386" name="Picture 2" descr="C:\Users\User\Desktop\диафильм\чаднов.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526" y="5733256"/>
            <a:ext cx="9144001" cy="1477328"/>
          </a:xfrm>
          <a:prstGeom prst="rect">
            <a:avLst/>
          </a:prstGeom>
          <a:noFill/>
        </p:spPr>
        <p:txBody>
          <a:bodyPr wrap="square" rtlCol="0">
            <a:spAutoFit/>
          </a:bodyPr>
          <a:lstStyle/>
          <a:p>
            <a:r>
              <a:rPr lang="ru-RU" b="1" dirty="0" smtClean="0">
                <a:latin typeface="Segoe Script" pitchFamily="34" charset="0"/>
              </a:rPr>
              <a:t>Бедные наши путешественники очень устали. Им так хотелось пить.  Вот уже и киоск с газировкой. Но как получить воду? В её продают за правильные ответы по таблице умножения. И тут Витю выручает кот. Даже он знал, что 2х2=4.</a:t>
            </a:r>
          </a:p>
          <a:p>
            <a:r>
              <a:rPr lang="ru-RU" dirty="0" smtClean="0"/>
              <a:t>  </a:t>
            </a:r>
            <a:endParaRPr lang="ru-RU" dirty="0"/>
          </a:p>
        </p:txBody>
      </p:sp>
    </p:spTree>
    <p:extLst>
      <p:ext uri="{BB962C8B-B14F-4D97-AF65-F5344CB8AC3E}">
        <p14:creationId xmlns:p14="http://schemas.microsoft.com/office/powerpoint/2010/main" val="237700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7410" name="Picture 2" descr="C:\Users\User\Desktop\диафильм\засыпкина.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05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5810515"/>
            <a:ext cx="9036496" cy="923330"/>
          </a:xfrm>
          <a:prstGeom prst="rect">
            <a:avLst/>
          </a:prstGeom>
          <a:noFill/>
        </p:spPr>
        <p:txBody>
          <a:bodyPr wrap="square" rtlCol="0">
            <a:spAutoFit/>
          </a:bodyPr>
          <a:lstStyle/>
          <a:p>
            <a:r>
              <a:rPr lang="ru-RU" dirty="0" smtClean="0"/>
              <a:t>В</a:t>
            </a:r>
            <a:r>
              <a:rPr lang="ru-RU" b="1" dirty="0" smtClean="0">
                <a:latin typeface="Segoe Script" pitchFamily="34" charset="0"/>
              </a:rPr>
              <a:t>от, наконец и замок. Но как войти? На воротах висит огромный замок и стоят два стражника. Оказалось, что это вопросительный и восклицательные знаки.</a:t>
            </a:r>
            <a:endParaRPr lang="ru-RU" b="1" dirty="0">
              <a:latin typeface="Segoe Script" pitchFamily="34" charset="0"/>
            </a:endParaRPr>
          </a:p>
        </p:txBody>
      </p:sp>
    </p:spTree>
    <p:extLst>
      <p:ext uri="{BB962C8B-B14F-4D97-AF65-F5344CB8AC3E}">
        <p14:creationId xmlns:p14="http://schemas.microsoft.com/office/powerpoint/2010/main" val="133931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C:\Users\User\Desktop\диафильм\ушаков.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949280"/>
            <a:ext cx="9144001" cy="923330"/>
          </a:xfrm>
          <a:prstGeom prst="rect">
            <a:avLst/>
          </a:prstGeom>
          <a:noFill/>
        </p:spPr>
        <p:txBody>
          <a:bodyPr wrap="square" rtlCol="0">
            <a:spAutoFit/>
          </a:bodyPr>
          <a:lstStyle/>
          <a:p>
            <a:r>
              <a:rPr lang="ru-RU" b="1" dirty="0" smtClean="0">
                <a:latin typeface="Segoe Script" pitchFamily="34" charset="0"/>
              </a:rPr>
              <a:t>Ворота не откроются, пока Витя  правильно не напишет слова.  Витя мучительно начал вспоминать правило. Это было единственное правило, которое он знал. Ворота распахнулись.</a:t>
            </a:r>
            <a:endParaRPr lang="ru-RU" b="1" dirty="0">
              <a:latin typeface="Segoe Script" pitchFamily="34" charset="0"/>
            </a:endParaRPr>
          </a:p>
        </p:txBody>
      </p:sp>
    </p:spTree>
    <p:extLst>
      <p:ext uri="{BB962C8B-B14F-4D97-AF65-F5344CB8AC3E}">
        <p14:creationId xmlns:p14="http://schemas.microsoft.com/office/powerpoint/2010/main" val="34294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9458" name="Picture 2" descr="C:\Users\User\Desktop\диафильм\кохно.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33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733256"/>
            <a:ext cx="9144000" cy="1200329"/>
          </a:xfrm>
          <a:prstGeom prst="rect">
            <a:avLst/>
          </a:prstGeom>
          <a:noFill/>
        </p:spPr>
        <p:txBody>
          <a:bodyPr wrap="square" rtlCol="0">
            <a:spAutoFit/>
          </a:bodyPr>
          <a:lstStyle/>
          <a:p>
            <a:r>
              <a:rPr lang="ru-RU" b="1" dirty="0" smtClean="0">
                <a:latin typeface="Segoe Script" pitchFamily="34" charset="0"/>
              </a:rPr>
              <a:t>Наши путешественники  вошли в зал, в глубине которого  сидел Глагол Повелительного наклонения. Рядом суетилась запятая.  Она, то и объявила приговор  по делу невежды Виктора </a:t>
            </a:r>
            <a:r>
              <a:rPr lang="ru-RU" b="1" dirty="0" err="1" smtClean="0">
                <a:latin typeface="Segoe Script" pitchFamily="34" charset="0"/>
              </a:rPr>
              <a:t>Перестукина</a:t>
            </a:r>
            <a:r>
              <a:rPr lang="ru-RU" b="1" dirty="0" smtClean="0">
                <a:latin typeface="Segoe Script" pitchFamily="34" charset="0"/>
              </a:rPr>
              <a:t>. </a:t>
            </a:r>
            <a:endParaRPr lang="ru-RU" b="1" dirty="0">
              <a:latin typeface="Segoe Script" pitchFamily="34" charset="0"/>
            </a:endParaRPr>
          </a:p>
        </p:txBody>
      </p:sp>
    </p:spTree>
    <p:extLst>
      <p:ext uri="{BB962C8B-B14F-4D97-AF65-F5344CB8AC3E}">
        <p14:creationId xmlns:p14="http://schemas.microsoft.com/office/powerpoint/2010/main" val="63841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dirty="0"/>
          </a:p>
        </p:txBody>
      </p:sp>
      <p:pic>
        <p:nvPicPr>
          <p:cNvPr id="4" name="Picture 1" descr="C:\Users\User\Desktop\Школа, 1 сентября. Шаблон..pptx — Яндекс.Диск_files\GJiWCSbXwejIxucLqoznQBaB8vTpOE26Bhqc6YO1hAW_Zn_oxaFJh5JVR0V6ZnlLZpMPOzAUHOSB7qP0jNoVQ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3999" cy="6858000"/>
          </a:xfrm>
        </p:spPr>
      </p:pic>
      <p:pic>
        <p:nvPicPr>
          <p:cNvPr id="40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Lst>
          </a:blip>
          <a:srcRect l="4270" t="43488" r="2614" b="18371"/>
          <a:stretch/>
        </p:blipFill>
        <p:spPr bwMode="auto">
          <a:xfrm>
            <a:off x="1547665" y="2420888"/>
            <a:ext cx="576063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21316" y="3565758"/>
            <a:ext cx="5104282" cy="1569660"/>
          </a:xfrm>
          <a:prstGeom prst="rect">
            <a:avLst/>
          </a:prstGeom>
          <a:noFill/>
        </p:spPr>
        <p:txBody>
          <a:bodyPr wrap="none" rtlCol="0">
            <a:spAutoFit/>
          </a:bodyPr>
          <a:lstStyle/>
          <a:p>
            <a:r>
              <a:rPr lang="ru-RU" sz="3200" b="1" dirty="0" smtClean="0">
                <a:latin typeface="Segoe Script" pitchFamily="34" charset="0"/>
              </a:rPr>
              <a:t>Авторы  сценария    </a:t>
            </a:r>
          </a:p>
          <a:p>
            <a:endParaRPr lang="ru-RU" sz="3200" b="1" dirty="0">
              <a:latin typeface="Segoe Script" pitchFamily="34" charset="0"/>
            </a:endParaRPr>
          </a:p>
          <a:p>
            <a:r>
              <a:rPr lang="ru-RU" sz="3200" b="1" dirty="0">
                <a:latin typeface="Segoe Script" pitchFamily="34" charset="0"/>
              </a:rPr>
              <a:t>у</a:t>
            </a:r>
            <a:r>
              <a:rPr lang="ru-RU" sz="3200" b="1" dirty="0" smtClean="0">
                <a:latin typeface="Segoe Script" pitchFamily="34" charset="0"/>
              </a:rPr>
              <a:t>ченики 3 А класса</a:t>
            </a:r>
            <a:endParaRPr lang="ru-RU" sz="3200" b="1" dirty="0">
              <a:latin typeface="Segoe Script" pitchFamily="34" charset="0"/>
            </a:endParaRPr>
          </a:p>
        </p:txBody>
      </p:sp>
      <p:pic>
        <p:nvPicPr>
          <p:cNvPr id="13" name="Picture 3"/>
          <p:cNvPicPr/>
          <p:nvPr/>
        </p:nvPicPr>
        <p:blipFill rotWithShape="1">
          <a:blip r:embed="rId5">
            <a:extLst>
              <a:ext uri="{28A0092B-C50C-407E-A947-70E740481C1C}">
                <a14:useLocalDpi xmlns:a14="http://schemas.microsoft.com/office/drawing/2010/main" val="0"/>
              </a:ext>
            </a:extLst>
          </a:blip>
          <a:srcRect l="69500" t="64081" r="16757" b="25250"/>
          <a:stretch/>
        </p:blipFill>
        <p:spPr bwMode="auto">
          <a:xfrm>
            <a:off x="5940152" y="4941168"/>
            <a:ext cx="1219200" cy="818515"/>
          </a:xfrm>
          <a:prstGeom prst="ellipse">
            <a:avLst/>
          </a:prstGeom>
          <a:ln>
            <a:noFill/>
          </a:ln>
          <a:effectLst>
            <a:softEdge rad="112500"/>
          </a:effectLst>
          <a:extLst>
            <a:ext uri="{53640926-AAD7-44D8-BBD7-CCE9431645EC}">
              <a14:shadowObscured xmlns:a14="http://schemas.microsoft.com/office/drawing/2010/main"/>
            </a:ext>
          </a:extLst>
        </p:spPr>
      </p:pic>
      <p:pic>
        <p:nvPicPr>
          <p:cNvPr id="14" name="Picture 3"/>
          <p:cNvPicPr/>
          <p:nvPr/>
        </p:nvPicPr>
        <p:blipFill rotWithShape="1">
          <a:blip r:embed="rId5">
            <a:extLst>
              <a:ext uri="{28A0092B-C50C-407E-A947-70E740481C1C}">
                <a14:useLocalDpi xmlns:a14="http://schemas.microsoft.com/office/drawing/2010/main" val="0"/>
              </a:ext>
            </a:extLst>
          </a:blip>
          <a:srcRect l="16487" t="60022" r="65940" b="25250"/>
          <a:stretch/>
        </p:blipFill>
        <p:spPr bwMode="auto">
          <a:xfrm>
            <a:off x="1907704" y="2432918"/>
            <a:ext cx="1562100" cy="113284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54386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4" name="Picture 2" descr="C:\Users\User\Desktop\диафильм\гырдымов.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805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805264"/>
            <a:ext cx="9036497" cy="923330"/>
          </a:xfrm>
          <a:prstGeom prst="rect">
            <a:avLst/>
          </a:prstGeom>
          <a:noFill/>
        </p:spPr>
        <p:txBody>
          <a:bodyPr wrap="square" rtlCol="0">
            <a:spAutoFit/>
          </a:bodyPr>
          <a:lstStyle/>
          <a:p>
            <a:r>
              <a:rPr lang="ru-RU" b="1" dirty="0" smtClean="0">
                <a:latin typeface="Segoe Script" pitchFamily="34" charset="0"/>
              </a:rPr>
              <a:t>После долгих мучений Витя нашел правильное место в приговоре для запятой и понял, что правильная постановка запятой может спасти жизнь. </a:t>
            </a:r>
            <a:endParaRPr lang="ru-RU" b="1" dirty="0">
              <a:latin typeface="Segoe Script" pitchFamily="34" charset="0"/>
            </a:endParaRPr>
          </a:p>
        </p:txBody>
      </p:sp>
    </p:spTree>
    <p:extLst>
      <p:ext uri="{BB962C8B-B14F-4D97-AF65-F5344CB8AC3E}">
        <p14:creationId xmlns:p14="http://schemas.microsoft.com/office/powerpoint/2010/main" val="112795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C:\Users\User\Desktop\диафильм\полевая.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517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380672"/>
            <a:ext cx="9144000" cy="1477328"/>
          </a:xfrm>
          <a:prstGeom prst="rect">
            <a:avLst/>
          </a:prstGeom>
          <a:noFill/>
        </p:spPr>
        <p:txBody>
          <a:bodyPr wrap="square" rtlCol="0">
            <a:spAutoFit/>
          </a:bodyPr>
          <a:lstStyle/>
          <a:p>
            <a:r>
              <a:rPr lang="ru-RU" b="1" dirty="0" smtClean="0">
                <a:latin typeface="Segoe Script" pitchFamily="34" charset="0"/>
              </a:rPr>
              <a:t>Возвращались наши путешественники тем же путем, во воздуху. Во время полета  Витя  решил исправиться, давать своей голове работу, слушать на уроках учительницу, закалять силу воли и вообще взять себя в руки. Что мы советуем сделать и вам лодыри  и лоботрясы.</a:t>
            </a:r>
            <a:endParaRPr lang="ru-RU" b="1" dirty="0">
              <a:latin typeface="Segoe Script" pitchFamily="34" charset="0"/>
            </a:endParaRPr>
          </a:p>
        </p:txBody>
      </p:sp>
    </p:spTree>
    <p:extLst>
      <p:ext uri="{BB962C8B-B14F-4D97-AF65-F5344CB8AC3E}">
        <p14:creationId xmlns:p14="http://schemas.microsoft.com/office/powerpoint/2010/main" val="117945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dirty="0"/>
          </a:p>
        </p:txBody>
      </p:sp>
      <p:pic>
        <p:nvPicPr>
          <p:cNvPr id="4" name="Picture 1" descr="C:\Users\User\Desktop\Школа, 1 сентября. Шаблон..pptx — Яндекс.Диск_files\GJiWCSbXwejIxucLqoznQBaB8vTpOE26Bhqc6YO1hAW_Zn_oxaFJh5JVR0V6ZnlLZpMPOzAUHOSB7qP0jNoVQ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3999" cy="6858000"/>
          </a:xfrm>
        </p:spPr>
      </p:pic>
      <p:pic>
        <p:nvPicPr>
          <p:cNvPr id="40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5900"/>
                    </a14:imgEffect>
                    <a14:imgEffect>
                      <a14:saturation sat="0"/>
                    </a14:imgEffect>
                  </a14:imgLayer>
                </a14:imgProps>
              </a:ext>
              <a:ext uri="{28A0092B-C50C-407E-A947-70E740481C1C}">
                <a14:useLocalDpi xmlns:a14="http://schemas.microsoft.com/office/drawing/2010/main" val="0"/>
              </a:ext>
            </a:extLst>
          </a:blip>
          <a:srcRect l="4270" t="43488" r="2614" b="18371"/>
          <a:stretch/>
        </p:blipFill>
        <p:spPr bwMode="auto">
          <a:xfrm>
            <a:off x="1547665" y="2420888"/>
            <a:ext cx="576063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rot="20767073">
            <a:off x="2372160" y="3964703"/>
            <a:ext cx="2584362" cy="584775"/>
          </a:xfrm>
          <a:prstGeom prst="rect">
            <a:avLst/>
          </a:prstGeom>
          <a:noFill/>
        </p:spPr>
        <p:txBody>
          <a:bodyPr wrap="none" rtlCol="0">
            <a:spAutoFit/>
          </a:bodyPr>
          <a:lstStyle/>
          <a:p>
            <a:r>
              <a:rPr lang="ru-RU" sz="3200" b="1" dirty="0" smtClean="0">
                <a:latin typeface="Segoe Script" pitchFamily="34" charset="0"/>
              </a:rPr>
              <a:t>К О Н Е Ц</a:t>
            </a:r>
            <a:endParaRPr lang="ru-RU" sz="3200" b="1" dirty="0">
              <a:latin typeface="Segoe Script" pitchFamily="34" charset="0"/>
            </a:endParaRPr>
          </a:p>
        </p:txBody>
      </p:sp>
      <p:pic>
        <p:nvPicPr>
          <p:cNvPr id="13" name="Picture 3"/>
          <p:cNvPicPr/>
          <p:nvPr/>
        </p:nvPicPr>
        <p:blipFill rotWithShape="1">
          <a:blip r:embed="rId5">
            <a:extLst>
              <a:ext uri="{28A0092B-C50C-407E-A947-70E740481C1C}">
                <a14:useLocalDpi xmlns:a14="http://schemas.microsoft.com/office/drawing/2010/main" val="0"/>
              </a:ext>
            </a:extLst>
          </a:blip>
          <a:srcRect l="69500" t="64081" r="16757" b="25250"/>
          <a:stretch/>
        </p:blipFill>
        <p:spPr bwMode="auto">
          <a:xfrm>
            <a:off x="5940152" y="4941168"/>
            <a:ext cx="1219200" cy="818515"/>
          </a:xfrm>
          <a:prstGeom prst="ellipse">
            <a:avLst/>
          </a:prstGeom>
          <a:ln>
            <a:noFill/>
          </a:ln>
          <a:effectLst>
            <a:softEdge rad="112500"/>
          </a:effectLst>
          <a:extLst>
            <a:ext uri="{53640926-AAD7-44D8-BBD7-CCE9431645EC}">
              <a14:shadowObscured xmlns:a14="http://schemas.microsoft.com/office/drawing/2010/main"/>
            </a:ext>
          </a:extLst>
        </p:spPr>
      </p:pic>
      <p:pic>
        <p:nvPicPr>
          <p:cNvPr id="14" name="Picture 3"/>
          <p:cNvPicPr/>
          <p:nvPr/>
        </p:nvPicPr>
        <p:blipFill rotWithShape="1">
          <a:blip r:embed="rId5">
            <a:extLst>
              <a:ext uri="{28A0092B-C50C-407E-A947-70E740481C1C}">
                <a14:useLocalDpi xmlns:a14="http://schemas.microsoft.com/office/drawing/2010/main" val="0"/>
              </a:ext>
            </a:extLst>
          </a:blip>
          <a:srcRect l="16487" t="60022" r="65940" b="25250"/>
          <a:stretch/>
        </p:blipFill>
        <p:spPr bwMode="auto">
          <a:xfrm>
            <a:off x="1907704" y="2432918"/>
            <a:ext cx="1562100" cy="1132840"/>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5363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1" descr="C:\Users\User\Desktop\Школа, 1 сентября. Шаблон..pptx — Яндекс.Диск_files\GJiWCSbXwejIxucLqoznQBaB8vTpOE26Bhqc6YO1hAW_Zn_oxaFJh5JVR0V6ZnlLZpMPOzAUHOSB7qP0jNoVQ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2312" t="36213" r="4044" b="5029"/>
          <a:stretch/>
        </p:blipFill>
        <p:spPr bwMode="auto">
          <a:xfrm>
            <a:off x="1610436" y="2420888"/>
            <a:ext cx="5697868" cy="374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425" y="2444057"/>
            <a:ext cx="5849029"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02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3554" name="Picture 2" descr="C:\Users\User\Desktop\диафильм\018.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410"/>
          <a:stretch/>
        </p:blipFill>
        <p:spPr bwMode="auto">
          <a:xfrm>
            <a:off x="0" y="16417"/>
            <a:ext cx="9144000" cy="55247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5657671"/>
            <a:ext cx="9036496" cy="1200329"/>
          </a:xfrm>
          <a:prstGeom prst="rect">
            <a:avLst/>
          </a:prstGeom>
          <a:noFill/>
        </p:spPr>
        <p:txBody>
          <a:bodyPr wrap="square" rtlCol="0">
            <a:spAutoFit/>
          </a:bodyPr>
          <a:lstStyle/>
          <a:p>
            <a:r>
              <a:rPr lang="ru-RU" dirty="0" smtClean="0">
                <a:latin typeface="Segoe Script" pitchFamily="34" charset="0"/>
              </a:rPr>
              <a:t>Это Витя </a:t>
            </a:r>
            <a:r>
              <a:rPr lang="ru-RU" dirty="0" err="1" smtClean="0">
                <a:latin typeface="Segoe Script" pitchFamily="34" charset="0"/>
              </a:rPr>
              <a:t>Перестукин</a:t>
            </a:r>
            <a:r>
              <a:rPr lang="ru-RU" dirty="0" smtClean="0">
                <a:latin typeface="Segoe Script" pitchFamily="34" charset="0"/>
              </a:rPr>
              <a:t> – герой нашего диафильма.  Однажды с ним приключилась  удивительная история, которая может произойти со всеми мальчиками и девочками, которые не любят учиться.</a:t>
            </a:r>
            <a:endParaRPr lang="ru-RU" dirty="0">
              <a:latin typeface="Segoe Script" pitchFamily="34" charset="0"/>
            </a:endParaRPr>
          </a:p>
        </p:txBody>
      </p:sp>
    </p:spTree>
    <p:extLst>
      <p:ext uri="{BB962C8B-B14F-4D97-AF65-F5344CB8AC3E}">
        <p14:creationId xmlns:p14="http://schemas.microsoft.com/office/powerpoint/2010/main" val="3415581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descr="C:\Users\User\Desktop\диафильм\николаенко.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301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834" y="5301208"/>
            <a:ext cx="9036496" cy="1477328"/>
          </a:xfrm>
          <a:prstGeom prst="rect">
            <a:avLst/>
          </a:prstGeom>
          <a:noFill/>
        </p:spPr>
        <p:txBody>
          <a:bodyPr wrap="square" rtlCol="0">
            <a:spAutoFit/>
          </a:bodyPr>
          <a:lstStyle/>
          <a:p>
            <a:r>
              <a:rPr lang="ru-RU" b="1" dirty="0" smtClean="0">
                <a:latin typeface="Segoe Script" pitchFamily="34" charset="0"/>
              </a:rPr>
              <a:t>За окном кричат мальчишки, но нашего героя есть сила воли. Он сидит за столом и пытается выполнить домашнее задание. На столе лежат эти ненавистные  грязные, рванные, с кляксами учебники.  Это они  заставляют Витю сидеть дома и решать задачи.  </a:t>
            </a:r>
            <a:endParaRPr lang="ru-RU" b="1" dirty="0">
              <a:latin typeface="Segoe Script" pitchFamily="34" charset="0"/>
            </a:endParaRPr>
          </a:p>
        </p:txBody>
      </p:sp>
    </p:spTree>
    <p:extLst>
      <p:ext uri="{BB962C8B-B14F-4D97-AF65-F5344CB8AC3E}">
        <p14:creationId xmlns:p14="http://schemas.microsoft.com/office/powerpoint/2010/main" val="164936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User\Desktop\диафильм\хуторная.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5517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1" y="5733256"/>
            <a:ext cx="8532440" cy="923330"/>
          </a:xfrm>
          <a:prstGeom prst="rect">
            <a:avLst/>
          </a:prstGeom>
          <a:noFill/>
        </p:spPr>
        <p:txBody>
          <a:bodyPr wrap="square" rtlCol="0">
            <a:spAutoFit/>
          </a:bodyPr>
          <a:lstStyle/>
          <a:p>
            <a:r>
              <a:rPr lang="ru-RU" b="1" dirty="0" smtClean="0">
                <a:latin typeface="Segoe Script" pitchFamily="34" charset="0"/>
              </a:rPr>
              <a:t>Но какие задачи? Рядом его  преданный друг кот Кузя.  Надо поиграть с ним, отдохнуть и отвлечься от неприятного  занятия уроками. </a:t>
            </a:r>
            <a:endParaRPr lang="ru-RU" b="1" dirty="0">
              <a:latin typeface="Segoe Script" pitchFamily="34" charset="0"/>
            </a:endParaRPr>
          </a:p>
        </p:txBody>
      </p:sp>
    </p:spTree>
    <p:extLst>
      <p:ext uri="{BB962C8B-B14F-4D97-AF65-F5344CB8AC3E}">
        <p14:creationId xmlns:p14="http://schemas.microsoft.com/office/powerpoint/2010/main" val="207452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descr="C:\Users\User\Desktop\диафильм\зубко.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9144001" cy="54452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5445224"/>
            <a:ext cx="8964488" cy="1200329"/>
          </a:xfrm>
          <a:prstGeom prst="rect">
            <a:avLst/>
          </a:prstGeom>
          <a:noFill/>
        </p:spPr>
        <p:txBody>
          <a:bodyPr wrap="square" rtlCol="0">
            <a:spAutoFit/>
          </a:bodyPr>
          <a:lstStyle/>
          <a:p>
            <a:r>
              <a:rPr lang="ru-RU" b="1" dirty="0" smtClean="0">
                <a:latin typeface="Segoe Script" pitchFamily="34" charset="0"/>
              </a:rPr>
              <a:t>«Надоели!» - крикнул Витя  и швырнул со стола учебники. И тут произошло самое удивительное.  Учебники заговорили!  Высказали  свои обиды за отвратительное к ним отношение, за  не умение правильно решать задачи и грамотно писать. </a:t>
            </a:r>
            <a:endParaRPr lang="ru-RU" b="1" dirty="0">
              <a:latin typeface="Segoe Script" pitchFamily="34" charset="0"/>
            </a:endParaRPr>
          </a:p>
        </p:txBody>
      </p:sp>
    </p:spTree>
    <p:extLst>
      <p:ext uri="{BB962C8B-B14F-4D97-AF65-F5344CB8AC3E}">
        <p14:creationId xmlns:p14="http://schemas.microsoft.com/office/powerpoint/2010/main" val="74950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descr="C:\Users\User\Desktop\диафильм\дубоделов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949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5934670"/>
            <a:ext cx="8244408" cy="923330"/>
          </a:xfrm>
          <a:prstGeom prst="rect">
            <a:avLst/>
          </a:prstGeom>
          <a:noFill/>
        </p:spPr>
        <p:txBody>
          <a:bodyPr wrap="square" rtlCol="0">
            <a:spAutoFit/>
          </a:bodyPr>
          <a:lstStyle/>
          <a:p>
            <a:r>
              <a:rPr lang="ru-RU" b="1" dirty="0" smtClean="0">
                <a:latin typeface="Segoe Script" pitchFamily="34" charset="0"/>
              </a:rPr>
              <a:t>Но самым  ошеломляющим было то, что  его  Кузя вдруг заговорил человеческим голосом. Вите стало спокойнее на душе.</a:t>
            </a:r>
            <a:endParaRPr lang="ru-RU" b="1" dirty="0">
              <a:latin typeface="Segoe Script" pitchFamily="34" charset="0"/>
            </a:endParaRPr>
          </a:p>
        </p:txBody>
      </p:sp>
    </p:spTree>
    <p:extLst>
      <p:ext uri="{BB962C8B-B14F-4D97-AF65-F5344CB8AC3E}">
        <p14:creationId xmlns:p14="http://schemas.microsoft.com/office/powerpoint/2010/main" val="3709671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descr="C:\Users\User\Desktop\диафильм\порваткина.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7332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449" y="5764614"/>
            <a:ext cx="8417047" cy="923330"/>
          </a:xfrm>
          <a:prstGeom prst="rect">
            <a:avLst/>
          </a:prstGeom>
          <a:noFill/>
        </p:spPr>
        <p:txBody>
          <a:bodyPr wrap="square" rtlCol="0">
            <a:spAutoFit/>
          </a:bodyPr>
          <a:lstStyle/>
          <a:p>
            <a:r>
              <a:rPr lang="ru-RU" b="1" dirty="0" smtClean="0">
                <a:latin typeface="Segoe Script" pitchFamily="34" charset="0"/>
              </a:rPr>
              <a:t>Ведь, что учебники задумали?  Конечно, для спасения нашего героя. Они решили отправить его  в «Страну невыученных  уроков».</a:t>
            </a:r>
            <a:endParaRPr lang="ru-RU" b="1" dirty="0">
              <a:latin typeface="Segoe Script" pitchFamily="34" charset="0"/>
            </a:endParaRPr>
          </a:p>
        </p:txBody>
      </p:sp>
    </p:spTree>
    <p:extLst>
      <p:ext uri="{BB962C8B-B14F-4D97-AF65-F5344CB8AC3E}">
        <p14:creationId xmlns:p14="http://schemas.microsoft.com/office/powerpoint/2010/main" val="12447659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594</Words>
  <Application>Microsoft Office PowerPoint</Application>
  <PresentationFormat>Экран (4:3)</PresentationFormat>
  <Paragraphs>27</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User</cp:lastModifiedBy>
  <cp:revision>21</cp:revision>
  <dcterms:created xsi:type="dcterms:W3CDTF">2016-12-17T12:31:35Z</dcterms:created>
  <dcterms:modified xsi:type="dcterms:W3CDTF">2016-12-17T16:20:39Z</dcterms:modified>
</cp:coreProperties>
</file>