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5" r:id="rId3"/>
    <p:sldId id="287" r:id="rId4"/>
    <p:sldId id="281" r:id="rId5"/>
    <p:sldId id="288" r:id="rId6"/>
    <p:sldId id="290" r:id="rId7"/>
    <p:sldId id="322" r:id="rId8"/>
    <p:sldId id="320" r:id="rId9"/>
    <p:sldId id="321" r:id="rId10"/>
    <p:sldId id="324" r:id="rId11"/>
    <p:sldId id="325" r:id="rId12"/>
    <p:sldId id="326" r:id="rId13"/>
    <p:sldId id="292" r:id="rId14"/>
    <p:sldId id="293" r:id="rId15"/>
    <p:sldId id="294" r:id="rId16"/>
    <p:sldId id="295" r:id="rId17"/>
    <p:sldId id="300" r:id="rId18"/>
    <p:sldId id="323" r:id="rId19"/>
    <p:sldId id="302" r:id="rId20"/>
    <p:sldId id="303" r:id="rId21"/>
    <p:sldId id="305" r:id="rId22"/>
    <p:sldId id="327" r:id="rId23"/>
    <p:sldId id="313" r:id="rId24"/>
    <p:sldId id="317" r:id="rId25"/>
    <p:sldId id="318" r:id="rId26"/>
    <p:sldId id="319" r:id="rId27"/>
    <p:sldId id="329" r:id="rId28"/>
    <p:sldId id="28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9" autoAdjust="0"/>
    <p:restoredTop sz="94660"/>
  </p:normalViewPr>
  <p:slideViewPr>
    <p:cSldViewPr>
      <p:cViewPr varScale="1">
        <p:scale>
          <a:sx n="110" d="100"/>
          <a:sy n="110" d="100"/>
        </p:scale>
        <p:origin x="-16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3.5966997180908004E-2"/>
          <c:y val="1.3309223939197683E-2"/>
          <c:w val="0.95014411393020315"/>
          <c:h val="0.822279941596154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3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20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Животный мир</c:v>
                </c:pt>
                <c:pt idx="1">
                  <c:v>Ратительный мир</c:v>
                </c:pt>
                <c:pt idx="2">
                  <c:v>Неживая природа</c:v>
                </c:pt>
                <c:pt idx="3">
                  <c:v>Знание и соблюдение правил поведения в природе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</c:v>
                </c:pt>
                <c:pt idx="1">
                  <c:v>30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ru-RU" sz="800" dirty="0" smtClean="0"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Животный мир</c:v>
                </c:pt>
                <c:pt idx="1">
                  <c:v>Ратительный мир</c:v>
                </c:pt>
                <c:pt idx="2">
                  <c:v>Неживая природа</c:v>
                </c:pt>
                <c:pt idx="3">
                  <c:v>Знание и соблюдение правил поведения в природе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50</c:v>
                </c:pt>
                <c:pt idx="1">
                  <c:v>45</c:v>
                </c:pt>
                <c:pt idx="2">
                  <c:v>55</c:v>
                </c:pt>
                <c:pt idx="3">
                  <c:v>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sz="800" dirty="0" smtClean="0">
                        <a:latin typeface="Times New Roman" pitchFamily="18" charset="0"/>
                        <a:cs typeface="Times New Roman" pitchFamily="18" charset="0"/>
                      </a:rPr>
                      <a:t>0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Животный мир</c:v>
                </c:pt>
                <c:pt idx="1">
                  <c:v>Ратительный мир</c:v>
                </c:pt>
                <c:pt idx="2">
                  <c:v>Неживая природа</c:v>
                </c:pt>
                <c:pt idx="3">
                  <c:v>Знание и соблюдение правил поведения в природе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25</c:v>
                </c:pt>
                <c:pt idx="1">
                  <c:v>25</c:v>
                </c:pt>
                <c:pt idx="2">
                  <c:v>30</c:v>
                </c:pt>
                <c:pt idx="3">
                  <c:v>26</c:v>
                </c:pt>
              </c:numCache>
            </c:numRef>
          </c:val>
        </c:ser>
        <c:dLbls>
          <c:showVal val="1"/>
        </c:dLbls>
        <c:axId val="86998400"/>
        <c:axId val="87024768"/>
      </c:barChart>
      <c:catAx>
        <c:axId val="86998400"/>
        <c:scaling>
          <c:orientation val="minMax"/>
        </c:scaling>
        <c:axPos val="b"/>
        <c:tickLblPos val="nextTo"/>
        <c:crossAx val="87024768"/>
        <c:crosses val="autoZero"/>
        <c:auto val="1"/>
        <c:lblAlgn val="ctr"/>
        <c:lblOffset val="100"/>
      </c:catAx>
      <c:valAx>
        <c:axId val="87024768"/>
        <c:scaling>
          <c:orientation val="minMax"/>
        </c:scaling>
        <c:axPos val="l"/>
        <c:majorGridlines/>
        <c:numFmt formatCode="General" sourceLinked="1"/>
        <c:tickLblPos val="nextTo"/>
        <c:crossAx val="86998400"/>
        <c:crosses val="autoZero"/>
        <c:crossBetween val="between"/>
      </c:valAx>
    </c:plotArea>
    <c:legend>
      <c:legendPos val="b"/>
      <c:layout/>
    </c:legend>
    <c:plotVisOnly val="1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-2.7675465721430049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Животный мир</c:v>
                </c:pt>
                <c:pt idx="1">
                  <c:v>Ратительный мир</c:v>
                </c:pt>
                <c:pt idx="2">
                  <c:v>Неживая природа</c:v>
                </c:pt>
                <c:pt idx="3">
                  <c:v>Знание и соблюдение правил поведения в природе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50</c:v>
                </c:pt>
                <c:pt idx="2">
                  <c:v>25</c:v>
                </c:pt>
                <c:pt idx="3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5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Животный мир</c:v>
                </c:pt>
                <c:pt idx="1">
                  <c:v>Ратительный мир</c:v>
                </c:pt>
                <c:pt idx="2">
                  <c:v>Неживая природа</c:v>
                </c:pt>
                <c:pt idx="3">
                  <c:v>Знание и соблюдение правил поведения в природе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</c:v>
                </c:pt>
                <c:pt idx="1">
                  <c:v>40</c:v>
                </c:pt>
                <c:pt idx="2">
                  <c:v>55</c:v>
                </c:pt>
                <c:pt idx="3">
                  <c:v>45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ru-RU"/>
                      <a:t>5%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>
                        <a:latin typeface="Times New Roman" pitchFamily="18" charset="0"/>
                        <a:cs typeface="Times New Roman" pitchFamily="18" charset="0"/>
                      </a:rPr>
                      <a:t>1</a:t>
                    </a:r>
                    <a:r>
                      <a:rPr lang="ru-RU"/>
                      <a:t>0%</a:t>
                    </a:r>
                    <a:endParaRPr lang="en-US"/>
                  </a:p>
                </c:rich>
              </c:tx>
              <c:dLblPos val="outEnd"/>
              <c:showVal val="1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</c:dLbls>
          <c:cat>
            <c:strRef>
              <c:f>Лист1!$A$2:$A$5</c:f>
              <c:strCache>
                <c:ptCount val="4"/>
                <c:pt idx="0">
                  <c:v>Животный мир</c:v>
                </c:pt>
                <c:pt idx="1">
                  <c:v>Ратительный мир</c:v>
                </c:pt>
                <c:pt idx="2">
                  <c:v>Неживая природа</c:v>
                </c:pt>
                <c:pt idx="3">
                  <c:v>Знание и соблюдение правил поведения в природе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  <c:pt idx="1">
                  <c:v>10</c:v>
                </c:pt>
                <c:pt idx="2">
                  <c:v>20</c:v>
                </c:pt>
                <c:pt idx="3">
                  <c:v>10</c:v>
                </c:pt>
              </c:numCache>
            </c:numRef>
          </c:val>
        </c:ser>
        <c:dLbls>
          <c:showVal val="1"/>
        </c:dLbls>
        <c:axId val="87010688"/>
        <c:axId val="88228992"/>
      </c:barChart>
      <c:catAx>
        <c:axId val="8701068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8228992"/>
        <c:crosses val="autoZero"/>
        <c:auto val="1"/>
        <c:lblAlgn val="ctr"/>
        <c:lblOffset val="100"/>
      </c:catAx>
      <c:valAx>
        <c:axId val="88228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01068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428604"/>
            <a:ext cx="7958166" cy="185738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Роль сказки в экологическом воспитании ребенка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b="1" dirty="0" err="1" smtClean="0"/>
              <a:t>оспитания</a:t>
            </a:r>
            <a:r>
              <a:rPr lang="ru-RU" sz="4000" b="1" dirty="0" smtClean="0"/>
              <a:t> детей».</a:t>
            </a:r>
            <a:endParaRPr lang="ru-RU" sz="4000" dirty="0"/>
          </a:p>
        </p:txBody>
      </p:sp>
      <p:pic>
        <p:nvPicPr>
          <p:cNvPr id="4" name="Содержимое 3" descr="de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278" y="1935163"/>
            <a:ext cx="7803444" cy="4389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Курочка Хохлатка,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Петушок-Ветеран былых сражений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ФОТО-ПРЕЗЕНТАЦИЯ-СТАТЬЯ-БЛАГОВЕЩЕНСК\5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88840"/>
            <a:ext cx="4032448" cy="4032448"/>
          </a:xfrm>
          <a:prstGeom prst="rect">
            <a:avLst/>
          </a:prstGeom>
          <a:noFill/>
        </p:spPr>
      </p:pic>
      <p:pic>
        <p:nvPicPr>
          <p:cNvPr id="5" name="Picture 4" descr="C:\Users\Admin\Desktop\ВЕТЕРАН БЫЛЫХ СРАЖЕН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4032447" cy="4032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Мы шагаем дружно в ряд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СТРОЕВАЯ ПОДГОТОВ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24744"/>
            <a:ext cx="6959418" cy="5218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Сивка-Бурка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ВОЛЯ!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503865" cy="5675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Основным фактом, обеспечивающим эффективность работы, является личностная включённость детей и их родителей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Admin\Desktop\ФОТО-ПРЕЗЕНТАЦИЯ-СТАТЬЯ-БЛАГОВЕЩЕНСК\1 (1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4059235" cy="2808312"/>
          </a:xfrm>
          <a:prstGeom prst="rect">
            <a:avLst/>
          </a:prstGeom>
          <a:noFill/>
        </p:spPr>
      </p:pic>
      <p:pic>
        <p:nvPicPr>
          <p:cNvPr id="41989" name="Picture 5" descr="C:\Users\Admin\Desktop\2.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36912"/>
            <a:ext cx="4212468" cy="2808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Помощь в создании развивающей среды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Admin\Desktop\4-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3384376" cy="3384376"/>
          </a:xfrm>
          <a:prstGeom prst="rect">
            <a:avLst/>
          </a:prstGeom>
          <a:noFill/>
        </p:spPr>
      </p:pic>
      <p:pic>
        <p:nvPicPr>
          <p:cNvPr id="43012" name="Picture 4" descr="C:\Users\Admin\Desktop\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564904"/>
            <a:ext cx="5133896" cy="3409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Интересно, то что неизвестно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D:\ДЕТСКИЙ САД\3 - СРЕДНЯЯ ГРУППА 2016-2017\ОКТЯБРЬ 2016 - СРЕДНЯЯ ГРУППА\ФОТО К ПРЕЗЕНТАЦИИ - ЭКСПЕРИМЕНТЫ\ФОТО-ОКТЯБРЬ 2016-СР.ГР\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3934403" cy="2950803"/>
          </a:xfrm>
          <a:prstGeom prst="rect">
            <a:avLst/>
          </a:prstGeom>
          <a:noFill/>
        </p:spPr>
      </p:pic>
      <p:pic>
        <p:nvPicPr>
          <p:cNvPr id="44035" name="Picture 3" descr="D:\ДЕТСКИЙ САД\4 - СТАРШАЯ ГРУППА - 2017-2018\ФЕВРАЛЬ 2018 - СТАРШАЯ ГРУППА\ФОТО - ФЕВРАЛЬ 2018-СТ. ГР\ЭКСПЕРИМЕНТЫ С ГАЗИРОВКОЙ - ФЕВРАЛЬ 2018-СТ.ГР\10 -  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4392563" cy="2928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Благоустройство участка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8" name="Picture 2" descr="C:\Users\Admin\Desktop\ФОТО-ПРЕЗЕНТАЦИЯ-СТАТЬЯ-БЛАГОВЕЩЕНСК\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530426" cy="5295640"/>
          </a:xfrm>
          <a:prstGeom prst="rect">
            <a:avLst/>
          </a:prstGeom>
          <a:noFill/>
        </p:spPr>
      </p:pic>
      <p:pic>
        <p:nvPicPr>
          <p:cNvPr id="45059" name="Picture 3" descr="C:\Users\Admin\Desktop\ФОТО-ПРЕЗЕНТАЦИЯ-СТАТЬЯ-БЛАГОВЕЩЕНСК\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583097" cy="537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Admin\Desktop\5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061921" cy="6046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463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Персонажи сказок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1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50920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\Desktop\2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44408" cy="618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Актуальность проблемы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/>
          <a:lstStyle/>
          <a:p>
            <a:pPr lvl="0" algn="just">
              <a:buNone/>
            </a:pPr>
            <a:r>
              <a:rPr 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В современном мире экологические проблемы приобрели первостепенное значение. Насущной задачей стало принятие мер по защите окружающей среды от загрязнения и разрушения, сохранению всего генетического разнообразия живых существ, сбережению генофонда планеты. Особо остро в сложившихся условиях встала задача экологического образования населения. Первостепенное значение при этом придается экологическому образованию дошкольников.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Admin\Desktop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3888411" cy="5833045"/>
          </a:xfrm>
          <a:prstGeom prst="rect">
            <a:avLst/>
          </a:prstGeom>
          <a:noFill/>
        </p:spPr>
      </p:pic>
      <p:pic>
        <p:nvPicPr>
          <p:cNvPr id="49155" name="Picture 3" descr="C:\Users\Admin\Desktop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6672"/>
            <a:ext cx="3888146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Admin\Desktop\ФОТО-ПРЕЗЕНТАЦИЯ-СТАТЬЯ-БЛАГОВЕЩЕНСК\14 (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76157" cy="6264696"/>
          </a:xfrm>
          <a:prstGeom prst="rect">
            <a:avLst/>
          </a:prstGeom>
          <a:noFill/>
        </p:spPr>
      </p:pic>
      <p:pic>
        <p:nvPicPr>
          <p:cNvPr id="50179" name="Picture 3" descr="C:\Users\Admin\Desktop\ФОТО-ПРЕЗЕНТАЦИЯ-СТАТЬЯ-БЛАГОВЕЩЕНСК\28 (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157903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Покормите птиц зимой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dmin\Desktop\ФОТО-ПРЕЗЕНТАЦИЯ-СТАТЬЯ-БЛАГОВЕЩЕНСК\КОРМУШКА ДЛЯ ПТИЦ-ПЕТРОВА КАТ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3551081" cy="2664296"/>
          </a:xfrm>
          <a:prstGeom prst="rect">
            <a:avLst/>
          </a:prstGeom>
          <a:noFill/>
        </p:spPr>
      </p:pic>
      <p:pic>
        <p:nvPicPr>
          <p:cNvPr id="5" name="Picture 3" descr="C:\Users\Admin\Desktop\13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3949" y="620688"/>
            <a:ext cx="3455875" cy="2592288"/>
          </a:xfrm>
          <a:prstGeom prst="rect">
            <a:avLst/>
          </a:prstGeom>
          <a:noFill/>
        </p:spPr>
      </p:pic>
      <p:pic>
        <p:nvPicPr>
          <p:cNvPr id="6" name="Picture 2" descr="C:\Users\Admin\Desktop\25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573016"/>
            <a:ext cx="3576432" cy="2682127"/>
          </a:xfrm>
          <a:prstGeom prst="rect">
            <a:avLst/>
          </a:prstGeom>
          <a:noFill/>
        </p:spPr>
      </p:pic>
      <p:pic>
        <p:nvPicPr>
          <p:cNvPr id="7" name="Picture 4" descr="C:\Users\Admin\Desktop\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501008"/>
            <a:ext cx="2852936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Уровень экологических знаний - старшая группа, сентябрь 2017г.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3870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Уровень экологических знаний - старшая группа, март 2018г.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323528" y="918054"/>
            <a:ext cx="842493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Диагностика экологических знаний показала, что у детей преобладает средний и высокий уровень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сформированности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элементарных, и даже углубленных знаний для их возраста экологических представлений, аналитического мышления и экологически грамотного поведения. Дети   без труда связно и последовательно отвечают на вопросы, делают выводы и аргументируют ответы, эмоционально выражают своё отношение к представителям животного, растительного мира, выявляют связи внутри классов, существенного в объекте, многообразие сторон познавательного объекта. Прослеживается и системность знаний, позволяющая целостное рассмотрение объектов. Обнаруживают высокий эмоциональный уровень отношений к миру природы, пониманию взаимосвязей между деятельностью человека и жизнью животного и растительного мира. Эмоционально выражают своё отношение к проблеме экологической безопасности.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dirty="0" smtClean="0"/>
              <a:t>      Дошкольный возраст является важнейшим этапом в приобретении детьми экологических знаний и формировании экологической культуры. Экологическое образование и воспитание закладывают основы экологического мировоззрения. Большую роль в воспитании экологической культуры дошкольников играют  сказки. С помощью сказки и творчества педагогов формируется личность ребенка, его культура, положительное отношение к миру. Экологические сказки - прекрасная возможность привить ребенку любовь к природе и окружающему миру в целом.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Список литературы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544616"/>
          </a:xfrm>
        </p:spPr>
        <p:txBody>
          <a:bodyPr>
            <a:noAutofit/>
          </a:bodyPr>
          <a:lstStyle/>
          <a:p>
            <a:pPr algn="just" fontAlgn="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1. Бианки В. Рассказы и сказки. М.: Просвещение, 1992.-325с.</a:t>
            </a:r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Вачков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И.В. Сказка в работе психолога: определение и типология.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Школьный психолог.-2010.-№2.-С.81.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3. Иванова А. И.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Живая экология: Программа экологического образования дошкольников. - М.: ТЦ Сфера, 2006. - 80 с. - (Программа развития).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Корзун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А. В. Экологическое воспитание средствами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ТРИЗ-педагогики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/ А. 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Корзун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С. В.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Кишко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//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Ребенок в детском саду.-2006.-№2.-С.8-13.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5. Миронов А. Экологическое образование в ДОО: экологическое обучение или (и) экологическое воспитание // Дошкольное воспитание.- 2017.- №4.-С.36-40.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6. Николаева С.Н. Методика экологического воспитания в детском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саду.-М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.: Просвещение, 2009.-208 с.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7. Народные русские сказки. Редактор: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Лебидько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В.И..-М.: Детская литература, 2016.-2015с.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8. Рыжова Н.А. Программа экологического воспитания дошкольников «Наш дом - природа». -  М.: Карапуз-дидактика, 2005. - 192 с.</a:t>
            </a:r>
          </a:p>
          <a:p>
            <a:pPr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9. Рыжова Н. А. Экологическое образование в дошкольных образовательных учреждениях: теория и практика / Н. А.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Рыжова.-М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.: Карапуз, 2009.-227 с.</a:t>
            </a:r>
          </a:p>
          <a:p>
            <a:pPr algn="just"/>
            <a:endParaRPr lang="ru-RU" sz="1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Ганина Т.М.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143116"/>
            <a:ext cx="7961312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95536" y="503288"/>
            <a:ext cx="828092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мнению А. Миронова, которое я разделяю: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Экологическое образование в ДОУ можно рассматривать как экологическое воспитание детей с элементами экологического обучения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5.-С.40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180975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определению Н. А. Рыжовой, экологическое воспитание детей дошкольного возраста -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непрерывный процесс образования и развития ребенка, направленный на формирование системы экологических представлений и знаний, экологической культуры, которая проявляется в эмоционально-положительном отношении к природе, в ответственном отношении к состоянию окружающей среды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9.-С.7</a:t>
            </a: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683568" y="1215137"/>
            <a:ext cx="763284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Особый интерес в работе вызывает использование в экологическом воспитании детей дошкольного возраста такого жанра художественной литературы как сказка. Существует множество понятий «сказка». Я придерживаюсь определения сказки С.К.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Нартова-Бочавер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«Сказка - краткая поучительная, чаще оптимистичная история, включающая правду и вымысел»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2-С.81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]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58417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Цель: формирование основ экологической культуры дошкольников.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Задачи:</a:t>
            </a:r>
          </a:p>
          <a:p>
            <a:pPr algn="just"/>
            <a:r>
              <a:rPr lang="ru-RU" dirty="0" smtClean="0"/>
              <a:t>Формирование начальных знаний о себе, природном мире, элементарных представлений из области живой природы и естествознания.</a:t>
            </a:r>
          </a:p>
          <a:p>
            <a:pPr algn="just"/>
            <a:r>
              <a:rPr lang="ru-RU" dirty="0" smtClean="0"/>
              <a:t>Развитие способности самостоятельно придумывать объяснения явлениям природы, склонности наблюдать, экспериментировать, соблюдать правила безопасного поведения.</a:t>
            </a:r>
          </a:p>
          <a:p>
            <a:pPr algn="just"/>
            <a:r>
              <a:rPr lang="ru-RU" dirty="0" smtClean="0"/>
              <a:t>Овладение ребенком развитого воображения.</a:t>
            </a:r>
          </a:p>
          <a:p>
            <a:pPr algn="just"/>
            <a:r>
              <a:rPr lang="ru-RU" dirty="0" smtClean="0"/>
              <a:t>Развитие эмоционально-ценностного восприятия мира природы.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Методы и приемы работы со сказкой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1.Придумывание сказки.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2.Исправление ошибок.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3.Создание проблемной ситуации при чтении сказки. 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4.Включение продуктивных видов деятельности.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just">
              <a:lnSpc>
                <a:spcPct val="120000"/>
              </a:lnSpc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При использовании сказочного материала взяла за основу наследие Д.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Родари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рекомендации авторов ТРИЗ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4-С.8-13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«Сказка о свалке»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400" dirty="0" smtClean="0"/>
              <a:t>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далеко, не близко, а на окраине Завитинска был пустующий участок земли, другими словами пустырь. И повадились некоторые люди выбрасывать на этот участок мусор. Как он появился, спросите вы? Да так, как это случается порой. Один бросил бутылку, другой пакет с мусором до контейнера не донес - вот вам и пошло, поехало. Возможно превратился бы этот участок земли в настоящую большую свалку, да на счастье неподалеку жила бабушка Лиза. </a:t>
            </a: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Детям предлагаются несколько вариантов закончить сказку.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1.Приехали к бабушке Лизе внучата Костя да Зина. День смотрели, два смотрели, а потом и решили: нельзя этого так оставлять. Мусор прибавляется, вид вокруг портится, некрасиво вокруг становится. Стали они думать, что же делать? Думали, думали и придумали. Встали с утра пораньше, взяли пакеты для мусора, грабли и метлу да и пошли порядок наводить. Несколько дней убирали, но все же стало чисто вокруг. Люди увидев это, перестали мусор бросать. Несут теперь его в контейнер.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2.Видит бабушка Лиза, что плохи дела. Скоро свалка будет под окном. Написала она письмо детям в большой город. Приехали дети и увезли ее и кота Кузьму. А свалка как была так и осталась, да с каждым днем все больше разрастается. Идут люди, возмущаются, а порядок навести так и не додумаются.</a:t>
            </a:r>
          </a:p>
          <a:p>
            <a:pPr algn="just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3.Посмотрела бабушка Лиза на эту свалку и решила исправить положение дел. Потихоньку, помаленьку стала порядок наводить. Увидели это соседи, стыдно стало им, взялись и они за дело.  Порядок навели, а участок еще и обустроили. Построили песочницу, завезли песок для детей. Бабушка Лиза клумбу посадила, дети в жаркие деньки цветы поливали. Для мальчиков дядя Вася турник построил, лавочку сделал, чтобы бабушкам было где посидеть, пока внучата играют. Вот так и не стало свалки.</a:t>
            </a: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 Вопросы детям: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-Какое окончание сказки вы выбираете и почему?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    -Кто хочет придумать своё окончание?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23792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  <a:buNone/>
            </a:pPr>
            <a:r>
              <a:rPr lang="ru-RU" dirty="0" smtClean="0"/>
              <a:t>    Основным фактом, обеспечивающим эффективность работы, является личностная включённость детей и их родителей. Родители вместе с детьми участвовали в реализации проектов. Также  предлагались домашние задания, чтение литературы на определённую тематику, совместный уход за животными, растениями; совместное сочинение экологических сказок, помощь в создании развивающей среды; благоустройство участков на территории детского сада; оказание помощи при постановках театрализованных сказок. Совместно с родителями проходят праздники, викторины, экологические акции: «Чистый двор», «Покормите птиц зимой», «Украсим наш участок»,   «Цветок в горшочке на окне». В уголке природы размещён разнообразный материал для экспериментирования, дидактические игры, природный материал, много наглядного материала и художественной литературы.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Персонажи экологических сказок: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кот Маркиз,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Кот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Котофеич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C:\Users\Admin\Desktop\ФОТО-ПРЕЗЕНТАЦИЯ-СТАТЬЯ-БЛАГОВЕЩЕНСК\АРТИСТ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3289694" cy="4389437"/>
          </a:xfrm>
          <a:prstGeom prst="rect">
            <a:avLst/>
          </a:prstGeom>
          <a:noFill/>
        </p:spPr>
      </p:pic>
      <p:pic>
        <p:nvPicPr>
          <p:cNvPr id="5" name="Picture 6" descr="C:\Users\Admin\Desktop\ФОТО-ПРЕЗЕНТАЦИЯ-СТАТЬЯ-БЛАГОВЕЩЕНСК\30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3888432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416</TotalTime>
  <Words>1007</Words>
  <Application>Microsoft Office PowerPoint</Application>
  <PresentationFormat>Экран (4:3)</PresentationFormat>
  <Paragraphs>80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Поток</vt:lpstr>
      <vt:lpstr>Роль сказки в экологическом воспитании ребенка оспитания детей».</vt:lpstr>
      <vt:lpstr>Актуальность проблемы</vt:lpstr>
      <vt:lpstr>Слайд 3</vt:lpstr>
      <vt:lpstr>Слайд 4</vt:lpstr>
      <vt:lpstr>             Цель: формирование основ экологической культуры дошкольников. </vt:lpstr>
      <vt:lpstr>Методы и приемы работы со сказкой:</vt:lpstr>
      <vt:lpstr>    «Сказка о свалке» </vt:lpstr>
      <vt:lpstr>Работа с родителями</vt:lpstr>
      <vt:lpstr>Персонажи экологических сказок:  кот Маркиз, Кот Котофеич</vt:lpstr>
      <vt:lpstr>Курочка Хохлатка,  Петушок-Ветеран былых сражений</vt:lpstr>
      <vt:lpstr>Мы шагаем дружно в ряд</vt:lpstr>
      <vt:lpstr>Сивка-Бурка</vt:lpstr>
      <vt:lpstr> Основным фактом, обеспечивающим эффективность работы, является личностная включённость детей и их родителей. </vt:lpstr>
      <vt:lpstr>Помощь в создании развивающей среды</vt:lpstr>
      <vt:lpstr>Интересно, то что неизвестно</vt:lpstr>
      <vt:lpstr>Благоустройство участка </vt:lpstr>
      <vt:lpstr>Слайд 17</vt:lpstr>
      <vt:lpstr>Персонажи сказок</vt:lpstr>
      <vt:lpstr>Слайд 19</vt:lpstr>
      <vt:lpstr>Слайд 20</vt:lpstr>
      <vt:lpstr>Слайд 21</vt:lpstr>
      <vt:lpstr>Покормите птиц зимой</vt:lpstr>
      <vt:lpstr>Уровень экологических знаний - старшая группа, сентябрь 2017г. </vt:lpstr>
      <vt:lpstr>Уровень экологических знаний - старшая группа, март 2018г. </vt:lpstr>
      <vt:lpstr>Слайд 25</vt:lpstr>
      <vt:lpstr>Заключение</vt:lpstr>
      <vt:lpstr>Список литературы</vt:lpstr>
      <vt:lpstr>СПАСИБО ЗА ВНИМАНИЕ Воспитатель Ганина Т.М.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«Проектная деятельность как одна из инновационных технологий  экологического воспитания детей».</dc:title>
  <cp:lastModifiedBy>Admin</cp:lastModifiedBy>
  <cp:revision>66</cp:revision>
  <dcterms:modified xsi:type="dcterms:W3CDTF">2018-03-16T08:07:01Z</dcterms:modified>
</cp:coreProperties>
</file>