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5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FF33"/>
    <a:srgbClr val="FF99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1" autoAdjust="0"/>
    <p:restoredTop sz="91725" autoAdjust="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C3AAC-915E-49F0-8CAD-D4CC9AF28750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8CE43-B405-45A1-9039-0CC5D9710CC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4434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D289-6043-4E89-9D8D-57D2D8FBD20F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DF51-5D1F-45F3-97F7-8307A61F9D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2913057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D289-6043-4E89-9D8D-57D2D8FBD20F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DF51-5D1F-45F3-97F7-8307A61F9D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5077390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D289-6043-4E89-9D8D-57D2D8FBD20F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DF51-5D1F-45F3-97F7-8307A61F9D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80777683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D289-6043-4E89-9D8D-57D2D8FBD20F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DF51-5D1F-45F3-97F7-8307A61F9D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62659067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D289-6043-4E89-9D8D-57D2D8FBD20F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DF51-5D1F-45F3-97F7-8307A61F9D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89032357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D289-6043-4E89-9D8D-57D2D8FBD20F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DF51-5D1F-45F3-97F7-8307A61F9D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06215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D289-6043-4E89-9D8D-57D2D8FBD20F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DF51-5D1F-45F3-97F7-8307A61F9D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4160750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D289-6043-4E89-9D8D-57D2D8FBD20F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DF51-5D1F-45F3-97F7-8307A61F9D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91124421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D289-6043-4E89-9D8D-57D2D8FBD20F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DF51-5D1F-45F3-97F7-8307A61F9D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3014589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D289-6043-4E89-9D8D-57D2D8FBD20F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DF51-5D1F-45F3-97F7-8307A61F9D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9141217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BD289-6043-4E89-9D8D-57D2D8FBD20F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8DF51-5D1F-45F3-97F7-8307A61F9D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22914378"/>
      </p:ext>
    </p:extLst>
  </p:cSld>
  <p:clrMapOvr>
    <a:masterClrMapping/>
  </p:clrMapOvr>
  <p:transition spd="slow">
    <p:wip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BD289-6043-4E89-9D8D-57D2D8FBD20F}" type="datetimeFigureOut">
              <a:rPr lang="ru-RU" smtClean="0"/>
              <a:pPr/>
              <a:t>18.02.2018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8DF51-5D1F-45F3-97F7-8307A61F9DA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8683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ic.academic.ru/dic.nsf/ruwiki/1376735/167910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864096"/>
          </a:xfrm>
        </p:spPr>
        <p:txBody>
          <a:bodyPr>
            <a:normAutofit fontScale="70000" lnSpcReduction="20000"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№150»  г. Рязани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 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1511773040941-informclub.r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19" y="3789040"/>
            <a:ext cx="2538823" cy="276710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9552" y="1628800"/>
            <a:ext cx="82089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Monotype Corsiva" pitchFamily="66" charset="0"/>
              </a:rPr>
              <a:t>Фольклор как средство 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Monotype Corsiva" pitchFamily="66" charset="0"/>
              </a:rPr>
              <a:t>развития речи  у детей 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Monotype Corsiva" pitchFamily="66" charset="0"/>
              </a:rPr>
              <a:t>дошкольного возраста </a:t>
            </a:r>
            <a:endParaRPr lang="ru-RU" sz="44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923928" y="6093296"/>
            <a:ext cx="4860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Шипилова Наталья Анатольевна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9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Пословицы и поговорки являются эффективным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средством развития словаря дошкольников 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Знакомство с ними развивает мышление ребенка, прививает любовь к родному языку, повышает культуру речи, способствует лучшему усвоению языки и более глубокому изучению литературы, обогащает народной мудростью.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Для того, чтобы пословицы и поговорки способствовали развитию словаря детей, необходимо соблюдать ряд условий: материал должен быть понятен детям, то есть необходимо проводить разбор содержания; уместное использование пословиц и поговорок; применение пословиц и поговорок в различных видах деятельности и ситуациях; стимулировать детей использовать пословицы и поговорки - сначала в учебных ситуациях, затем самостоятельно.</a:t>
            </a:r>
          </a:p>
          <a:p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517232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Где труд, там и радость.</a:t>
            </a:r>
            <a:endParaRPr lang="ru-RU" sz="36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653136"/>
            <a:ext cx="3111202" cy="1954551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8924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Сказка </a:t>
            </a:r>
            <a:r>
              <a:rPr lang="ru-RU" sz="2400" b="1" dirty="0" smtClean="0">
                <a:latin typeface="Monotype Corsiva" pitchFamily="66" charset="0"/>
              </a:rPr>
              <a:t>–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это вымышленное произведение. То, что происходит в ней, на самом деле не бывает, но, читая их, можно учиться добрым, хорошим поступкам.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Сказка – ложь, да в ней намёк,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добрым молодцам урок! 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348880"/>
            <a:ext cx="59046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Русские народные сказки раскрывают перед детьми меткость и выразительность языка, показывают, как богата родная речь юмором, живыми и образными выражениями. Присущая необычайная простота, яркость, образность, особенность повторно воспроизводить одни и те же речевые формы и образы заставляют выдвигать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сказки как фактор развития связной речи детей первенствующего значения.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Русские народные сказки способствуют развитию речи, дают образцы русского литературного языка.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нов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780928"/>
            <a:ext cx="2689550" cy="3913686"/>
          </a:xfrm>
          <a:prstGeom prst="rect">
            <a:avLst/>
          </a:prstGeom>
        </p:spPr>
      </p:pic>
    </p:spTree>
  </p:cSld>
  <p:clrMapOvr>
    <a:masterClrMapping/>
  </p:clrMapOvr>
  <p:transition spd="slow">
    <p:wheel spokes="8"/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</a:rPr>
              <a:t>О.С. Ушакова предлагает определенную последовательность ознакомления младших дошкольников со сказкой:</a:t>
            </a:r>
            <a:r>
              <a:rPr lang="ru-RU" sz="2400" b="1" i="1" dirty="0" smtClean="0">
                <a:latin typeface="Monotype Corsiva" pitchFamily="66" charset="0"/>
              </a:rPr>
              <a:t> </a:t>
            </a:r>
          </a:p>
          <a:p>
            <a:pPr marL="457200" indent="-457200" algn="just"/>
            <a:r>
              <a:rPr lang="ru-RU" sz="2200" b="1" i="1" dirty="0" smtClean="0">
                <a:latin typeface="Monotype Corsiva" pitchFamily="66" charset="0"/>
              </a:rPr>
              <a:t>1.     </a:t>
            </a:r>
            <a:r>
              <a:rPr lang="ru-RU" sz="2200" b="1" i="1" dirty="0" smtClean="0">
                <a:solidFill>
                  <a:srgbClr val="00B050"/>
                </a:solidFill>
                <a:latin typeface="Monotype Corsiva" pitchFamily="66" charset="0"/>
              </a:rPr>
              <a:t>Рассказывание сказки и одновременное рассматривание иллюстраций. </a:t>
            </a:r>
          </a:p>
          <a:p>
            <a:pPr marL="457200" indent="-457200" algn="just"/>
            <a:r>
              <a:rPr lang="ru-RU" sz="2200" b="1" i="1" dirty="0" smtClean="0">
                <a:solidFill>
                  <a:srgbClr val="00B050"/>
                </a:solidFill>
                <a:latin typeface="Monotype Corsiva" pitchFamily="66" charset="0"/>
              </a:rPr>
              <a:t>       </a:t>
            </a:r>
            <a:r>
              <a:rPr lang="ru-RU" sz="2200" b="1" i="1" dirty="0" smtClean="0">
                <a:latin typeface="Monotype Corsiva" pitchFamily="66" charset="0"/>
              </a:rPr>
              <a:t>(Для ребёнка младшего возраста предпочтительно утрированное выразительное рассказывание, при котором голосом «рисуются» образы и картины происходящего). </a:t>
            </a:r>
          </a:p>
          <a:p>
            <a:pPr marL="457200" indent="-457200" algn="just"/>
            <a:r>
              <a:rPr lang="ru-RU" sz="2200" b="1" i="1" dirty="0" smtClean="0">
                <a:latin typeface="Monotype Corsiva" pitchFamily="66" charset="0"/>
              </a:rPr>
              <a:t>2.     </a:t>
            </a:r>
            <a:r>
              <a:rPr lang="ru-RU" sz="2200" b="1" i="1" dirty="0" smtClean="0">
                <a:solidFill>
                  <a:srgbClr val="00B050"/>
                </a:solidFill>
                <a:latin typeface="Monotype Corsiva" pitchFamily="66" charset="0"/>
              </a:rPr>
              <a:t>Показ настольного кукольного театра с одновременным рассказыванием. </a:t>
            </a:r>
          </a:p>
          <a:p>
            <a:pPr marL="457200" indent="-457200" algn="just"/>
            <a:r>
              <a:rPr lang="ru-RU" sz="2200" b="1" i="1" dirty="0" smtClean="0">
                <a:latin typeface="Monotype Corsiva" pitchFamily="66" charset="0"/>
              </a:rPr>
              <a:t>3.    </a:t>
            </a:r>
            <a:r>
              <a:rPr lang="ru-RU" sz="2200" b="1" i="1" dirty="0" smtClean="0">
                <a:solidFill>
                  <a:srgbClr val="00B050"/>
                </a:solidFill>
                <a:latin typeface="Monotype Corsiva" pitchFamily="66" charset="0"/>
              </a:rPr>
              <a:t>Игра-инсценировка по сказке. </a:t>
            </a:r>
          </a:p>
          <a:p>
            <a:pPr marL="457200" indent="-457200" algn="just"/>
            <a:r>
              <a:rPr lang="ru-RU" sz="2200" b="1" i="1" dirty="0" smtClean="0">
                <a:solidFill>
                  <a:srgbClr val="00B050"/>
                </a:solidFill>
                <a:latin typeface="Monotype Corsiva" pitchFamily="66" charset="0"/>
              </a:rPr>
              <a:t>        </a:t>
            </a:r>
            <a:r>
              <a:rPr lang="ru-RU" sz="2200" b="1" i="1" dirty="0" smtClean="0">
                <a:latin typeface="Monotype Corsiva" pitchFamily="66" charset="0"/>
              </a:rPr>
              <a:t>(Проводя коллективные инсценировки знакомых сказок, дети вживаются в образы героев, стараются передать не только их слова и действия, но и характеры, голоса, мимику, манеру разговора. Кроме того, показывая сказку, малыши учатся регулировать силу и высоту своего голоса, развивают речевое дыхание, интонационную выразительность речи). </a:t>
            </a:r>
          </a:p>
          <a:p>
            <a:pPr marL="457200" indent="-457200" algn="just"/>
            <a:r>
              <a:rPr lang="ru-RU" sz="2200" b="1" i="1" dirty="0" smtClean="0">
                <a:latin typeface="Monotype Corsiva" pitchFamily="66" charset="0"/>
              </a:rPr>
              <a:t>4.    </a:t>
            </a:r>
            <a:r>
              <a:rPr lang="ru-RU" sz="2200" b="1" i="1" dirty="0" smtClean="0">
                <a:solidFill>
                  <a:srgbClr val="00B050"/>
                </a:solidFill>
                <a:latin typeface="Monotype Corsiva" pitchFamily="66" charset="0"/>
              </a:rPr>
              <a:t>Игра-драматизация по мотивам сказки.</a:t>
            </a:r>
          </a:p>
          <a:p>
            <a:pPr algn="just"/>
            <a: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</a:rPr>
              <a:t>Для усиления эмоционального воздействия, лучше сказки рассказывать, а не читать так же это способствует лучшему понимания основного смысла сказки.</a:t>
            </a:r>
            <a:endParaRPr lang="ru-RU" sz="24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4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60648"/>
            <a:ext cx="8712968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Считалка </a:t>
            </a:r>
            <a:r>
              <a:rPr lang="ru-RU" sz="2400" b="1" dirty="0" smtClean="0">
                <a:latin typeface="Monotype Corsiva" pitchFamily="66" charset="0"/>
              </a:rPr>
              <a:t>— небольшой стишок, форма жеребьёвки, с помощью которой определяют, кто водит в игре. Считалка — элемент игры, который помогает установить согласие и уважение к принятым правилам. В организации считалки очень важен ритм.</a:t>
            </a:r>
          </a:p>
          <a:p>
            <a:pPr algn="just"/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Эники-беники ели вареники 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Эники-беники - клёц! 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Вышел весёлый матрос.</a:t>
            </a:r>
          </a:p>
          <a:p>
            <a:pPr algn="ctr"/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Скороговорка </a:t>
            </a:r>
            <a:r>
              <a:rPr lang="ru-RU" sz="2400" b="1" dirty="0" smtClean="0">
                <a:latin typeface="Monotype Corsiva" pitchFamily="66" charset="0"/>
              </a:rPr>
              <a:t>— фраза, построенная на сочетании звуков, затрудняющих быстрое произношение слов. Скороговорки ещё называют «</a:t>
            </a:r>
            <a:r>
              <a:rPr lang="ru-RU" sz="2400" b="1" dirty="0" smtClean="0">
                <a:latin typeface="Monotype Corsiva" pitchFamily="66" charset="0"/>
                <a:hlinkClick r:id="rId3"/>
              </a:rPr>
              <a:t>чистоговорками</a:t>
            </a:r>
            <a:r>
              <a:rPr lang="ru-RU" sz="2400" b="1" dirty="0" smtClean="0">
                <a:latin typeface="Monotype Corsiva" pitchFamily="66" charset="0"/>
              </a:rPr>
              <a:t>», поскольку они способствуют и могут использоваться для развития дикции.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Ехал грека через реку.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Видит грека: в реке рак,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Сунул грека руку в реку -</a:t>
            </a:r>
            <a:b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Рак за руку грека — цап!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endParaRPr lang="ru-RU" sz="2400" dirty="0" smtClean="0">
              <a:latin typeface="Monotype Corsiva" pitchFamily="66" charset="0"/>
            </a:endParaRPr>
          </a:p>
        </p:txBody>
      </p:sp>
      <p:pic>
        <p:nvPicPr>
          <p:cNvPr id="4" name="Рисунок 3" descr="0_4eb63_1374adfd_L.jp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7620" y="1844824"/>
            <a:ext cx="2208835" cy="1440160"/>
          </a:xfrm>
          <a:prstGeom prst="rect">
            <a:avLst/>
          </a:prstGeom>
        </p:spPr>
      </p:pic>
      <p:pic>
        <p:nvPicPr>
          <p:cNvPr id="5" name="Рисунок 4" descr="0_4eb63_1374adfd_L.jp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5157192"/>
            <a:ext cx="2088232" cy="1361528"/>
          </a:xfrm>
          <a:prstGeom prst="rect">
            <a:avLst/>
          </a:prstGeom>
        </p:spPr>
      </p:pic>
    </p:spTree>
  </p:cSld>
  <p:clrMapOvr>
    <a:masterClrMapping/>
  </p:clrMapOvr>
  <p:transition spd="slow">
    <p:cover/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Загадка</a:t>
            </a:r>
            <a:r>
              <a:rPr lang="ru-RU" sz="2400" b="1" dirty="0" smtClean="0">
                <a:latin typeface="Monotype Corsiva" pitchFamily="66" charset="0"/>
              </a:rPr>
              <a:t> представляет собой краткое образное определение предмета или явления, но в отличие от пословицы она даёт это определение в иносказательной, нарочито затемнённой форме. Как правило, в загадке один предмет описывается через другой на основе схожих черт: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«Висит груша — нельзя скушать» (лампа). 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Загадка может представлять собой и простое описание предмета, например: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«Два конца, два кольца, а посередине гвоздик» (ножницы).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 Загадка это и народная забава, и испытание на смекалку, сообразительность.</a:t>
            </a:r>
          </a:p>
        </p:txBody>
      </p:sp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5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509120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Monotype Corsiva" pitchFamily="66" charset="0"/>
              </a:rPr>
              <a:t>Отгадывание загадок оказывает влияние на разностороннее развитие речи детей. Употребление для создания в загадке метафорического образа различных средств выразительности (приема олицетворения, использование многозначности слова, сравнений) способствуют формированию образности речи детей дошкольного возраста.</a:t>
            </a:r>
          </a:p>
          <a:p>
            <a:r>
              <a:rPr lang="ru-RU" sz="2400" b="1" dirty="0" smtClean="0">
                <a:latin typeface="Monotype Corsiva" pitchFamily="66" charset="0"/>
              </a:rPr>
              <a:t>     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6" name="Рисунок 5" descr="kkk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573016"/>
            <a:ext cx="3384376" cy="1046562"/>
          </a:xfrm>
          <a:prstGeom prst="rect">
            <a:avLst/>
          </a:prstGeom>
        </p:spPr>
      </p:pic>
    </p:spTree>
  </p:cSld>
  <p:clrMapOvr>
    <a:masterClrMapping/>
  </p:clrMapOvr>
  <p:transition spd="slow">
    <p:pull dir="d"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597666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Устное народное творчество (фольклор) </a:t>
            </a: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существовало ещё в дописьменную эпоху. Произведения фольклора передавались устно. Запоминали их со слуха. </a:t>
            </a: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Это способствовало возникновению разных вариантов одного и того же фольклорного произведения.</a:t>
            </a: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Устное народное творчество являет собой отражение жизни, быта, поверий древних людей. </a:t>
            </a: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Фольклор сопровождает нас с самого рождения. </a:t>
            </a:r>
          </a:p>
          <a:p>
            <a:pPr algn="just"/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Он способствует формированию и развитию ребёнка.</a:t>
            </a:r>
          </a:p>
        </p:txBody>
      </p:sp>
      <p:pic>
        <p:nvPicPr>
          <p:cNvPr id="4" name="Рисунок 3" descr="1713738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5922" y="1412776"/>
            <a:ext cx="2988078" cy="3984104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5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8640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Monotype Corsiva" pitchFamily="66" charset="0"/>
              </a:rPr>
              <a:t>Выводы.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Фольклор значительно влияет на: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Развитие речи детей;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Украшает и обогащает речь ребенка, расширяет словарный запас, расширяет воображение, связную речь;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Укрепляет артикуляционный аппарат;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Совершенствует фонематический слух;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Помогает работе над произношением;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Дает образцы для составления описательных рассказов;</a:t>
            </a: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Способствует развитию памяти.</a:t>
            </a:r>
            <a:endParaRPr lang="ru-RU" sz="28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2_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653136"/>
            <a:ext cx="8496944" cy="1955177"/>
          </a:xfrm>
          <a:prstGeom prst="rect">
            <a:avLst/>
          </a:prstGeom>
        </p:spPr>
      </p:pic>
    </p:spTree>
  </p:cSld>
  <p:clrMapOvr>
    <a:masterClrMapping/>
  </p:clrMapOvr>
  <p:transition spd="slow">
    <p:strips dir="rd"/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 descr="DSC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2636912"/>
            <a:ext cx="3723669" cy="3965837"/>
          </a:xfrm>
          <a:prstGeom prst="rect">
            <a:avLst/>
          </a:prstGeom>
        </p:spPr>
      </p:pic>
      <p:pic>
        <p:nvPicPr>
          <p:cNvPr id="6" name="Рисунок 5" descr="DSC01171.JPG"/>
          <p:cNvPicPr>
            <a:picLocks noChangeAspect="1"/>
          </p:cNvPicPr>
          <p:nvPr/>
        </p:nvPicPr>
        <p:blipFill>
          <a:blip r:embed="rId4" cstate="print">
            <a:lum bright="-4000"/>
          </a:blip>
          <a:stretch>
            <a:fillRect/>
          </a:stretch>
        </p:blipFill>
        <p:spPr>
          <a:xfrm>
            <a:off x="251520" y="260647"/>
            <a:ext cx="4680520" cy="32293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32040" y="764704"/>
            <a:ext cx="402546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РОЖДЕСТВЕНСКИЕ </a:t>
            </a:r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КОЛЯДКИ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24329657.png"/>
          <p:cNvPicPr>
            <a:picLocks noChangeAspect="1"/>
          </p:cNvPicPr>
          <p:nvPr/>
        </p:nvPicPr>
        <p:blipFill>
          <a:blip r:embed="rId5" cstate="print">
            <a:lum bright="-8000"/>
          </a:blip>
          <a:stretch>
            <a:fillRect/>
          </a:stretch>
        </p:blipFill>
        <p:spPr>
          <a:xfrm>
            <a:off x="1763688" y="4005064"/>
            <a:ext cx="3886251" cy="187220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1520" y="3717032"/>
            <a:ext cx="21602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Коляда, коляда.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А бывает коляда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Накануне Рождества.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Коляда пришла,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Рождество принесла.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blinds dir="vert"/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5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 descr="yrnq4RsByx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88640"/>
            <a:ext cx="4355976" cy="3249652"/>
          </a:xfrm>
          <a:prstGeom prst="rect">
            <a:avLst/>
          </a:prstGeom>
        </p:spPr>
      </p:pic>
      <p:pic>
        <p:nvPicPr>
          <p:cNvPr id="4" name="Рисунок 3" descr="408Hgu37Ex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407390"/>
            <a:ext cx="4320480" cy="319706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1124744"/>
            <a:ext cx="29033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ШИРОКАЯ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МАСЛЕНИЦА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titleimg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3789040"/>
            <a:ext cx="2023250" cy="25202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60232" y="3501008"/>
            <a:ext cx="20162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Широкорожая Масленица!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Мы тобою хвалимся,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На горах катаемся,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Блинами объедаемся!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5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 descr="txbYQqY1cx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588503">
            <a:off x="4285394" y="1932843"/>
            <a:ext cx="4943105" cy="3816686"/>
          </a:xfrm>
          <a:prstGeom prst="rect">
            <a:avLst/>
          </a:prstGeom>
        </p:spPr>
      </p:pic>
      <p:pic>
        <p:nvPicPr>
          <p:cNvPr id="3" name="Рисунок 2" descr="колоб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89190">
            <a:off x="682532" y="1258002"/>
            <a:ext cx="3745041" cy="503878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39752" y="260648"/>
            <a:ext cx="44374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ПЛАСТИЛИНОГРАФИЯ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 orient="vert" dir="in"/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6672"/>
            <a:ext cx="82809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Monotype Corsiva" pitchFamily="66" charset="0"/>
              </a:rPr>
              <a:t>«Изучайте фольклор, учитесь на нем. </a:t>
            </a:r>
          </a:p>
          <a:p>
            <a:r>
              <a:rPr lang="ru-RU" sz="4400" b="1" i="1" dirty="0" smtClean="0">
                <a:solidFill>
                  <a:srgbClr val="FF0000"/>
                </a:solidFill>
                <a:latin typeface="Monotype Corsiva" pitchFamily="66" charset="0"/>
              </a:rPr>
              <a:t>Без знания прошлого нет будущего» </a:t>
            </a:r>
          </a:p>
          <a:p>
            <a:endParaRPr lang="ru-RU" sz="4400" b="1" i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4400" b="1" i="1" dirty="0" smtClean="0">
                <a:solidFill>
                  <a:srgbClr val="FF0000"/>
                </a:solidFill>
                <a:latin typeface="Monotype Corsiva" pitchFamily="66" charset="0"/>
              </a:rPr>
              <a:t>А.М.Горький </a:t>
            </a:r>
            <a:endParaRPr lang="ru-RU" sz="44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70279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060848"/>
            <a:ext cx="5508104" cy="4590086"/>
          </a:xfrm>
          <a:prstGeom prst="rect">
            <a:avLst/>
          </a:prstGeom>
        </p:spPr>
      </p:pic>
    </p:spTree>
  </p:cSld>
  <p:clrMapOvr>
    <a:masterClrMapping/>
  </p:clrMapOvr>
  <p:transition spd="slow">
    <p:wipe dir="d"/>
    <p:sndAc>
      <p:stSnd>
        <p:snd r:embed="rId2" name="chimes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8" y="1772816"/>
            <a:ext cx="66247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ТВОРЧЕСКИХ УСПЕХОВ !!!</a:t>
            </a:r>
            <a:endParaRPr lang="ru-RU" sz="6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9495_html_26e6c58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878366">
            <a:off x="5459849" y="3732385"/>
            <a:ext cx="4214693" cy="2232905"/>
          </a:xfrm>
          <a:prstGeom prst="rect">
            <a:avLst/>
          </a:prstGeom>
        </p:spPr>
      </p:pic>
      <p:pic>
        <p:nvPicPr>
          <p:cNvPr id="5" name="Рисунок 4" descr="alenka3.pn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tretch>
            <a:fillRect/>
          </a:stretch>
        </p:blipFill>
        <p:spPr>
          <a:xfrm>
            <a:off x="467544" y="2996952"/>
            <a:ext cx="2220980" cy="367017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6" name="Рисунок 5" descr="9495_html_26e6c58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878366">
            <a:off x="5387841" y="3732386"/>
            <a:ext cx="4214693" cy="2232905"/>
          </a:xfrm>
          <a:prstGeom prst="rect">
            <a:avLst/>
          </a:prstGeom>
        </p:spPr>
      </p:pic>
      <p:pic>
        <p:nvPicPr>
          <p:cNvPr id="8" name="Рисунок 7" descr="9495_html_26e6c58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544270">
            <a:off x="-217164" y="341787"/>
            <a:ext cx="4078775" cy="2160897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04665"/>
            <a:ext cx="820891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Фольклором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называют коллективное творчество народа, выражающее его мировоззрение и идеалы, а также служащее полным отражением его менталитета. </a:t>
            </a: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В переводе «Folk-lore» – буквально «народная мудрость» или «народное познание». </a:t>
            </a:r>
          </a:p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В обиход этот термин ввел в 1846 г. английский исследователь  </a:t>
            </a:r>
            <a:r>
              <a:rPr lang="ru-RU" sz="3200" b="1" dirty="0" smtClean="0">
                <a:solidFill>
                  <a:srgbClr val="008000"/>
                </a:solidFill>
                <a:latin typeface="Monotype Corsiva" pitchFamily="66" charset="0"/>
              </a:rPr>
              <a:t>Вильям Томс.</a:t>
            </a:r>
          </a:p>
          <a:p>
            <a:endParaRPr lang="ru-RU" dirty="0"/>
          </a:p>
        </p:txBody>
      </p:sp>
      <p:pic>
        <p:nvPicPr>
          <p:cNvPr id="4" name="Рисунок 3" descr="tumblr_lgdaicbba41qgfdhto1_1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484709"/>
            <a:ext cx="8280920" cy="2121182"/>
          </a:xfrm>
          <a:prstGeom prst="rect">
            <a:avLst/>
          </a:prstGeom>
        </p:spPr>
      </p:pic>
    </p:spTree>
  </p:cSld>
  <p:clrMapOvr>
    <a:masterClrMapping/>
  </p:clrMapOvr>
  <p:transition spd="slow">
    <p:wedge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26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64096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АКТУАЛЬНОСТЬ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       Русский фольклор одно из действенных и ярких средств таящий огромные возможности. Знакомство с народными произведениями обогащает чувства и речь детей, формирует отношение к окружающему  миру. </a:t>
            </a:r>
          </a:p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Monotype Corsiva" pitchFamily="66" charset="0"/>
              </a:rPr>
              <a:t>     Систематическое и целенаправленно использование произведений фольклора играет неоценимую роль в развитии речи ребенка .</a:t>
            </a:r>
            <a:endParaRPr lang="ru-RU" sz="28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fol_klornyj_ansambl_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6505" y="3501008"/>
            <a:ext cx="5611481" cy="3096344"/>
          </a:xfrm>
          <a:prstGeom prst="rect">
            <a:avLst/>
          </a:prstGeom>
        </p:spPr>
      </p:pic>
    </p:spTree>
  </p:cSld>
  <p:clrMapOvr>
    <a:masterClrMapping/>
  </p:clrMapOvr>
  <p:transition spd="slow">
    <p:wipe dir="r"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9"/>
            <a:ext cx="856895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Цель : 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Использовать произведения русского народного фольклора, как возможность развития речи детей дошкольного возраста; сделать жизнь детей интересной и содержательной, наполнить её яркими впечатлениями, радостью творчества. </a:t>
            </a:r>
            <a:endParaRPr lang="ru-RU" sz="2400" b="1" i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Задачи: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70C0"/>
                </a:solidFill>
                <a:latin typeface="Monotype Corsiva" pitchFamily="66" charset="0"/>
              </a:rPr>
              <a:t>Знакомить детей с устным народным творчеством и прививать к нему любовь;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70C0"/>
                </a:solidFill>
                <a:latin typeface="Monotype Corsiva" pitchFamily="66" charset="0"/>
              </a:rPr>
              <a:t>Формировать речевые умения и навыки детей в специально организованном обучении, в режимных моментах и в самостоятельной деятельности;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70C0"/>
                </a:solidFill>
                <a:latin typeface="Monotype Corsiva" pitchFamily="66" charset="0"/>
              </a:rPr>
              <a:t>Стимулировать активную речь детей за счет расширения и  обогащения словаря , используя разные  фольклорные жанры;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rgbClr val="0070C0"/>
                </a:solidFill>
                <a:latin typeface="Monotype Corsiva" pitchFamily="66" charset="0"/>
              </a:rPr>
              <a:t>Развивать связную , грамматически правильную ,  выразительную диалогическую и монологическую речь.</a:t>
            </a:r>
            <a:endParaRPr lang="ru-RU" sz="2400" b="1" i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9495_html_26e6c58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5589240"/>
            <a:ext cx="3574719" cy="982563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44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915816" y="2348880"/>
            <a:ext cx="3096344" cy="1656184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Monotype Corsiva" pitchFamily="66" charset="0"/>
              </a:rPr>
              <a:t>Фольклор</a:t>
            </a:r>
            <a:r>
              <a:rPr lang="ru-RU" sz="3600" b="1" i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36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1520" y="332656"/>
            <a:ext cx="2952328" cy="1656184"/>
          </a:xfrm>
          <a:prstGeom prst="ellipse">
            <a:avLst/>
          </a:prstGeom>
          <a:solidFill>
            <a:srgbClr val="FF00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Monotype Corsiva" pitchFamily="66" charset="0"/>
              </a:rPr>
              <a:t>пословицы</a:t>
            </a:r>
          </a:p>
        </p:txBody>
      </p:sp>
      <p:sp>
        <p:nvSpPr>
          <p:cNvPr id="5" name="Овал 4"/>
          <p:cNvSpPr/>
          <p:nvPr/>
        </p:nvSpPr>
        <p:spPr>
          <a:xfrm>
            <a:off x="3635896" y="260648"/>
            <a:ext cx="2448272" cy="1584176"/>
          </a:xfrm>
          <a:prstGeom prst="ellipse">
            <a:avLst/>
          </a:prstGeom>
          <a:solidFill>
            <a:srgbClr val="0070C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Monotype Corsiva" pitchFamily="66" charset="0"/>
              </a:rPr>
              <a:t>сказки</a:t>
            </a:r>
            <a:endParaRPr lang="ru-RU" sz="3200" b="1" i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516216" y="476672"/>
            <a:ext cx="2304256" cy="1440160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Monotype Corsiva" pitchFamily="66" charset="0"/>
              </a:rPr>
              <a:t>потешки</a:t>
            </a:r>
            <a:endParaRPr lang="ru-RU" sz="3200" b="1" i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588224" y="2492896"/>
            <a:ext cx="2376264" cy="1440160"/>
          </a:xfrm>
          <a:prstGeom prst="ellipse">
            <a:avLst/>
          </a:prstGeom>
          <a:solidFill>
            <a:srgbClr val="7030A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Monotype Corsiva" pitchFamily="66" charset="0"/>
              </a:rPr>
              <a:t>считалки</a:t>
            </a:r>
            <a:endParaRPr lang="ru-RU" sz="3200" b="1" i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51520" y="2636912"/>
            <a:ext cx="2016224" cy="1584176"/>
          </a:xfrm>
          <a:prstGeom prst="ellipse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Monotype Corsiva" pitchFamily="66" charset="0"/>
              </a:rPr>
              <a:t>былины</a:t>
            </a:r>
            <a:endParaRPr lang="ru-RU" sz="3200" b="1" i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3528" y="4581128"/>
            <a:ext cx="2376264" cy="1800200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Monotype Corsiva" pitchFamily="66" charset="0"/>
              </a:rPr>
              <a:t>песни</a:t>
            </a:r>
            <a:endParaRPr lang="ru-RU" sz="3200" b="1" i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31840" y="4941168"/>
            <a:ext cx="3096344" cy="151216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Monotype Corsiva" pitchFamily="66" charset="0"/>
              </a:rPr>
              <a:t>скороговорки</a:t>
            </a:r>
            <a:endParaRPr lang="ru-RU" sz="3200" b="1" i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588224" y="4653136"/>
            <a:ext cx="2304256" cy="15121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Monotype Corsiva" pitchFamily="66" charset="0"/>
              </a:rPr>
              <a:t>загадки</a:t>
            </a:r>
            <a:endParaRPr lang="ru-RU" sz="3200" b="1" i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084168" y="2996952"/>
            <a:ext cx="432048" cy="288032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9095358">
            <a:off x="5617791" y="1922757"/>
            <a:ext cx="1172100" cy="437646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859999">
            <a:off x="5739322" y="3897667"/>
            <a:ext cx="1421460" cy="508622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8080550">
            <a:off x="2176675" y="4012346"/>
            <a:ext cx="1224136" cy="457506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355976" y="4077072"/>
            <a:ext cx="360040" cy="792088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 rot="4927532">
            <a:off x="2443468" y="3176581"/>
            <a:ext cx="360040" cy="568076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13216323">
            <a:off x="2382539" y="2097294"/>
            <a:ext cx="921788" cy="360040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6589657">
            <a:off x="4435953" y="1954458"/>
            <a:ext cx="474893" cy="284787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trips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5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068960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Monotype Corsiva" pitchFamily="66" charset="0"/>
              </a:rPr>
              <a:t>   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Использование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потешек, прибауток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 младшем дошкольном возрасте не только помогает воспитателям в различных режимных моментах.     Так же помогает развивать речь малышей.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 Ребенок слышит напевность русской речи, усваивает новые слова и выражения вслушивается в ее напевность и мелодичность.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 Таким образом на данном возрастном этапе фольклор способствует расширению словарного запаса малышей.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   Формированию у них правильной дикции, ритма речи и расширению словарного запаса.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3265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Поте́шки</a:t>
            </a:r>
            <a:r>
              <a:rPr lang="ru-RU" sz="2400" b="1" dirty="0" smtClean="0">
                <a:latin typeface="Monotype Corsiva" pitchFamily="66" charset="0"/>
              </a:rPr>
              <a:t> -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короткие стишки (реже песенки), предназначенные для развлечения детей младшего возраста и сопровождающиеся  элементарными игровыми движениями: во время проговаривания или пропевания.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Прибаутка</a:t>
            </a:r>
            <a:r>
              <a:rPr lang="ru-RU" sz="2400" b="1" dirty="0" smtClean="0">
                <a:latin typeface="Monotype Corsiva" pitchFamily="66" charset="0"/>
              </a:rPr>
              <a:t> (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от баять, то есть рассказывать) - стихотворная, короткая, весёлая история.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8" name="Рисунок 7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237873" y="674895"/>
            <a:ext cx="1687327" cy="3883173"/>
          </a:xfrm>
          <a:prstGeom prst="rect">
            <a:avLst/>
          </a:prstGeom>
        </p:spPr>
      </p:pic>
    </p:spTree>
  </p:cSld>
  <p:clrMapOvr>
    <a:masterClrMapping/>
  </p:clrMapOvr>
  <p:transition spd="slow">
    <p:split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etushok.png"/>
          <p:cNvPicPr>
            <a:picLocks noChangeAspect="1"/>
          </p:cNvPicPr>
          <p:nvPr/>
        </p:nvPicPr>
        <p:blipFill>
          <a:blip r:embed="rId3" cstate="print">
            <a:lum bright="-3000"/>
          </a:blip>
          <a:stretch>
            <a:fillRect/>
          </a:stretch>
        </p:blipFill>
        <p:spPr>
          <a:xfrm rot="21600000">
            <a:off x="5934121" y="3212976"/>
            <a:ext cx="3209879" cy="2880320"/>
          </a:xfrm>
          <a:prstGeom prst="rect">
            <a:avLst/>
          </a:prstGeom>
          <a:scene3d>
            <a:camera prst="orthographicFront">
              <a:rot lat="0" lon="11400000" rev="0"/>
            </a:camera>
            <a:lightRig rig="threePt" dir="t"/>
          </a:scene3d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06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60649"/>
            <a:ext cx="6336704" cy="6120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Monotype Corsiva" pitchFamily="66" charset="0"/>
              </a:rPr>
              <a:t>При одевании</a:t>
            </a:r>
            <a:endParaRPr lang="ru-RU" sz="2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Нос, рот, голова, уши, щеки, нос, глаза,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Плечи, плечи, шея, грудь,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Не забыть бы что-нибудь.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Ножками топ-топ-топ.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Ручками Хлоп-хлоп-хлоп.</a:t>
            </a:r>
          </a:p>
          <a:p>
            <a:r>
              <a:rPr lang="ru-RU" sz="2400" b="1" u="sng" dirty="0" smtClean="0">
                <a:solidFill>
                  <a:srgbClr val="002060"/>
                </a:solidFill>
                <a:latin typeface="Monotype Corsiva" pitchFamily="66" charset="0"/>
              </a:rPr>
              <a:t>На прогулке</a:t>
            </a:r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На горочке нашей  детишек не счесть: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Саша, Маша, Даша  и Катенька  есть.</a:t>
            </a:r>
          </a:p>
          <a:p>
            <a:r>
              <a:rPr lang="ru-RU" sz="2400" b="1" u="sng" dirty="0" smtClean="0">
                <a:solidFill>
                  <a:srgbClr val="002060"/>
                </a:solidFill>
                <a:latin typeface="Monotype Corsiva" pitchFamily="66" charset="0"/>
              </a:rPr>
              <a:t>Потешки «на сон грядущий»</a:t>
            </a:r>
            <a:endParaRPr lang="ru-RU" sz="24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Вот и люди спят, вот и звери спят.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Птицы спят на веточках,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Лисята спят на горочках,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Зайцы спят на травушке, утки – на муравушке,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Детки спят по люлечкам,</a:t>
            </a:r>
          </a:p>
          <a:p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Спят-поспят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, всему миру спать велят.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868144" y="260066"/>
            <a:ext cx="295232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  <a:cs typeface="Arial" charset="0"/>
              </a:rPr>
              <a:t>Петушок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onotype Corsiva" pitchFamily="66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cs typeface="Arial" charset="0"/>
              </a:rPr>
              <a:t>Петушок, петушок,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cs typeface="Arial" charset="0"/>
              </a:rPr>
              <a:t>Золотой гребешок,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cs typeface="Arial" charset="0"/>
              </a:rPr>
              <a:t>Масляна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cs typeface="Arial" charset="0"/>
              </a:rPr>
              <a:t> головушка, Шелкова бородушка, Выгляни в окошко,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cs typeface="Arial" charset="0"/>
              </a:rPr>
              <a:t>Дам тебе горошку. </a:t>
            </a:r>
          </a:p>
        </p:txBody>
      </p:sp>
    </p:spTree>
  </p:cSld>
  <p:clrMapOvr>
    <a:masterClrMapping/>
  </p:clrMapOvr>
  <p:transition spd="slow">
    <p:cover dir="ru"/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Monotype Corsiva" pitchFamily="66" charset="0"/>
              </a:rPr>
              <a:t>Пословица </a:t>
            </a:r>
            <a:r>
              <a:rPr lang="ru-RU" sz="2400" b="1" i="1" dirty="0" smtClean="0">
                <a:latin typeface="Monotype Corsiva" pitchFamily="66" charset="0"/>
              </a:rPr>
              <a:t>–  </a:t>
            </a:r>
            <a:r>
              <a:rPr lang="ru-RU" sz="2400" b="1" i="1" dirty="0" smtClean="0">
                <a:solidFill>
                  <a:srgbClr val="002060"/>
                </a:solidFill>
                <a:latin typeface="Monotype Corsiva" pitchFamily="66" charset="0"/>
              </a:rPr>
              <a:t>это краткое мудрое изречение, содержащее законченную мысль. </a:t>
            </a:r>
          </a:p>
          <a:p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10" name="Рисунок 9" descr="0_63cd9_7034c64f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052736"/>
            <a:ext cx="8568952" cy="309634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3528" y="436510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Поговорка </a:t>
            </a:r>
            <a:r>
              <a:rPr lang="ru-RU" sz="2400" b="1" dirty="0" smtClean="0">
                <a:latin typeface="Monotype Corsiva" pitchFamily="66" charset="0"/>
              </a:rPr>
              <a:t>-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это меткое, яркое народное выражение, часть суждения без вывода, без заключения. 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5301208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«Хоть шаром покати»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«Их водой не разольёшь» 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6165304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Работа над пословицами и поговорками начинается со средней группы.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comb/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941</Words>
  <Application>Microsoft Office PowerPoint</Application>
  <PresentationFormat>Экран (4:3)</PresentationFormat>
  <Paragraphs>124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Наталья</cp:lastModifiedBy>
  <cp:revision>56</cp:revision>
  <dcterms:created xsi:type="dcterms:W3CDTF">2018-01-14T06:57:38Z</dcterms:created>
  <dcterms:modified xsi:type="dcterms:W3CDTF">2018-02-18T16:11:56Z</dcterms:modified>
</cp:coreProperties>
</file>