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8" r:id="rId2"/>
    <p:sldId id="329" r:id="rId3"/>
    <p:sldId id="304" r:id="rId4"/>
    <p:sldId id="326" r:id="rId5"/>
    <p:sldId id="260" r:id="rId6"/>
    <p:sldId id="324" r:id="rId7"/>
    <p:sldId id="302" r:id="rId8"/>
    <p:sldId id="309" r:id="rId9"/>
    <p:sldId id="310" r:id="rId10"/>
    <p:sldId id="281" r:id="rId11"/>
    <p:sldId id="298" r:id="rId12"/>
    <p:sldId id="312" r:id="rId13"/>
    <p:sldId id="313" r:id="rId14"/>
    <p:sldId id="272" r:id="rId15"/>
    <p:sldId id="264" r:id="rId16"/>
    <p:sldId id="311" r:id="rId17"/>
    <p:sldId id="314" r:id="rId18"/>
    <p:sldId id="308" r:id="rId19"/>
    <p:sldId id="322" r:id="rId20"/>
    <p:sldId id="307" r:id="rId21"/>
    <p:sldId id="299" r:id="rId22"/>
    <p:sldId id="293" r:id="rId23"/>
    <p:sldId id="279" r:id="rId24"/>
    <p:sldId id="283" r:id="rId25"/>
    <p:sldId id="257" r:id="rId26"/>
    <p:sldId id="316" r:id="rId27"/>
    <p:sldId id="317" r:id="rId28"/>
    <p:sldId id="325" r:id="rId29"/>
    <p:sldId id="319" r:id="rId30"/>
    <p:sldId id="318" r:id="rId31"/>
  </p:sldIdLst>
  <p:sldSz cx="9906000" cy="6858000" type="A4"/>
  <p:notesSz cx="6877050" cy="96535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FFCC"/>
    <a:srgbClr val="7B355A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296" y="-10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5404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>
              <a:defRPr sz="1200"/>
            </a:lvl1pPr>
          </a:lstStyle>
          <a:p>
            <a:fld id="{CAC73FB7-1F6E-4528-9E6B-B8CE575E2745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5404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r">
              <a:defRPr sz="1200"/>
            </a:lvl1pPr>
          </a:lstStyle>
          <a:p>
            <a:fld id="{3E3FBC43-CFF9-40EC-A6C7-E4E499A030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3557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5404" y="0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/>
          <a:lstStyle>
            <a:lvl1pPr algn="r">
              <a:defRPr sz="1200"/>
            </a:lvl1pPr>
          </a:lstStyle>
          <a:p>
            <a:fld id="{66A180E9-843C-4C2F-9560-57FFAF17EB5C}" type="datetimeFigureOut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25500" y="723900"/>
            <a:ext cx="5226050" cy="3619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58" tIns="47229" rIns="94458" bIns="4722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7705" y="4585454"/>
            <a:ext cx="5501640" cy="4344115"/>
          </a:xfrm>
          <a:prstGeom prst="rect">
            <a:avLst/>
          </a:prstGeom>
        </p:spPr>
        <p:txBody>
          <a:bodyPr vert="horz" lIns="94458" tIns="47229" rIns="94458" bIns="4722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5404" y="9169233"/>
            <a:ext cx="2980055" cy="482679"/>
          </a:xfrm>
          <a:prstGeom prst="rect">
            <a:avLst/>
          </a:prstGeom>
        </p:spPr>
        <p:txBody>
          <a:bodyPr vert="horz" lIns="94458" tIns="47229" rIns="94458" bIns="47229" rtlCol="0" anchor="b"/>
          <a:lstStyle>
            <a:lvl1pPr algn="r">
              <a:defRPr sz="1200"/>
            </a:lvl1pPr>
          </a:lstStyle>
          <a:p>
            <a:fld id="{46013E26-E94F-4F99-B7A3-C6E0465503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5747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5146" y="724019"/>
            <a:ext cx="4966758" cy="3620096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13E26-E94F-4F99-B7A3-C6E0465503A4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0" y="723900"/>
            <a:ext cx="5226050" cy="36195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13E26-E94F-4F99-B7A3-C6E0465503A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9747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25500" y="723900"/>
            <a:ext cx="5226050" cy="36195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013E26-E94F-4F99-B7A3-C6E0465503A4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797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75A1E-B84C-4CB5-A4AE-F03763F7A134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85F95-FFEB-47BC-8227-826A08F6608F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F589-4726-4D05-9C44-C7DD66067308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C03DF-F57F-460E-A278-DAB5CD979C0E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0AA7-C579-4D81-A530-0E88DB08EA6C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DB067-8E14-4A41-B454-716A181E8D3B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7D403-2A6B-43EE-9D1D-9A6CC570C40B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E931D-0AB0-42E0-BA3A-63EFB4B75065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D06A-907A-43AB-B9BC-A5CAB087FEC3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A00A2-2459-4B0C-8515-4153AF631C88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E9462-4D16-4005-9738-72B4AF085BEB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2AF4D-3A75-4216-A90B-69C949742B3C}" type="datetime1">
              <a:rPr lang="ru-RU" smtClean="0"/>
              <a:pPr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8.wdp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microsoft.com/office/2007/relationships/hdphoto" Target="../media/hdphoto5.wdp"/><Relationship Id="rId12" Type="http://schemas.openxmlformats.org/officeDocument/2006/relationships/image" Target="../media/image29.png"/><Relationship Id="rId17" Type="http://schemas.microsoft.com/office/2007/relationships/hdphoto" Target="../media/hdphoto10.wdp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28.png"/><Relationship Id="rId19" Type="http://schemas.microsoft.com/office/2007/relationships/hdphoto" Target="../media/hdphoto11.wdp"/><Relationship Id="rId4" Type="http://schemas.openxmlformats.org/officeDocument/2006/relationships/image" Target="../media/image25.png"/><Relationship Id="rId9" Type="http://schemas.microsoft.com/office/2007/relationships/hdphoto" Target="../media/hdphoto6.wdp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12" Type="http://schemas.microsoft.com/office/2007/relationships/hdphoto" Target="../media/hdphoto1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4.wdp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.jpe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37.png"/><Relationship Id="rId10" Type="http://schemas.microsoft.com/office/2007/relationships/hdphoto" Target="../media/hdphoto18.wdp"/><Relationship Id="rId4" Type="http://schemas.openxmlformats.org/officeDocument/2006/relationships/image" Target="../media/image2.png"/><Relationship Id="rId9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44.png"/><Relationship Id="rId3" Type="http://schemas.openxmlformats.org/officeDocument/2006/relationships/image" Target="../media/image3.jpeg"/><Relationship Id="rId7" Type="http://schemas.openxmlformats.org/officeDocument/2006/relationships/image" Target="../media/image41.png"/><Relationship Id="rId12" Type="http://schemas.microsoft.com/office/2007/relationships/hdphoto" Target="../media/hdphoto2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microsoft.com/office/2007/relationships/hdphoto" Target="../media/hdphoto21.wdp"/><Relationship Id="rId4" Type="http://schemas.openxmlformats.org/officeDocument/2006/relationships/image" Target="../media/image2.png"/><Relationship Id="rId9" Type="http://schemas.openxmlformats.org/officeDocument/2006/relationships/image" Target="../media/image42.png"/><Relationship Id="rId14" Type="http://schemas.microsoft.com/office/2007/relationships/hdphoto" Target="../media/hdphoto2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49.png"/><Relationship Id="rId3" Type="http://schemas.openxmlformats.org/officeDocument/2006/relationships/image" Target="../media/image3.jpeg"/><Relationship Id="rId7" Type="http://schemas.openxmlformats.org/officeDocument/2006/relationships/image" Target="../media/image46.png"/><Relationship Id="rId12" Type="http://schemas.microsoft.com/office/2007/relationships/hdphoto" Target="../media/hdphoto27.wdp"/><Relationship Id="rId2" Type="http://schemas.openxmlformats.org/officeDocument/2006/relationships/image" Target="../media/image1.jpeg"/><Relationship Id="rId16" Type="http://schemas.microsoft.com/office/2007/relationships/hdphoto" Target="../media/hdphoto29.wdp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26.wdp"/><Relationship Id="rId4" Type="http://schemas.openxmlformats.org/officeDocument/2006/relationships/image" Target="../media/image2.png"/><Relationship Id="rId9" Type="http://schemas.openxmlformats.org/officeDocument/2006/relationships/image" Target="../media/image47.png"/><Relationship Id="rId14" Type="http://schemas.microsoft.com/office/2007/relationships/hdphoto" Target="../media/hdphoto28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13" Type="http://schemas.openxmlformats.org/officeDocument/2006/relationships/image" Target="../media/image55.png"/><Relationship Id="rId18" Type="http://schemas.microsoft.com/office/2007/relationships/hdphoto" Target="../media/hdphoto36.wdp"/><Relationship Id="rId3" Type="http://schemas.openxmlformats.org/officeDocument/2006/relationships/image" Target="../media/image3.jpeg"/><Relationship Id="rId7" Type="http://schemas.openxmlformats.org/officeDocument/2006/relationships/image" Target="../media/image52.png"/><Relationship Id="rId12" Type="http://schemas.microsoft.com/office/2007/relationships/hdphoto" Target="../media/hdphoto33.wdp"/><Relationship Id="rId17" Type="http://schemas.openxmlformats.org/officeDocument/2006/relationships/image" Target="../media/image57.png"/><Relationship Id="rId2" Type="http://schemas.openxmlformats.org/officeDocument/2006/relationships/image" Target="../media/image1.jpeg"/><Relationship Id="rId16" Type="http://schemas.microsoft.com/office/2007/relationships/hdphoto" Target="../media/hdphoto35.wdp"/><Relationship Id="rId20" Type="http://schemas.microsoft.com/office/2007/relationships/hdphoto" Target="../media/hdphoto37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56.png"/><Relationship Id="rId10" Type="http://schemas.microsoft.com/office/2007/relationships/hdphoto" Target="../media/hdphoto32.wdp"/><Relationship Id="rId19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53.png"/><Relationship Id="rId14" Type="http://schemas.microsoft.com/office/2007/relationships/hdphoto" Target="../media/hdphoto3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3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8.wdp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0"/>
            <a:ext cx="6858000" cy="990600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4" y="428605"/>
            <a:ext cx="8745201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60835" y="1928804"/>
            <a:ext cx="7506943" cy="3658977"/>
          </a:xfrm>
          <a:prstGeom prst="rect">
            <a:avLst/>
          </a:prstGeom>
        </p:spPr>
        <p:txBody>
          <a:bodyPr wrap="square" lIns="103151" tIns="51575" rIns="103151" bIns="51575">
            <a:spAutoFit/>
          </a:bodyPr>
          <a:lstStyle/>
          <a:p>
            <a:pPr algn="ctr">
              <a:defRPr/>
            </a:pPr>
            <a:r>
              <a:rPr lang="ru-RU" sz="3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КАЗЕННОЕ ДОШКОЛЬНОЕ </a:t>
            </a:r>
          </a:p>
          <a:p>
            <a:pPr algn="ctr">
              <a:defRPr/>
            </a:pPr>
            <a:r>
              <a:rPr lang="ru-RU" sz="3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ОБРАЗОВАТЕЛЬНОЕ УЧРЕЖДЕНИЕ ДЕТСКИЙ САД «ЛАДУШКИ» </a:t>
            </a:r>
          </a:p>
          <a:p>
            <a:pPr algn="ctr">
              <a:defRPr/>
            </a:pPr>
            <a:r>
              <a:rPr lang="ru-RU" sz="3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МР «НИЖНЕКОЛЫМСКИЙ РАЙОН» РС(Я)</a:t>
            </a:r>
            <a:endParaRPr lang="ru-RU" sz="33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470398" y="2500307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Самообразование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476483" y="642919"/>
            <a:ext cx="4388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Сведения об аттестации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928659" y="1428737"/>
            <a:ext cx="791689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 аттестации: 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2014 год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Присвоена высокая квалификационная категория по должности педагог родного языка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об аттестации:  от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10.06.2014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№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01.03/102</a:t>
            </a:r>
          </a:p>
          <a:p>
            <a:endParaRPr lang="ru-RU" sz="2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4" t="1110" r="1532" b="16560"/>
          <a:stretch/>
        </p:blipFill>
        <p:spPr>
          <a:xfrm>
            <a:off x="5655078" y="3818470"/>
            <a:ext cx="2139776" cy="2391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659101" y="751343"/>
            <a:ext cx="620484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3006" y="1703525"/>
            <a:ext cx="70425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07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прохождения: 2014 г.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курса: «Развитие межкультурного и 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межконфессионального диалога средствами образования в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поликультурной среде России»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Количество часов: 72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  Год прохождения:  2017 г. 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курса:  «Оказание первой помощи»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часов:  18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 Год прохождения:  2018 г.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 курса: «ФГОС в дошкольном образовании»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часов: 120</a:t>
            </a:r>
          </a:p>
        </p:txBody>
      </p:sp>
      <p:pic>
        <p:nvPicPr>
          <p:cNvPr id="4098" name="Picture 2" descr="C:\Users\Гаврил\Desktop\2017 год\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926370">
            <a:off x="6579004" y="2667445"/>
            <a:ext cx="1658324" cy="247074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4312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779963" y="857232"/>
            <a:ext cx="56904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Переподготовка квалификации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0833" y="1714488"/>
            <a:ext cx="7352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переподготовки:  2017 г. 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ФГБУ ВО «Сибирский государственный университет науки и технологии им. академика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М.Ф.Решетнева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Программа:  «Дошкольная педагогика и психология»</a:t>
            </a:r>
          </a:p>
          <a:p>
            <a:pPr marL="1778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3074" name="Picture 2" descr="C:\Users\Гаврил\Desktop\2017 год\009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3580493" y="2390297"/>
            <a:ext cx="2927334" cy="4361440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17780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3007" y="18573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238224" y="571480"/>
            <a:ext cx="735216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Проблема над которой я работаю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1268" y="1071547"/>
            <a:ext cx="812607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Проектная деятельность у детей старшего дошкольного возраста как средство развития познавательного, исследовательского,  творческого развития у детей.</a:t>
            </a:r>
          </a:p>
          <a:p>
            <a:endParaRPr lang="ru-RU" sz="1200" b="1" i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 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Эффективное развитие интеллектуальных способностей детей дошкольного возраста – одна из актуальных проблем современности.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темы самообразования</a:t>
            </a:r>
          </a:p>
          <a:p>
            <a:endParaRPr lang="ru-RU" dirty="0" smtClean="0"/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По теме своего самообразования разработала перспективный план, и в свободное время играем, учимся с детьми,  проводим выставки, вечера развлечения.</a:t>
            </a: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70398" y="2285993"/>
            <a:ext cx="7042546" cy="1214437"/>
          </a:xfrm>
          <a:prstGeom prst="round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Методическая копилка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73877" y="1225690"/>
            <a:ext cx="8203464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eaLnBrk="0" hangingPunct="0">
              <a:buFont typeface="Arial" charset="0"/>
              <a:buChar char="•"/>
            </a:pPr>
            <a:endParaRPr lang="ru-RU" altLang="ru-RU" b="1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indent="228600" eaLnBrk="0" hangingPunct="0">
              <a:buFont typeface="Arial" charset="0"/>
              <a:buChar char="•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Представление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опыта работы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районному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педагогическому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сообществу:</a:t>
            </a:r>
          </a:p>
          <a:p>
            <a:pPr indent="228600" eaLnBrk="0" hangingPunct="0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- 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приняла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участие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в представлении мастер – класса  по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теме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«Декоративно-прикладное искусство как средство развития творческих способностей детей и разговорной речи по родному языку» (март 2015 г.)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indent="228600" eaLnBrk="0" hangingPunct="0">
              <a:buFont typeface="Arial" charset="0"/>
              <a:buChar char="•"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Распространение опыта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работы коллегам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детского сада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:</a:t>
            </a:r>
          </a:p>
          <a:p>
            <a:pPr indent="228600" eaLnBrk="0" hangingPunct="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провела семинар для воспитателей «Использование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презентаций в процессе повышения профессионального уровня педагогов ДОУ»  (январь 2015 г.)</a:t>
            </a:r>
          </a:p>
          <a:p>
            <a:pPr indent="228600" eaLnBrk="0" hangingPunct="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сообщение на педагогическом совете «Обучение русскоязычных детей разговорному якутскому языку посредством дидактической игры» (2016 г.)</a:t>
            </a:r>
          </a:p>
          <a:p>
            <a:pPr indent="228600" eaLnBrk="0" hangingPunct="0">
              <a:buFontTx/>
              <a:buChar char="-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ea typeface="Constantia" pitchFamily="18" charset="0"/>
                <a:cs typeface="Times New Roman" pitchFamily="18" charset="0"/>
              </a:rPr>
              <a:t>представление педагогам НОД  по развитию речи  на родном языке по теме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«Одежда» (апрель 2017 г.)</a:t>
            </a:r>
          </a:p>
          <a:p>
            <a:pPr indent="228600" eaLnBrk="0" hangingPunct="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приняла участие в  педагогических чтениях «Формирование представлений о родном крае как одно из средств нравственно-патриотического воспитания детей дошкольного возраста»  (март 2018 г.)</a:t>
            </a:r>
          </a:p>
          <a:p>
            <a:pPr indent="228600" eaLnBrk="0" hangingPunct="0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indent="228600" eaLnBrk="0" hangingPunct="0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  <a:p>
            <a:pPr indent="228600" eaLnBrk="0" hangingPunct="0"/>
            <a:endParaRPr lang="ru-RU" altLang="ru-RU" b="1" dirty="0">
              <a:solidFill>
                <a:srgbClr val="002060"/>
              </a:solidFill>
              <a:latin typeface="Times New Roman" pitchFamily="18" charset="0"/>
              <a:ea typeface="Constantia" pitchFamily="18" charset="0"/>
              <a:cs typeface="Times New Roman" pitchFamily="18" charset="0"/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006050" y="500043"/>
            <a:ext cx="78165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Распространение профессионального опыта работы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83442" y="500042"/>
            <a:ext cx="70943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Праздники, досуги, вечера развлечений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703" y="1000108"/>
            <a:ext cx="8745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Разработка сценариев:</a:t>
            </a:r>
          </a:p>
          <a:p>
            <a:pPr marL="520700" indent="-342900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Спортивный праздник «Проводы полярной ночи»,  март 2015 г.</a:t>
            </a:r>
          </a:p>
          <a:p>
            <a:pPr marL="520700" indent="-342900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Досуг-развлечение с родителями «Вечер дружной семьи»,   апрель 2016 г.</a:t>
            </a:r>
          </a:p>
          <a:p>
            <a:pPr marL="520700" indent="-342900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Ысыах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для детей,  май 2017 г.</a:t>
            </a:r>
          </a:p>
          <a:p>
            <a:pPr marL="520700" indent="-342900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 развлечения «Экологическая тропинка»,  октябрь 2017 г.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 развлечения с участием родителей «У семейного очага»,</a:t>
            </a:r>
          </a:p>
          <a:p>
            <a:pPr marL="5207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апрель 2018 г. </a:t>
            </a:r>
          </a:p>
          <a:p>
            <a:endParaRPr lang="ru-RU" dirty="0"/>
          </a:p>
        </p:txBody>
      </p:sp>
      <p:pic>
        <p:nvPicPr>
          <p:cNvPr id="2050" name="Picture 2" descr="C:\Users\Гаврил\Desktop\Фото ДОУ\pictures\IMG_20180412_1733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9956" y="2714620"/>
            <a:ext cx="3302059" cy="2286040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6">
            <a:lum bright="-6000"/>
          </a:blip>
          <a:srcRect l="395" t="33876" r="2857" b="29507"/>
          <a:stretch>
            <a:fillRect/>
          </a:stretch>
        </p:blipFill>
        <p:spPr bwMode="auto">
          <a:xfrm>
            <a:off x="1393006" y="3000372"/>
            <a:ext cx="317303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 descr="C:\Users\Гаврил\Desktop\Фото с мобила\фото 28.12.17\Camera\20171019_170638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 l="16949" t="14564" r="16949" b="565"/>
          <a:stretch>
            <a:fillRect/>
          </a:stretch>
        </p:blipFill>
        <p:spPr bwMode="auto">
          <a:xfrm>
            <a:off x="5649521" y="4857760"/>
            <a:ext cx="2863447" cy="1857364"/>
          </a:xfrm>
          <a:prstGeom prst="rect">
            <a:avLst/>
          </a:prstGeom>
          <a:noFill/>
        </p:spPr>
      </p:pic>
      <p:pic>
        <p:nvPicPr>
          <p:cNvPr id="13" name="Рисунок 12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83442" y="4857760"/>
            <a:ext cx="276371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Гаврил\Desktop\DSC04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095" y="3929067"/>
            <a:ext cx="4493514" cy="2333171"/>
          </a:xfrm>
          <a:prstGeom prst="rect">
            <a:avLst/>
          </a:prstGeom>
          <a:noFill/>
        </p:spPr>
      </p:pic>
      <p:pic>
        <p:nvPicPr>
          <p:cNvPr id="9" name="Picture 3" descr="C:\Users\Гаврил\Desktop\мои рисунки 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2565" y="3786190"/>
            <a:ext cx="3688293" cy="2553722"/>
          </a:xfrm>
          <a:prstGeom prst="rect">
            <a:avLst/>
          </a:prstGeom>
          <a:noFill/>
        </p:spPr>
      </p:pic>
      <p:pic>
        <p:nvPicPr>
          <p:cNvPr id="5122" name="Picture 2" descr="C:\Users\Гаврил\Desktop\Фото ДОУ\pictures\20180213_163943.jpg"/>
          <p:cNvPicPr>
            <a:picLocks noChangeAspect="1" noChangeArrowheads="1"/>
          </p:cNvPicPr>
          <p:nvPr/>
        </p:nvPicPr>
        <p:blipFill>
          <a:blip r:embed="rId6" cstate="print"/>
          <a:srcRect l="14718" t="3225"/>
          <a:stretch>
            <a:fillRect/>
          </a:stretch>
        </p:blipFill>
        <p:spPr bwMode="auto">
          <a:xfrm>
            <a:off x="541704" y="1285860"/>
            <a:ext cx="4001085" cy="2357454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285860"/>
            <a:ext cx="417737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083442" y="500042"/>
            <a:ext cx="70943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Праздники, досуги, вечера развлечений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31726" y="2214544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5.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Достижения воспитанников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0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4" y="428605"/>
            <a:ext cx="8745201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25471" y="707553"/>
            <a:ext cx="8048681" cy="5567191"/>
          </a:xfrm>
          <a:prstGeom prst="rect">
            <a:avLst/>
          </a:prstGeom>
        </p:spPr>
        <p:txBody>
          <a:bodyPr wrap="square" lIns="103151" tIns="51575" rIns="103151" bIns="51575">
            <a:spAutoFit/>
          </a:bodyPr>
          <a:lstStyle/>
          <a:p>
            <a:pPr algn="ctr">
              <a:defRPr/>
            </a:pPr>
            <a:endParaRPr lang="ru-RU" sz="33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3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3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Кривошапкиной Марии Дмитриевны педагога родного языка </a:t>
            </a:r>
          </a:p>
          <a:p>
            <a:pPr algn="ctr">
              <a:defRPr/>
            </a:pPr>
            <a:r>
              <a:rPr lang="ru-RU" sz="3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высокой квалификации</a:t>
            </a:r>
          </a:p>
          <a:p>
            <a:pPr algn="ctr">
              <a:defRPr/>
            </a:pPr>
            <a:endParaRPr lang="ru-RU" sz="3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3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с.Колымское</a:t>
            </a:r>
          </a:p>
          <a:p>
            <a:pPr algn="ctr">
              <a:defRPr/>
            </a:pPr>
            <a:r>
              <a:rPr lang="ru-RU" sz="2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2018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63442" y="1214422"/>
            <a:ext cx="4087520" cy="796655"/>
          </a:xfrm>
          <a:prstGeom prst="rect">
            <a:avLst/>
          </a:prstGeom>
        </p:spPr>
        <p:txBody>
          <a:bodyPr wrap="none" lIns="103151" tIns="51575" rIns="103151" bIns="51575">
            <a:spAutoFit/>
          </a:bodyPr>
          <a:lstStyle/>
          <a:p>
            <a:r>
              <a:rPr lang="ru-RU" sz="45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45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Гаврил\Desktop\2017 год\001.jpg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89" t="5208" r="7022" b="5208"/>
          <a:stretch>
            <a:fillRect/>
          </a:stretch>
        </p:blipFill>
        <p:spPr bwMode="auto">
          <a:xfrm>
            <a:off x="3405177" y="4000504"/>
            <a:ext cx="1646812" cy="2143140"/>
          </a:xfrm>
          <a:prstGeom prst="rect">
            <a:avLst/>
          </a:prstGeom>
          <a:noFill/>
        </p:spPr>
      </p:pic>
      <p:pic>
        <p:nvPicPr>
          <p:cNvPr id="2051" name="Picture 3" descr="C:\Users\Гаврил\Desktop\2017 год\0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6921" y="3643314"/>
            <a:ext cx="1702058" cy="2160766"/>
          </a:xfrm>
          <a:prstGeom prst="rect">
            <a:avLst/>
          </a:prstGeom>
          <a:noFill/>
        </p:spPr>
      </p:pic>
      <p:pic>
        <p:nvPicPr>
          <p:cNvPr id="2052" name="Picture 4" descr="C:\Users\Гаврил\Desktop\2017 год\00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84299" y="3500438"/>
            <a:ext cx="1688174" cy="2143140"/>
          </a:xfrm>
          <a:prstGeom prst="rect">
            <a:avLst/>
          </a:prstGeom>
          <a:noFill/>
        </p:spPr>
      </p:pic>
      <p:pic>
        <p:nvPicPr>
          <p:cNvPr id="2053" name="Picture 5" descr="C:\Users\Гаврил\Desktop\2018 год\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07783" y="4000504"/>
            <a:ext cx="1744447" cy="2214578"/>
          </a:xfrm>
          <a:prstGeom prst="rect">
            <a:avLst/>
          </a:prstGeom>
          <a:noFill/>
        </p:spPr>
      </p:pic>
      <p:pic>
        <p:nvPicPr>
          <p:cNvPr id="2054" name="Picture 6" descr="C:\Users\Гаврил\Desktop\2018 год\00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2625411">
            <a:off x="7562091" y="4617282"/>
            <a:ext cx="1582633" cy="2009155"/>
          </a:xfrm>
          <a:prstGeom prst="rect">
            <a:avLst/>
          </a:prstGeom>
          <a:noFill/>
        </p:spPr>
      </p:pic>
      <p:pic>
        <p:nvPicPr>
          <p:cNvPr id="2055" name="Picture 7" descr="C:\Users\Гаврил\Desktop\2018 год\00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1537859">
            <a:off x="6405828" y="4276487"/>
            <a:ext cx="1589532" cy="2017913"/>
          </a:xfrm>
          <a:prstGeom prst="rect">
            <a:avLst/>
          </a:prstGeom>
          <a:noFill/>
        </p:spPr>
      </p:pic>
      <p:pic>
        <p:nvPicPr>
          <p:cNvPr id="2056" name="Picture 8" descr="C:\Users\Гаврил\Desktop\2018 год\00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8943760">
            <a:off x="688920" y="4566739"/>
            <a:ext cx="1617582" cy="2053524"/>
          </a:xfrm>
          <a:prstGeom prst="rect">
            <a:avLst/>
          </a:prstGeom>
          <a:noFill/>
        </p:spPr>
      </p:pic>
      <p:pic>
        <p:nvPicPr>
          <p:cNvPr id="2057" name="Picture 9" descr="C:\Users\Гаврил\Desktop\2018 год\005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016473">
            <a:off x="2020433" y="4291718"/>
            <a:ext cx="1688172" cy="2143140"/>
          </a:xfrm>
          <a:prstGeom prst="rect">
            <a:avLst/>
          </a:prstGeom>
          <a:noFill/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51268" y="500042"/>
            <a:ext cx="82034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Результаты участия детей в районных и заочных российских, международных конкурсах</a:t>
            </a:r>
            <a:endParaRPr lang="ru-RU" sz="2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834" y="1000108"/>
            <a:ext cx="6811095" cy="35240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сертификат за участие в выставке ДПИ к 85-летию района</a:t>
            </a: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международного конкурса «</a:t>
            </a:r>
            <a:r>
              <a:rPr lang="ru-RU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Талантида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 место международного конкурса «</a:t>
            </a:r>
            <a:r>
              <a:rPr lang="ru-RU" sz="17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Талантида</a:t>
            </a: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лауреат международного конкурса «Мастерская Деда Мороза»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сертификат за участие в выставке ДПИ «Наша зеленая планета»</a:t>
            </a:r>
            <a:endParaRPr lang="ru-RU" sz="17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 место международного конкурса «Красота природы. Времена года»</a:t>
            </a: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дипломанта всероссийского конкурса «Осень золотая»</a:t>
            </a:r>
          </a:p>
          <a:p>
            <a:pPr>
              <a:buFontTx/>
              <a:buChar char="-"/>
            </a:pPr>
            <a:r>
              <a:rPr 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первых  места всероссийского конкурса «Осень золотая»</a:t>
            </a:r>
          </a:p>
          <a:p>
            <a:pPr>
              <a:buFontTx/>
              <a:buChar char="-"/>
            </a:pPr>
            <a:endParaRPr lang="ru-RU" sz="17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1470398" y="2214555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6.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Публикации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4" y="428604"/>
            <a:ext cx="8899984" cy="6143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83442" y="571480"/>
            <a:ext cx="78938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Публикации методического материала на дистанционных образовательных порталах</a:t>
            </a:r>
            <a:endParaRPr lang="ru-RU" sz="24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51268" y="1500174"/>
            <a:ext cx="58817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Свидетельство о публикации на образовательном портале «Продленка»   разработки  методического материала НОД по развитию речи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свидетельство о публикации на образовательном портале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Русолимп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методического материала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свидетельство о публикации на образовательном портале «Продленка» материала «Нравственно-патриотическое воспитание детей дошкольного возраста через приобщение к культурно-историческим ценностям»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свидетельство о публикации на образовательном портале «Продленка» разработки интегрированного занятия «Семья и семейные традиции»</a:t>
            </a:r>
          </a:p>
          <a:p>
            <a:pPr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Гаврил\Desktop\2016 год\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981340">
            <a:off x="7060980" y="1507998"/>
            <a:ext cx="1445105" cy="1834565"/>
          </a:xfrm>
          <a:prstGeom prst="rect">
            <a:avLst/>
          </a:prstGeom>
          <a:noFill/>
        </p:spPr>
      </p:pic>
      <p:pic>
        <p:nvPicPr>
          <p:cNvPr id="1027" name="Picture 3" descr="C:\Users\Гаврил\Desktop\2017 год\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979801">
            <a:off x="8114421" y="3204473"/>
            <a:ext cx="1273609" cy="1616850"/>
          </a:xfrm>
          <a:prstGeom prst="rect">
            <a:avLst/>
          </a:prstGeom>
          <a:noFill/>
        </p:spPr>
      </p:pic>
      <p:pic>
        <p:nvPicPr>
          <p:cNvPr id="1029" name="Picture 5" descr="C:\Users\Гаврил\Desktop\2016 год\0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724" t="26041" r="5589" b="28125"/>
          <a:stretch>
            <a:fillRect/>
          </a:stretch>
        </p:blipFill>
        <p:spPr bwMode="auto">
          <a:xfrm>
            <a:off x="6423433" y="3286124"/>
            <a:ext cx="1801103" cy="1143008"/>
          </a:xfrm>
          <a:prstGeom prst="rect">
            <a:avLst/>
          </a:prstGeom>
          <a:noFill/>
        </p:spPr>
      </p:pic>
      <p:pic>
        <p:nvPicPr>
          <p:cNvPr id="1030" name="Picture 6" descr="C:\Users\Гаврил\Desktop\2016 год\01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889658">
            <a:off x="6811320" y="4499576"/>
            <a:ext cx="1463064" cy="1857364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06050" y="1142985"/>
            <a:ext cx="53399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свидетельство о публикации на образовательном портале «Продленка»   разработки  «Игры-путешествия «В поисках клада»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свидетельство о публикации на образовательном портале «Продленка»  разработки методического материала НОД «Одежда»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свидетельство о публикации на образовательном портале «Продленка»   разработки сценария вечера развлечения «Экологическая тропинка»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Picture 4" descr="C:\Users\Гаврил\Desktop\2018 год\0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36976">
            <a:off x="5656333" y="3903584"/>
            <a:ext cx="1741033" cy="2210245"/>
          </a:xfrm>
          <a:prstGeom prst="rect">
            <a:avLst/>
          </a:prstGeom>
          <a:noFill/>
        </p:spPr>
      </p:pic>
      <p:pic>
        <p:nvPicPr>
          <p:cNvPr id="2050" name="Picture 2" descr="C:\Users\Гаврил\Desktop\2016 год\0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81694" y="785794"/>
            <a:ext cx="1744446" cy="2214578"/>
          </a:xfrm>
          <a:prstGeom prst="rect">
            <a:avLst/>
          </a:prstGeom>
          <a:noFill/>
        </p:spPr>
      </p:pic>
      <p:pic>
        <p:nvPicPr>
          <p:cNvPr id="2051" name="Picture 3" descr="C:\Users\Гаврил\Desktop\2018 год\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81715">
            <a:off x="7277703" y="2288201"/>
            <a:ext cx="1654179" cy="2099983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470398" y="2214555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7.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Личные  достижения  педагога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73877" y="642918"/>
            <a:ext cx="82808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районных и заочных российских, международных конкурсах</a:t>
            </a:r>
            <a:endParaRPr lang="ru-RU" sz="2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659" y="1285861"/>
            <a:ext cx="49530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Лауреат всероссийского конкурса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Умната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на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блиц-олимпиаде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«ФГОС дошкольного образования»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место на международном педагогическом конкурсе «Методическая разработка»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место на международном творческом конкурсе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Росталант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за методическую разработку  «Игра «В поисках клада»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на международном творческом конкурсе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Талантида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 за методическую разработку  НОД «Поможем бабушке Федоре»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дипломант международного творческого конкурса «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Интербриг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за  методическую разработку НОД «Семья и семейные традиции»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Гаврил\Desktop\2016 год\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1590410">
            <a:off x="7461824" y="1115421"/>
            <a:ext cx="1303244" cy="1654470"/>
          </a:xfrm>
          <a:prstGeom prst="rect">
            <a:avLst/>
          </a:prstGeom>
          <a:noFill/>
        </p:spPr>
      </p:pic>
      <p:pic>
        <p:nvPicPr>
          <p:cNvPr id="3075" name="Picture 3" descr="C:\Users\Гаврил\Desktop\2016 год\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804303" y="1643051"/>
            <a:ext cx="1779598" cy="1194439"/>
          </a:xfrm>
          <a:prstGeom prst="rect">
            <a:avLst/>
          </a:prstGeom>
          <a:noFill/>
        </p:spPr>
      </p:pic>
      <p:pic>
        <p:nvPicPr>
          <p:cNvPr id="3076" name="Picture 4" descr="C:\Users\Гаврил\Desktop\2016 год\0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26912" y="2928934"/>
            <a:ext cx="1350539" cy="1714512"/>
          </a:xfrm>
          <a:prstGeom prst="rect">
            <a:avLst/>
          </a:prstGeom>
          <a:noFill/>
        </p:spPr>
      </p:pic>
      <p:pic>
        <p:nvPicPr>
          <p:cNvPr id="3077" name="Picture 5" descr="C:\Users\Гаврил\Desktop\2016 год\009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2137218">
            <a:off x="7448652" y="2973798"/>
            <a:ext cx="1471116" cy="1867584"/>
          </a:xfrm>
          <a:prstGeom prst="rect">
            <a:avLst/>
          </a:prstGeom>
          <a:noFill/>
        </p:spPr>
      </p:pic>
      <p:pic>
        <p:nvPicPr>
          <p:cNvPr id="3078" name="Picture 6" descr="C:\Users\Гаврил\Desktop\2016 год\01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76222">
            <a:off x="6552714" y="4556739"/>
            <a:ext cx="1463084" cy="1857388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51269" y="571481"/>
            <a:ext cx="479825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место на всероссийской олимпиаде «Дошкольная педагогика. Основные понятия»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 место на всероссийской олимпиаде «Требования ФГОС к дошкольному образованию»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сертификат за подготовку участников на районную выставку ДПИ к 85-летию района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сертификат за подготовку участников на районную выставку ДПИ к Году экологии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на всероссийской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блиц-олимпиаде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«Технология дошкольного образования»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диплом образовательного портала «Продленка» за профессионализм и успешное использование современных информационных технологий в педагогической деятельности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почетная грамота  Министерства Образования и Науки.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Гаврил\Desktop\2017 год\00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02" t="1976" r="12180" b="7076"/>
          <a:stretch/>
        </p:blipFill>
        <p:spPr bwMode="auto">
          <a:xfrm>
            <a:off x="5721044" y="571480"/>
            <a:ext cx="1482165" cy="2160240"/>
          </a:xfrm>
          <a:prstGeom prst="rect">
            <a:avLst/>
          </a:prstGeom>
          <a:noFill/>
        </p:spPr>
      </p:pic>
      <p:pic>
        <p:nvPicPr>
          <p:cNvPr id="4099" name="Picture 3" descr="C:\Users\Гаврил\Desktop\2017 год\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39082" y="2071678"/>
            <a:ext cx="1800718" cy="2286016"/>
          </a:xfrm>
          <a:prstGeom prst="rect">
            <a:avLst/>
          </a:prstGeom>
          <a:noFill/>
        </p:spPr>
      </p:pic>
      <p:pic>
        <p:nvPicPr>
          <p:cNvPr id="4100" name="Picture 4" descr="C:\Users\Гаврил\Desktop\2017 год\0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417314">
            <a:off x="7678345" y="205696"/>
            <a:ext cx="1453498" cy="2165569"/>
          </a:xfrm>
          <a:prstGeom prst="rect">
            <a:avLst/>
          </a:prstGeom>
          <a:noFill/>
        </p:spPr>
      </p:pic>
      <p:pic>
        <p:nvPicPr>
          <p:cNvPr id="4101" name="Picture 5" descr="C:\Users\Гаврил\Desktop\2017 год\008.jpg"/>
          <p:cNvPicPr>
            <a:picLocks noChangeAspect="1" noChangeArrowheads="1"/>
          </p:cNvPicPr>
          <p:nvPr/>
        </p:nvPicPr>
        <p:blipFill>
          <a:blip r:embed="rId11" cstate="print">
            <a:lum bright="-10000"/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22" t="52083" r="5589" b="3125"/>
          <a:stretch>
            <a:fillRect/>
          </a:stretch>
        </p:blipFill>
        <p:spPr bwMode="auto">
          <a:xfrm rot="11033730">
            <a:off x="5624158" y="2570175"/>
            <a:ext cx="2283041" cy="1485560"/>
          </a:xfrm>
          <a:prstGeom prst="rect">
            <a:avLst/>
          </a:prstGeom>
          <a:noFill/>
        </p:spPr>
      </p:pic>
      <p:pic>
        <p:nvPicPr>
          <p:cNvPr id="4102" name="Picture 6" descr="C:\Users\Гаврил\Desktop\2018 год\00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36362" y="4232594"/>
            <a:ext cx="1617899" cy="2053926"/>
          </a:xfrm>
          <a:prstGeom prst="rect">
            <a:avLst/>
          </a:prstGeom>
          <a:noFill/>
        </p:spPr>
      </p:pic>
      <p:pic>
        <p:nvPicPr>
          <p:cNvPr id="4103" name="Picture 7" descr="C:\Users\Гаврил\Desktop\2018 год\007.jpg"/>
          <p:cNvPicPr>
            <a:picLocks noChangeAspect="1" noChangeArrowheads="1"/>
          </p:cNvPicPr>
          <p:nvPr/>
        </p:nvPicPr>
        <p:blipFill>
          <a:blip r:embed="rId15" cstate="print">
            <a:lum/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35731">
            <a:off x="7317787" y="4138047"/>
            <a:ext cx="1734445" cy="2201882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1268" y="785794"/>
            <a:ext cx="82034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Конкурсы,  спортивные соревнования ДОУ</a:t>
            </a:r>
            <a:endParaRPr lang="ru-RU" sz="2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60833" y="1428737"/>
            <a:ext cx="58811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в  конкурсе «Три игрушки своими руками»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в конкурсе национальной одежды</a:t>
            </a:r>
          </a:p>
          <a:p>
            <a:pP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2017 год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номинация «Осень» в конкурсе шляпок «Времена года»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1 место в соревнованиях по пулевой стрельбе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3 место в шашечном турнире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Гаврил\Desktop\Фото с мобила\С тлф\Camera\20160218_0904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679426">
            <a:off x="2655249" y="3470506"/>
            <a:ext cx="1127313" cy="1387462"/>
          </a:xfrm>
          <a:prstGeom prst="rect">
            <a:avLst/>
          </a:prstGeom>
          <a:noFill/>
        </p:spPr>
      </p:pic>
      <p:pic>
        <p:nvPicPr>
          <p:cNvPr id="3076" name="Picture 4" descr="C:\Users\Гаврил\Desktop\Фото с мобила\С тлф\Camera\20160218_0905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006515">
            <a:off x="5474463" y="3418636"/>
            <a:ext cx="1238197" cy="1523934"/>
          </a:xfrm>
          <a:prstGeom prst="rect">
            <a:avLst/>
          </a:prstGeom>
          <a:noFill/>
        </p:spPr>
      </p:pic>
      <p:pic>
        <p:nvPicPr>
          <p:cNvPr id="3077" name="Picture 5" descr="C:\Users\Гаврил\Desktop\Фото с мобила\фото с мобила 28.12.17\20160304_2156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79" t="18605" r="13953" b="11628"/>
          <a:stretch>
            <a:fillRect/>
          </a:stretch>
        </p:blipFill>
        <p:spPr bwMode="auto">
          <a:xfrm rot="5400000">
            <a:off x="3578811" y="4297170"/>
            <a:ext cx="2361422" cy="1625215"/>
          </a:xfrm>
          <a:prstGeom prst="rect">
            <a:avLst/>
          </a:prstGeom>
          <a:noFill/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Гаврил\Pictures\2018-04-21\0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1026524">
            <a:off x="930776" y="3456794"/>
            <a:ext cx="1463064" cy="1857364"/>
          </a:xfrm>
          <a:prstGeom prst="rect">
            <a:avLst/>
          </a:prstGeom>
          <a:noFill/>
        </p:spPr>
      </p:pic>
      <p:pic>
        <p:nvPicPr>
          <p:cNvPr id="1028" name="Picture 4" descr="C:\Users\Гаврил\Pictures\2018-04-21\00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718555">
            <a:off x="7390149" y="2691626"/>
            <a:ext cx="1462800" cy="1857028"/>
          </a:xfrm>
          <a:prstGeom prst="rect">
            <a:avLst/>
          </a:prstGeom>
          <a:noFill/>
        </p:spPr>
      </p:pic>
      <p:pic>
        <p:nvPicPr>
          <p:cNvPr id="1029" name="Picture 5" descr="C:\Users\Гаврил\Pictures\2018-04-21\00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89" t="4166" r="7022" b="5208"/>
          <a:stretch>
            <a:fillRect/>
          </a:stretch>
        </p:blipFill>
        <p:spPr bwMode="auto">
          <a:xfrm rot="697405">
            <a:off x="6224716" y="4541280"/>
            <a:ext cx="1410833" cy="1857388"/>
          </a:xfrm>
          <a:prstGeom prst="rect">
            <a:avLst/>
          </a:prstGeom>
          <a:noFill/>
        </p:spPr>
      </p:pic>
      <p:pic>
        <p:nvPicPr>
          <p:cNvPr id="1030" name="Picture 6" descr="C:\Users\Гаврил\Pictures\2018-04-21\00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739082" y="4357694"/>
            <a:ext cx="1406793" cy="1785926"/>
          </a:xfrm>
          <a:prstGeom prst="rect">
            <a:avLst/>
          </a:prstGeom>
          <a:noFill/>
        </p:spPr>
      </p:pic>
      <p:pic>
        <p:nvPicPr>
          <p:cNvPr id="1026" name="Picture 2" descr="C:\Users\Гаврил\Pictures\2018-04-21\00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915" t="5208" r="17050" b="30208"/>
          <a:stretch>
            <a:fillRect/>
          </a:stretch>
        </p:blipFill>
        <p:spPr bwMode="auto">
          <a:xfrm rot="21250725">
            <a:off x="2176539" y="4912656"/>
            <a:ext cx="1263224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470398" y="2285992"/>
            <a:ext cx="7042546" cy="1785940"/>
          </a:xfrm>
          <a:prstGeom prst="roundRect">
            <a:avLst/>
          </a:prstGeom>
          <a:gradFill flip="none"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  <a:tileRect r="-100000" b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8.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с родителями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11"/>
          <p:cNvSpPr>
            <a:spLocks noChangeArrowheads="1"/>
          </p:cNvSpPr>
          <p:nvPr/>
        </p:nvSpPr>
        <p:spPr bwMode="auto">
          <a:xfrm>
            <a:off x="2708656" y="2857496"/>
            <a:ext cx="510781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работаю в тесном контакте с родителями воспитанников. Это привлечение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: 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творческой активности,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работе в проектной деятельности,  </a:t>
            </a:r>
          </a:p>
          <a:p>
            <a:pPr algn="ctr"/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 участию в спортивных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мероприятиях. 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Гаврил\Desktop\Фото ДОУ\pictures\IMG_20180412_173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7347" y="4232654"/>
            <a:ext cx="3792167" cy="2625347"/>
          </a:xfrm>
          <a:prstGeom prst="cloud">
            <a:avLst/>
          </a:prstGeom>
          <a:noFill/>
        </p:spPr>
      </p:pic>
      <p:pic>
        <p:nvPicPr>
          <p:cNvPr id="6148" name="Picture 4" descr="C:\Users\Гаврил\Desktop\Фото ДОУ\pictures\IMG_20180412_164538 (1).jpg"/>
          <p:cNvPicPr>
            <a:picLocks noChangeAspect="1" noChangeArrowheads="1"/>
          </p:cNvPicPr>
          <p:nvPr/>
        </p:nvPicPr>
        <p:blipFill>
          <a:blip r:embed="rId6" cstate="print"/>
          <a:srcRect l="17308"/>
          <a:stretch>
            <a:fillRect/>
          </a:stretch>
        </p:blipFill>
        <p:spPr bwMode="auto">
          <a:xfrm>
            <a:off x="541703" y="357166"/>
            <a:ext cx="3559994" cy="2928958"/>
          </a:xfrm>
          <a:prstGeom prst="cloud">
            <a:avLst/>
          </a:prstGeom>
          <a:noFill/>
        </p:spPr>
      </p:pic>
      <p:pic>
        <p:nvPicPr>
          <p:cNvPr id="1026" name="Picture 2" descr="C:\Users\Гаврил\Desktop\Фото ДОУ\20180418_105703.jpg"/>
          <p:cNvPicPr>
            <a:picLocks noChangeAspect="1" noChangeArrowheads="1"/>
          </p:cNvPicPr>
          <p:nvPr/>
        </p:nvPicPr>
        <p:blipFill>
          <a:blip r:embed="rId7" cstate="print"/>
          <a:srcRect l="-7032"/>
          <a:stretch>
            <a:fillRect/>
          </a:stretch>
        </p:blipFill>
        <p:spPr bwMode="auto">
          <a:xfrm>
            <a:off x="0" y="4424954"/>
            <a:ext cx="5015343" cy="2433046"/>
          </a:xfrm>
          <a:prstGeom prst="cloud">
            <a:avLst/>
          </a:prstGeom>
          <a:noFill/>
        </p:spPr>
      </p:pic>
      <p:pic>
        <p:nvPicPr>
          <p:cNvPr id="1027" name="Picture 3" descr="C:\Users\Гаврил\Desktop\Фото с мобила\лето2017 экология\20171019_164805.jpg"/>
          <p:cNvPicPr>
            <a:picLocks noChangeAspect="1" noChangeArrowheads="1"/>
          </p:cNvPicPr>
          <p:nvPr/>
        </p:nvPicPr>
        <p:blipFill>
          <a:blip r:embed="rId8" cstate="print"/>
          <a:srcRect l="-4688" t="-8334"/>
          <a:stretch>
            <a:fillRect/>
          </a:stretch>
        </p:blipFill>
        <p:spPr bwMode="auto">
          <a:xfrm>
            <a:off x="4256480" y="357166"/>
            <a:ext cx="4786345" cy="2571768"/>
          </a:xfrm>
          <a:prstGeom prst="cloud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863439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2151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09596" y="714356"/>
            <a:ext cx="8822593" cy="694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363"/>
            <a:endParaRPr lang="ru-RU" alt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Раздел 1. Общие сведения о педагоге……………………………………………………..3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 Раздел 2. Педагогическое кредо…………………………………………………………...4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кредо………………………………………………………..5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педагогические принципы……………………………………………6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педагогическая позиция……………………………………………………..7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  Раздел 3. Самообразование………………………………………………………………..8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Сведения об аттестации…………………………………………………………..9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квалификации……………………………………………….10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Переподготовка квалификации…………………………………………………..11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над которой работаю………………………………………………….12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Раздел 4.  Методическая копилка…………………………………………………………13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Распространение профессионального опыта работы…………………………14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Праздники, досуги, вечера развлечений…………………………………….15-16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 Раздел 5.  Достижение воспитанников……………………………………………………17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Результаты участия в районных, всероссийских и международных </a:t>
            </a:r>
          </a:p>
          <a:p>
            <a:pPr indent="9001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конкурсах………………………………………………………………………..18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  Раздел 6.  Публикации…………………………………………………………………….19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 методических материалов на дистанционных образовательных 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порталах……………………………………………………………………...20-21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  Раздел 7. Личные достижения педагога ………………………………………………....22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 районных, всероссийских и международных конкурсах..23-24</a:t>
            </a:r>
          </a:p>
          <a:p>
            <a:pPr indent="989013"/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Конкурсы ДОУ……………………………………………………………….….25</a:t>
            </a:r>
          </a:p>
          <a:p>
            <a:r>
              <a:rPr lang="ru-RU" altLang="ru-RU" sz="15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Раздел 8.    Работа с родителями……………………………………………………….26-28</a:t>
            </a:r>
          </a:p>
          <a:p>
            <a:pPr indent="1619250"/>
            <a:endParaRPr lang="ru-RU" altLang="ru-RU" sz="1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619250"/>
            <a:endParaRPr lang="ru-RU" alt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08150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619250"/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3667116" y="428604"/>
            <a:ext cx="25539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G:\В садик\DSC05684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747" t="10334" r="-3121"/>
          <a:stretch>
            <a:fillRect/>
          </a:stretch>
        </p:blipFill>
        <p:spPr bwMode="auto">
          <a:xfrm rot="599789">
            <a:off x="4486113" y="4067708"/>
            <a:ext cx="4672595" cy="2819442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Гаврил\Desktop\Фото ДОУ\pictures\IMG_20180412_164733 (1).jpg"/>
          <p:cNvPicPr>
            <a:picLocks noChangeAspect="1" noChangeArrowheads="1"/>
          </p:cNvPicPr>
          <p:nvPr/>
        </p:nvPicPr>
        <p:blipFill>
          <a:blip r:embed="rId7" cstate="print"/>
          <a:srcRect l="-5469"/>
          <a:stretch>
            <a:fillRect/>
          </a:stretch>
        </p:blipFill>
        <p:spPr bwMode="auto">
          <a:xfrm>
            <a:off x="541704" y="642918"/>
            <a:ext cx="4788597" cy="3143272"/>
          </a:xfrm>
          <a:prstGeom prst="cloud">
            <a:avLst/>
          </a:prstGeom>
          <a:noFill/>
        </p:spPr>
      </p:pic>
      <p:pic>
        <p:nvPicPr>
          <p:cNvPr id="2051" name="Picture 3" descr="C:\Users\Гаврил\Desktop\Фото с мобила\С тлф\Camera\20150907_110414.jpg"/>
          <p:cNvPicPr>
            <a:picLocks noChangeAspect="1" noChangeArrowheads="1"/>
          </p:cNvPicPr>
          <p:nvPr/>
        </p:nvPicPr>
        <p:blipFill>
          <a:blip r:embed="rId8" cstate="print"/>
          <a:srcRect b="-4167"/>
          <a:stretch>
            <a:fillRect/>
          </a:stretch>
        </p:blipFill>
        <p:spPr bwMode="auto">
          <a:xfrm>
            <a:off x="541703" y="3714752"/>
            <a:ext cx="4101732" cy="2957990"/>
          </a:xfrm>
          <a:prstGeom prst="cloud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339956" y="500043"/>
            <a:ext cx="379216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помогает приобщить  родителей к жизни детского сада. Как известно, только совместными усилиями мы достигнем своей цели: воспитать настоящую личность, морально и умственно, подготовленную к школе.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совместной деятельности с родителями это - благодарственные письма и положительные отзывы  от родителей.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19095" y="428604"/>
            <a:ext cx="8745202" cy="6000752"/>
          </a:xfrm>
          <a:prstGeom prst="rect">
            <a:avLst/>
          </a:prstGeom>
          <a:gradFill flip="none" rotWithShape="1">
            <a:gsLst>
              <a:gs pos="64999">
                <a:srgbClr val="FFCC99"/>
              </a:gs>
              <a:gs pos="100000">
                <a:srgbClr val="D1C39F"/>
              </a:gs>
            </a:gsLst>
            <a:path path="circle">
              <a:fillToRect l="100000" t="100000"/>
            </a:path>
            <a:tileRect r="-100000" b="-100000"/>
          </a:gradFill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547789" y="2500307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Общие сведения о педагоге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sp>
        <p:nvSpPr>
          <p:cNvPr id="3" name="Скругленный прямоугольник 2"/>
          <p:cNvSpPr/>
          <p:nvPr/>
        </p:nvSpPr>
        <p:spPr>
          <a:xfrm>
            <a:off x="619094" y="500042"/>
            <a:ext cx="8590420" cy="571504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/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G:\фотографии\20150110_213907.jpg"/>
          <p:cNvPicPr>
            <a:picLocks noChangeAspect="1" noChangeArrowheads="1"/>
          </p:cNvPicPr>
          <p:nvPr/>
        </p:nvPicPr>
        <p:blipFill>
          <a:blip r:embed="rId6" cstate="print"/>
          <a:srcRect l="8333" t="9722" r="36458" b="48611"/>
          <a:stretch>
            <a:fillRect/>
          </a:stretch>
        </p:blipFill>
        <p:spPr bwMode="auto">
          <a:xfrm rot="5400000">
            <a:off x="5622113" y="2372932"/>
            <a:ext cx="4143405" cy="2540767"/>
          </a:xfrm>
          <a:prstGeom prst="rect">
            <a:avLst/>
          </a:prstGeom>
          <a:noFill/>
        </p:spPr>
      </p:pic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773877" y="1500189"/>
            <a:ext cx="564955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Ф.И.О.:  Кривошапкина Мария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Дмитриевна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Дата рождения:  29 декабря  1952 года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Образование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профессиональное, в 1976 г. окончила техническое училище №8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Якутска по профессии швея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В 2017 г. прошла профессиональную переподготовку в ФГБУ ВО «Сибирский государственный университет науки и технологии им. Академика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М.Ф.Решетнева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по программе:  «Дошкольная педагогика и психология»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Работаю педагогом родного языка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Общий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работы: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Стаж работы в ДОУ: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Педагогический стаж: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Квалификационная категория: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высокая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321700" y="642918"/>
            <a:ext cx="45874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Общие сведения о педагоге</a:t>
            </a:r>
            <a:endParaRPr lang="ru-RU" sz="28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0827" y="6643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547789" y="2500307"/>
            <a:ext cx="7042546" cy="1214437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2700000" scaled="1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РАЗДЕЛ 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Педагогическое кредо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631265" y="571480"/>
            <a:ext cx="47585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Мое педагогическое кредо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51268" y="1142984"/>
            <a:ext cx="332782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ропщи на судьбу, и если избрала эту стезю, то прими и полюби детей всем сердцем, поверь в них, растворись в них, потому что призвание твоё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нести любовь и радость"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Рядом со мной дети, дети разные: дерзкие, неугомонные, застенчивые и робкие, «молчуны» и «болтушки». Что я могу им дать?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Прежде всего – любовь!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я люблю их такими, какие они есть</a:t>
            </a:r>
            <a:endParaRPr kumimoji="0" lang="ru-RU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572130" y="4429132"/>
            <a:ext cx="21690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Мой девиз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4875609" y="5000637"/>
            <a:ext cx="410173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Продолжай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начатое.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Начинай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новое.</a:t>
            </a:r>
          </a:p>
          <a:p>
            <a:pPr>
              <a:buFont typeface="Arial" charset="0"/>
              <a:buChar char="•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Не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останавливайся на пол пути!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9089" y="1643050"/>
            <a:ext cx="5036231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1238225" y="714356"/>
            <a:ext cx="66990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Основные педагогические принципы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773877" y="3786191"/>
            <a:ext cx="4179123" cy="2200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altLang="ru-RU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развивает ребенка, а помогает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ему 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развитии.                                                                                   </a:t>
            </a:r>
          </a:p>
          <a:p>
            <a:pPr>
              <a:buFont typeface="Arial" charset="0"/>
              <a:buChar char="•"/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Понимать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что дети могут знать, </a:t>
            </a: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- 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 лучше воспитателя.</a:t>
            </a:r>
          </a:p>
          <a:p>
            <a:pPr>
              <a:buFont typeface="Arial" charset="0"/>
              <a:buChar char="•"/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друг и помощник ребенка.</a:t>
            </a:r>
          </a:p>
          <a:p>
            <a:pPr>
              <a:buFont typeface="Arial" charset="0"/>
              <a:buChar char="•"/>
            </a:pPr>
            <a:r>
              <a:rPr lang="ru-RU" altLang="ru-RU" sz="1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altLang="ru-RU" sz="17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должен научить детей думать и любить.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6050" y="1214422"/>
            <a:ext cx="7816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Судьбу свою благодарю, со мною рядом те, кто всех дороже, ведь дети – это те кого люблю, иного быть уже не может.</a:t>
            </a:r>
          </a:p>
          <a:p>
            <a:endParaRPr lang="ru-RU" dirty="0"/>
          </a:p>
        </p:txBody>
      </p:sp>
      <p:pic>
        <p:nvPicPr>
          <p:cNvPr id="1027" name="Picture 3" descr="C:\Users\Гаврил\Desktop\Фото ДОУ\pictures\20180220_100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391" y="1928802"/>
            <a:ext cx="3714741" cy="1928808"/>
          </a:xfrm>
          <a:prstGeom prst="rect">
            <a:avLst/>
          </a:prstGeom>
          <a:noFill/>
        </p:spPr>
      </p:pic>
      <p:pic>
        <p:nvPicPr>
          <p:cNvPr id="1028" name="Picture 4" descr="C:\Users\Гаврил\Desktop\Фото ДОУ\20180418_104218.jpg"/>
          <p:cNvPicPr>
            <a:picLocks noChangeAspect="1" noChangeArrowheads="1"/>
          </p:cNvPicPr>
          <p:nvPr/>
        </p:nvPicPr>
        <p:blipFill>
          <a:blip r:embed="rId5" cstate="print"/>
          <a:srcRect r="12500" b="-3704"/>
          <a:stretch>
            <a:fillRect/>
          </a:stretch>
        </p:blipFill>
        <p:spPr bwMode="auto">
          <a:xfrm>
            <a:off x="1315615" y="1928802"/>
            <a:ext cx="3250429" cy="2000264"/>
          </a:xfrm>
          <a:prstGeom prst="rect">
            <a:avLst/>
          </a:prstGeom>
          <a:noFill/>
        </p:spPr>
      </p:pic>
      <p:pic>
        <p:nvPicPr>
          <p:cNvPr id="10" name="Picture 3" descr="C:\Users\Гаврил\Desktop\20161012_1015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6045" y="4857760"/>
            <a:ext cx="2579706" cy="1785950"/>
          </a:xfrm>
          <a:prstGeom prst="rect">
            <a:avLst/>
          </a:prstGeom>
          <a:noFill/>
        </p:spPr>
      </p:pic>
      <p:pic>
        <p:nvPicPr>
          <p:cNvPr id="11" name="Picture 5" descr="C:\Users\Гаврил\Desktop\Фото с мобила\С тлф\Camera\20160302_1015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997" y="4000504"/>
            <a:ext cx="2708656" cy="187522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2786047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Мои рисунки\Изображение\Изображение 002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4914" t="5064" r="7043"/>
          <a:stretch>
            <a:fillRect/>
          </a:stretch>
        </p:blipFill>
        <p:spPr bwMode="auto">
          <a:xfrm rot="5400000">
            <a:off x="1523999" y="-1524001"/>
            <a:ext cx="6858000" cy="990600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41703" y="428604"/>
            <a:ext cx="8745202" cy="60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2166919" y="500042"/>
            <a:ext cx="5276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000" b="1" dirty="0" smtClean="0">
                <a:solidFill>
                  <a:srgbClr val="CC9900"/>
                </a:solidFill>
                <a:latin typeface="Times New Roman" pitchFamily="18" charset="0"/>
                <a:cs typeface="Times New Roman" pitchFamily="18" charset="0"/>
              </a:rPr>
              <a:t>Моя педагогическая позиция</a:t>
            </a:r>
            <a:endParaRPr lang="ru-RU" sz="3000" b="1" dirty="0">
              <a:solidFill>
                <a:srgbClr val="CC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4"/>
          <p:cNvSpPr>
            <a:spLocks noChangeArrowheads="1"/>
          </p:cNvSpPr>
          <p:nvPr/>
        </p:nvSpPr>
        <p:spPr bwMode="auto">
          <a:xfrm>
            <a:off x="1315615" y="1000108"/>
            <a:ext cx="750694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ru-RU" alt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Стремлюсь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 управлять деятельностью ребят, чтоб каждый (обязательно каждый) почувствовал окрыляющую силу успеха;</a:t>
            </a:r>
          </a:p>
          <a:p>
            <a:pPr algn="just">
              <a:buFont typeface="Arial" charset="0"/>
              <a:buChar char="•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Успех-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первостепенное условие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становления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личности;</a:t>
            </a:r>
          </a:p>
          <a:p>
            <a:pPr algn="just">
              <a:buFont typeface="Arial" charset="0"/>
              <a:buChar char="•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Принимаю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ребенка таким, какой он есть; </a:t>
            </a:r>
          </a:p>
          <a:p>
            <a:pPr algn="just">
              <a:buFont typeface="Arial" charset="0"/>
              <a:buChar char="•"/>
            </a:pP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alt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отношении к ребёнку - я друг, партнёр, 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помощник.</a:t>
            </a:r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G:\DSC0048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428868"/>
            <a:ext cx="3869558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Гаврил\Desktop\Фото с мобила\фото с мобила 28.12.17\20160624_131049.jpg"/>
          <p:cNvPicPr>
            <a:picLocks noChangeAspect="1" noChangeArrowheads="1"/>
          </p:cNvPicPr>
          <p:nvPr/>
        </p:nvPicPr>
        <p:blipFill>
          <a:blip r:embed="rId5" cstate="print"/>
          <a:srcRect r="13600" b="4000"/>
          <a:stretch>
            <a:fillRect/>
          </a:stretch>
        </p:blipFill>
        <p:spPr bwMode="auto">
          <a:xfrm rot="721695">
            <a:off x="5743351" y="4677477"/>
            <a:ext cx="2786082" cy="1787791"/>
          </a:xfrm>
          <a:prstGeom prst="rect">
            <a:avLst/>
          </a:prstGeom>
          <a:noFill/>
        </p:spPr>
      </p:pic>
      <p:pic>
        <p:nvPicPr>
          <p:cNvPr id="9" name="Picture 2" descr="G:\Садик\Фото0235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1315615" y="2428869"/>
            <a:ext cx="3327786" cy="23038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F:\Педдеятельность КМД\Педдеятельность\Якутская группа\SDC1418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47068">
            <a:off x="1461977" y="4552766"/>
            <a:ext cx="2804682" cy="18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>
          <a:xfrm>
            <a:off x="2708656" y="6492876"/>
            <a:ext cx="23114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1549</Words>
  <Application>Microsoft Office PowerPoint</Application>
  <PresentationFormat>Лист A4 (210x297 мм)</PresentationFormat>
  <Paragraphs>272</Paragraphs>
  <Slides>30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Гаврил</dc:creator>
  <cp:lastModifiedBy>Гаврил</cp:lastModifiedBy>
  <cp:revision>141</cp:revision>
  <dcterms:created xsi:type="dcterms:W3CDTF">2018-04-09T11:46:41Z</dcterms:created>
  <dcterms:modified xsi:type="dcterms:W3CDTF">2018-05-07T10:20:42Z</dcterms:modified>
</cp:coreProperties>
</file>