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7" r:id="rId3"/>
    <p:sldId id="289" r:id="rId4"/>
    <p:sldId id="262" r:id="rId5"/>
    <p:sldId id="263" r:id="rId6"/>
    <p:sldId id="264" r:id="rId7"/>
    <p:sldId id="271" r:id="rId8"/>
    <p:sldId id="265" r:id="rId9"/>
    <p:sldId id="256" r:id="rId10"/>
    <p:sldId id="259" r:id="rId11"/>
    <p:sldId id="290" r:id="rId12"/>
    <p:sldId id="260" r:id="rId13"/>
    <p:sldId id="291" r:id="rId14"/>
    <p:sldId id="266" r:id="rId15"/>
    <p:sldId id="286" r:id="rId16"/>
    <p:sldId id="257" r:id="rId17"/>
    <p:sldId id="258" r:id="rId18"/>
    <p:sldId id="278" r:id="rId19"/>
    <p:sldId id="282" r:id="rId20"/>
    <p:sldId id="283" r:id="rId21"/>
    <p:sldId id="277" r:id="rId22"/>
    <p:sldId id="279" r:id="rId23"/>
    <p:sldId id="285" r:id="rId24"/>
    <p:sldId id="281" r:id="rId25"/>
    <p:sldId id="272" r:id="rId26"/>
    <p:sldId id="270" r:id="rId27"/>
    <p:sldId id="273" r:id="rId28"/>
    <p:sldId id="274" r:id="rId29"/>
    <p:sldId id="288" r:id="rId30"/>
    <p:sldId id="275" r:id="rId31"/>
    <p:sldId id="276" r:id="rId32"/>
    <p:sldId id="284" r:id="rId33"/>
    <p:sldId id="292" r:id="rId34"/>
    <p:sldId id="293" r:id="rId35"/>
    <p:sldId id="294" r:id="rId36"/>
    <p:sldId id="268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3"/>
          <p:cNvGrpSpPr/>
          <p:nvPr/>
        </p:nvGrpSpPr>
        <p:grpSpPr>
          <a:xfrm>
            <a:off x="214509" y="4191000"/>
            <a:ext cx="8712599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6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3"/>
          <p:cNvGrpSpPr/>
          <p:nvPr/>
        </p:nvGrpSpPr>
        <p:grpSpPr>
          <a:xfrm>
            <a:off x="-83394" y="56187"/>
            <a:ext cx="890318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23" name="Группа 82"/>
          <p:cNvGrpSpPr/>
          <p:nvPr/>
        </p:nvGrpSpPr>
        <p:grpSpPr>
          <a:xfrm>
            <a:off x="7999810" y="2618021"/>
            <a:ext cx="1032551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33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9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2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3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39.jpeg"/><Relationship Id="rId5" Type="http://schemas.openxmlformats.org/officeDocument/2006/relationships/image" Target="../media/image22.jpeg"/><Relationship Id="rId10" Type="http://schemas.openxmlformats.org/officeDocument/2006/relationships/image" Target="../media/image30.jpeg"/><Relationship Id="rId4" Type="http://schemas.openxmlformats.org/officeDocument/2006/relationships/image" Target="../media/image36.jpeg"/><Relationship Id="rId9" Type="http://schemas.openxmlformats.org/officeDocument/2006/relationships/image" Target="../media/image25.jpeg"/><Relationship Id="rId1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8.jpeg"/><Relationship Id="rId3" Type="http://schemas.openxmlformats.org/officeDocument/2006/relationships/image" Target="../media/image22.jpeg"/><Relationship Id="rId7" Type="http://schemas.openxmlformats.org/officeDocument/2006/relationships/image" Target="../media/image44.jpeg"/><Relationship Id="rId12" Type="http://schemas.openxmlformats.org/officeDocument/2006/relationships/image" Target="../media/image4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39.jpeg"/><Relationship Id="rId4" Type="http://schemas.openxmlformats.org/officeDocument/2006/relationships/image" Target="../media/image42.jpeg"/><Relationship Id="rId9" Type="http://schemas.openxmlformats.org/officeDocument/2006/relationships/image" Target="../media/image30.jpeg"/><Relationship Id="rId1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34.jpeg"/><Relationship Id="rId12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33.jpeg"/><Relationship Id="rId4" Type="http://schemas.openxmlformats.org/officeDocument/2006/relationships/image" Target="../media/image45.jpeg"/><Relationship Id="rId9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МУНИЦИПАЛЬНОЕ БЮДЖЕТНОЕ ДОШКОЛЬНОЕ ОБРАЗОВАТЕЛЬНОЕ УЧРЕЖДЕНИЕ «ЦРР – ДЕТСКИЙ САД №39 «ЗОЛОТОЙ ПЕТУШОК» г. АЛЬМЕТЬЕВСКА</a:t>
            </a:r>
            <a:endParaRPr lang="ru-RU" sz="20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ПРОЕКТ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«ИСПОЛЬЗОВАНИЕ АВТОРСКИХ ДИДАКТИЧЕСКИХ ИГР  ЭКОЛОГИЧЕСКОЙ НАПРАВЛЕННОСТИ С РАЗВИТИЕМ РЕЧИ В ВОСПИТАНИИ ДЕТЕЙ </a:t>
            </a:r>
            <a:r>
              <a:rPr lang="ru-RU" sz="42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СРЕДНЕЙ </a:t>
            </a:r>
            <a:r>
              <a:rPr lang="ru-RU" sz="42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ГРУППЫ В ДОУ»</a:t>
            </a:r>
          </a:p>
          <a:p>
            <a:pPr algn="ctr">
              <a:buNone/>
            </a:pPr>
            <a:endParaRPr lang="ru-RU" sz="3600" dirty="0" smtClean="0">
              <a:latin typeface="Cambria Math" pitchFamily="18" charset="0"/>
              <a:ea typeface="Cambria Math" pitchFamily="18" charset="0"/>
            </a:endParaRPr>
          </a:p>
          <a:p>
            <a:pPr algn="r">
              <a:buNone/>
            </a:pPr>
            <a:r>
              <a:rPr lang="ru-RU" sz="19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ВОСПИТАТЕЛЬ:</a:t>
            </a:r>
          </a:p>
          <a:p>
            <a:pPr algn="r">
              <a:buNone/>
            </a:pPr>
            <a:r>
              <a:rPr lang="ru-RU" sz="19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ШАРАФУТДИНОВА  Г.Г.</a:t>
            </a:r>
          </a:p>
        </p:txBody>
      </p:sp>
    </p:spTree>
  </p:cSld>
  <p:clrMapOvr>
    <a:masterClrMapping/>
  </p:clrMapOvr>
  <p:transition spd="med">
    <p:wheel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МОЛОДЕЦ! </a:t>
            </a:r>
            <a:r>
              <a:rPr lang="ru-RU" sz="6000" dirty="0" smtClean="0">
                <a:latin typeface="Arial Black" pitchFamily="34" charset="0"/>
                <a:ea typeface="Cambria Math" pitchFamily="18" charset="0"/>
              </a:rPr>
              <a:t/>
            </a:r>
            <a:br>
              <a:rPr lang="ru-RU" sz="6000" dirty="0" smtClean="0">
                <a:latin typeface="Arial Black" pitchFamily="34" charset="0"/>
                <a:ea typeface="Cambria Math" pitchFamily="18" charset="0"/>
              </a:rPr>
            </a:b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Кошка лишняя. Правильно!  Потому что она домашнее животное, а белка, лось, лиса – дикие животные наших лесов. Сами добывают себе еду, а некоторые из них строят себе жилище. </a:t>
            </a:r>
            <a:endParaRPr lang="ru-RU" sz="6000" dirty="0">
              <a:latin typeface="Arial Black" pitchFamily="34" charset="0"/>
              <a:ea typeface="Cambria Math" pitchFamily="18" charset="0"/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981200"/>
            <a:ext cx="6878538" cy="4572000"/>
          </a:xfrm>
        </p:spPr>
      </p:pic>
    </p:spTree>
  </p:cSld>
  <p:clrMapOvr>
    <a:masterClrMapping/>
  </p:clrMapOvr>
  <p:transition spd="med"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561eeaabef7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МОЛОДЕЦ!</a:t>
            </a:r>
            <a:r>
              <a:rPr lang="ru-RU" sz="4800" dirty="0" smtClean="0">
                <a:latin typeface="Arial Black" pitchFamily="34" charset="0"/>
                <a:ea typeface="Cambria Math" pitchFamily="18" charset="0"/>
              </a:rPr>
              <a:t/>
            </a:r>
            <a:br>
              <a:rPr lang="ru-RU" sz="4800" dirty="0" smtClean="0">
                <a:latin typeface="Arial Black" pitchFamily="34" charset="0"/>
                <a:ea typeface="Cambria Math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Лягушка лишняя, потому что она земноводное животное, живет на суше и в воде. Питается мелкими насекомыми, поедая множество вредных червей и жуков.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01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981200"/>
            <a:ext cx="6477000" cy="4614863"/>
          </a:xfrm>
        </p:spPr>
      </p:pic>
    </p:spTree>
  </p:cSld>
  <p:clrMapOvr>
    <a:masterClrMapping/>
  </p:clrMapOvr>
  <p:transition spd="med"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561eeaabef7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600" cy="640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МОЛОДЕЦ!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Цветок оказался лишним, среди насекомых. Правильно!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822137_zheltye-cvety-p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463040"/>
            <a:ext cx="5542767" cy="5394960"/>
          </a:xfrm>
        </p:spPr>
      </p:pic>
    </p:spTree>
  </p:cSld>
  <p:clrMapOvr>
    <a:masterClrMapping/>
  </p:clrMapOvr>
  <p:transition spd="med"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4390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971800"/>
            <a:ext cx="3505200" cy="3657600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04800"/>
            <a:ext cx="4051738" cy="39624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53400" cy="3200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    </a:t>
            </a:r>
            <a:b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ИГРА «ВЕСЕЛЫЙ СЧЕТ» «Т</a:t>
            </a:r>
            <a:r>
              <a:rPr lang="tt-RU" sz="2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ӨСЛЕ ТӨЙМӘЛӘР”</a:t>
            </a:r>
            <a:r>
              <a:rPr lang="tt-RU" sz="2400" b="1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tt-RU" sz="2400" b="1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tt-RU" sz="2400" b="1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tt-RU" sz="2400" b="1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tt-RU" sz="24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МАКСАТ:</a:t>
            </a:r>
            <a:r>
              <a:rPr lang="tt-RU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БАЛАЛАРНЫҢ САНАУ КҮНЕКМӘЛӘРЕН ҮСТЕРҮ; ЗИХӘН ХӘМ ХӘТЕР ҮСТЕРҮ; ТАТАР ТЕЛЕНДӘ СӨЙЛӘШҮ ТЕЛӘГЕ БУЛДЫРУ.</a:t>
            </a:r>
            <a:br>
              <a:rPr lang="tt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РАЗВИТИЕ СЧЕТНЫХ УМЕНИЙ И НАВЫКОВ; МЫШЛЕНИЯ И ПАМЯТИ, РАСШИРЯТЬ СЛОВАРЬ ДЕТЕЙ, ФОРМИРОВАТЬ УМЕНИЯ СЛУШАТЬ, ПОНИМАТЬ  И ВЕСТИ ДИАЛОГ НА ТАТАРСКОМ ЯЗЫКЕ. ВОСПИТЫВАТЬ ИНТЕРЕС К ИГРАМ ЧЕРЕЗ ИКТ.</a:t>
            </a:r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90600" y="3581400"/>
            <a:ext cx="7620000" cy="274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Төсле төймәләрне санау (уртанчылар төркемендә 1 -5 кадәр санау). В средней группе счет до 5.</a:t>
            </a:r>
          </a:p>
          <a:p>
            <a:pPr>
              <a:buNone/>
            </a:pPr>
            <a:r>
              <a:rPr lang="tt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2. Балага уенчык яисә рәсем бирелә, шул предметның исемен сан белән кулланып сүз төзмә төзү, мәсәлән: бер нарат, ике кишер, өч аю, дүрт песи, биш кызыл түш. Составит</a:t>
            </a:r>
            <a:r>
              <a:rPr lang="ru-RU" sz="2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ь</a:t>
            </a:r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словосочетания: б</a:t>
            </a:r>
            <a:r>
              <a:rPr lang="tt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ер нарат, ике кишер, өч аю, дүрт песи, биш кызыл түш.</a:t>
            </a:r>
            <a:endParaRPr lang="ru-RU" sz="24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_20160617_1122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610600" cy="6248400"/>
          </a:xfrm>
        </p:spPr>
      </p:pic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tt-RU" sz="4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“Тиендә ничә нарат тубырчыгы?”</a:t>
            </a:r>
            <a:endParaRPr lang="ru-RU" sz="40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Содержимое 5" descr="b33dff633afe7e98199dc130dbc8b5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6477000" cy="4321085"/>
          </a:xfrm>
        </p:spPr>
      </p:pic>
      <p:pic>
        <p:nvPicPr>
          <p:cNvPr id="7" name="Рисунок 6" descr="mini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724401"/>
            <a:ext cx="1828800" cy="21336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tt-RU" sz="4000" b="1" dirty="0" smtClean="0">
                <a:solidFill>
                  <a:srgbClr val="00B050"/>
                </a:solidFill>
              </a:rPr>
              <a:t>“</a:t>
            </a:r>
            <a:r>
              <a:rPr lang="tt-RU" sz="4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Куяннарда ничә кишер?”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224550_zaichik-s-morkovkoi-risun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6919847" cy="4722127"/>
          </a:xfrm>
        </p:spPr>
      </p:pic>
      <p:pic>
        <p:nvPicPr>
          <p:cNvPr id="5" name="Рисунок 4" descr="2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572000"/>
            <a:ext cx="2362200" cy="20574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543800" cy="2971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Актуальность : </a:t>
            </a:r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Огромную роль в экологическом образовании детей дошкольного возраста играет практическая, исследовательская деятельность в природных условиях. Ведь в процессе детского исследования ребенок получает конкретные познавательные навыки учится наблюдать, рассуждать, планировать работу, учится прогнозировать результат, экспериментировать. Детям предоставляется возможность приобщиться к исследовательской работе, как к ведущему способу познания окружающего мира.</a:t>
            </a:r>
            <a:endParaRPr lang="ru-RU" sz="24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286000" y="458316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034547"/>
          </a:xfrm>
        </p:spPr>
        <p:txBody>
          <a:bodyPr>
            <a:normAutofit fontScale="90000"/>
          </a:bodyPr>
          <a:lstStyle/>
          <a:p>
            <a:pPr algn="ctr"/>
            <a:r>
              <a:rPr lang="tt-RU" sz="4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“Балалар, сез рәсемдә ничә аю күрәсез?”</a:t>
            </a:r>
            <a:endParaRPr lang="ru-RU" sz="40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520774_medvedya-skaz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71588"/>
            <a:ext cx="7239000" cy="5205412"/>
          </a:xfrm>
        </p:spPr>
      </p:pic>
      <p:pic>
        <p:nvPicPr>
          <p:cNvPr id="5" name="Рисунок 4" descr="842497_cifry-obemn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1910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«ПЕСИЛ</a:t>
            </a:r>
            <a:r>
              <a:rPr lang="tt-RU" sz="4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ӘРНЕ САНАГЫЗ”</a:t>
            </a:r>
            <a:endParaRPr lang="ru-RU" sz="40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495800"/>
            <a:ext cx="1600200" cy="2362200"/>
          </a:xfrm>
          <a:prstGeom prst="rect">
            <a:avLst/>
          </a:prstGeom>
        </p:spPr>
      </p:pic>
      <p:pic>
        <p:nvPicPr>
          <p:cNvPr id="7" name="Содержимое 6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219200"/>
            <a:ext cx="6705600" cy="5334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tt-RU" sz="4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“РӘСЕМДӘ НИЧӘ КАРАБҮРЕК (КЫЗЫЛ ТҮШ) КҮРЕНӘ?”</a:t>
            </a:r>
            <a:endParaRPr lang="ru-RU" sz="40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Содержимое 5" descr="1366103_snegiri-zimoi-risun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7275286" cy="4685270"/>
          </a:xfrm>
        </p:spPr>
      </p:pic>
      <p:pic>
        <p:nvPicPr>
          <p:cNvPr id="7" name="Рисунок 6" descr="5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1910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2590800"/>
            <a:ext cx="3429000" cy="3581400"/>
          </a:xfrm>
        </p:spPr>
      </p:pic>
      <p:pic>
        <p:nvPicPr>
          <p:cNvPr id="9" name="Содержимое 3" descr="smaj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28600"/>
            <a:ext cx="4267200" cy="4038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685800"/>
          </a:xfrm>
        </p:spPr>
        <p:txBody>
          <a:bodyPr>
            <a:noAutofit/>
          </a:bodyPr>
          <a:lstStyle/>
          <a:p>
            <a:pPr algn="ctr"/>
            <a:r>
              <a:rPr lang="tt-RU" sz="4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“Булдырдыгыз балалар!” Бик яхшы!</a:t>
            </a:r>
            <a:endParaRPr lang="ru-RU" sz="40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7010400" cy="5186362"/>
          </a:xfrm>
        </p:spPr>
      </p:pic>
    </p:spTree>
  </p:cSld>
  <p:clrMapOvr>
    <a:masterClrMapping/>
  </p:clrMapOvr>
  <p:transition spd="med">
    <p:plus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82147"/>
          </a:xfrm>
        </p:spPr>
        <p:txBody>
          <a:bodyPr>
            <a:normAutofit/>
          </a:bodyPr>
          <a:lstStyle/>
          <a:p>
            <a:pPr algn="ctr"/>
            <a:r>
              <a:rPr lang="tt-RU" sz="2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ДИДАКТИК УЕН “АЛСУГА БҮЛӘКЛӘР”, “ПОДАРКИ ДЛЯ АЛСУ”</a:t>
            </a:r>
            <a:endParaRPr lang="ru-RU" sz="28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19200"/>
            <a:ext cx="73152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    Цель игры: 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Закреплять знание название игрушек на татарском родном языке. Способствовать развитию памяти, внимание, речи.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    Игровые правила: 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Воспитатель рассказывает детям, что у </a:t>
            </a:r>
            <a:r>
              <a:rPr lang="ru-RU" sz="1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Алсу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день рождения. Ей нужно подарить подарок. </a:t>
            </a:r>
            <a:r>
              <a:rPr lang="ru-RU" sz="1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Алсу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очень нравится играть с игрушками, воспитатель вместе с детьми проговаривает название игрушек. Каждый ребенок выбирает картинку с игрушкой, и дарит ее кукле </a:t>
            </a:r>
            <a:r>
              <a:rPr lang="ru-RU" sz="1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Алсу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, при этом произносит: «</a:t>
            </a:r>
            <a:r>
              <a:rPr lang="ru-RU" sz="1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Алсу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tt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мә курчак (куян, аю, туп, бака, керпе, шакмаклар, сәгат</a:t>
            </a:r>
            <a:r>
              <a:rPr lang="ru-RU" sz="1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ь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тиен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).</a:t>
            </a:r>
          </a:p>
          <a:p>
            <a:pPr>
              <a:buNone/>
            </a:pPr>
            <a:r>
              <a:rPr lang="tt-RU" sz="1800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tt-RU" sz="1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Описание игры: </a:t>
            </a:r>
            <a:r>
              <a:rPr lang="tt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1в. “Бүләкләрне әйтеп чык”. 2в. “Нәрсә юк?” “Чего нет?”</a:t>
            </a:r>
          </a:p>
          <a:p>
            <a:pPr>
              <a:buNone/>
            </a:pPr>
            <a:r>
              <a:rPr lang="tt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После того, как дети подарили кукле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Алсу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игрушки-картинки, воспитатель предлагает детям поиграть вместе с </a:t>
            </a:r>
            <a:r>
              <a:rPr lang="ru-RU" sz="1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Алсу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2в. Отгадать какая игрушка-картинка спряталась? Затем педагог спрашивает «</a:t>
            </a:r>
            <a:r>
              <a:rPr lang="tt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Нәрсә юк?” 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«Чего нет?». Далее берется другая картинка и игра продолжается аналогично. Затем можно увеличить количество картинок</a:t>
            </a:r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372600" cy="533400"/>
          </a:xfrm>
        </p:spPr>
        <p:txBody>
          <a:bodyPr>
            <a:noAutofit/>
          </a:bodyPr>
          <a:lstStyle/>
          <a:p>
            <a:pPr algn="ctr"/>
            <a:r>
              <a:rPr lang="tt-RU" sz="2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ДИДАКТИК УЕН “АЛСУГА БҮЛӘКЛӘР”, “ПОДАРКИ ДЛЯ АЛСУ”</a:t>
            </a:r>
            <a:endParaRPr lang="ru-RU" sz="28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7480_en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914400"/>
            <a:ext cx="1524000" cy="1219200"/>
          </a:xfrm>
        </p:spPr>
      </p:pic>
      <p:pic>
        <p:nvPicPr>
          <p:cNvPr id="5" name="Рисунок 4" descr="612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990600"/>
            <a:ext cx="1447800" cy="1219200"/>
          </a:xfrm>
          <a:prstGeom prst="rect">
            <a:avLst/>
          </a:prstGeom>
        </p:spPr>
      </p:pic>
      <p:pic>
        <p:nvPicPr>
          <p:cNvPr id="6" name="Рисунок 5" descr="10кол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990600"/>
            <a:ext cx="2092448" cy="2438400"/>
          </a:xfrm>
          <a:prstGeom prst="rect">
            <a:avLst/>
          </a:prstGeom>
        </p:spPr>
      </p:pic>
      <p:pic>
        <p:nvPicPr>
          <p:cNvPr id="7" name="Рисунок 6" descr="85fcfdbfa8b1dba888cec3512e83bd4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990600"/>
            <a:ext cx="1676400" cy="1524000"/>
          </a:xfrm>
          <a:prstGeom prst="rect">
            <a:avLst/>
          </a:prstGeom>
        </p:spPr>
      </p:pic>
      <p:pic>
        <p:nvPicPr>
          <p:cNvPr id="8" name="Рисунок 7" descr="565d79a70eb5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2590800"/>
            <a:ext cx="1676400" cy="1600200"/>
          </a:xfrm>
          <a:prstGeom prst="rect">
            <a:avLst/>
          </a:prstGeom>
        </p:spPr>
      </p:pic>
      <p:pic>
        <p:nvPicPr>
          <p:cNvPr id="9" name="Рисунок 8" descr="1399480031_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3810000"/>
            <a:ext cx="2057400" cy="1676400"/>
          </a:xfrm>
          <a:prstGeom prst="rect">
            <a:avLst/>
          </a:prstGeom>
        </p:spPr>
      </p:pic>
      <p:pic>
        <p:nvPicPr>
          <p:cNvPr id="10" name="Рисунок 9" descr="1_Socky-Dolls-21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3810000"/>
            <a:ext cx="1905000" cy="1676400"/>
          </a:xfrm>
          <a:prstGeom prst="rect">
            <a:avLst/>
          </a:prstGeom>
        </p:spPr>
      </p:pic>
      <p:pic>
        <p:nvPicPr>
          <p:cNvPr id="11" name="Рисунок 10" descr="hello_html_m17bb78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505200"/>
            <a:ext cx="2057400" cy="1962150"/>
          </a:xfrm>
          <a:prstGeom prst="rect">
            <a:avLst/>
          </a:prstGeom>
        </p:spPr>
      </p:pic>
      <p:pic>
        <p:nvPicPr>
          <p:cNvPr id="13" name="Рисунок 12" descr="i (2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43400" y="5562600"/>
            <a:ext cx="2819400" cy="1066800"/>
          </a:xfrm>
          <a:prstGeom prst="rect">
            <a:avLst/>
          </a:prstGeom>
        </p:spPr>
      </p:pic>
      <p:pic>
        <p:nvPicPr>
          <p:cNvPr id="14" name="Рисунок 13" descr="d29b0dccf9d71542cf4653ef88d1f7a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5562600"/>
            <a:ext cx="1699260" cy="1066800"/>
          </a:xfrm>
          <a:prstGeom prst="rect">
            <a:avLst/>
          </a:prstGeom>
        </p:spPr>
      </p:pic>
      <p:pic>
        <p:nvPicPr>
          <p:cNvPr id="15" name="Рисунок 14" descr="i (1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6800" y="2286000"/>
            <a:ext cx="1676400" cy="1447800"/>
          </a:xfrm>
          <a:prstGeom prst="rect">
            <a:avLst/>
          </a:prstGeom>
        </p:spPr>
      </p:pic>
      <p:pic>
        <p:nvPicPr>
          <p:cNvPr id="16" name="Рисунок 15" descr="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43200" y="5562600"/>
            <a:ext cx="1524000" cy="1066800"/>
          </a:xfrm>
          <a:prstGeom prst="rect">
            <a:avLst/>
          </a:prstGeom>
        </p:spPr>
      </p:pic>
      <p:pic>
        <p:nvPicPr>
          <p:cNvPr id="21" name="Рисунок 20" descr="mishk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19400" y="2286000"/>
            <a:ext cx="2209800" cy="1447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Socky-Dolls-21(7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76519">
            <a:off x="1602727" y="2306127"/>
            <a:ext cx="1828801" cy="1676399"/>
          </a:xfrm>
        </p:spPr>
      </p:pic>
      <p:pic>
        <p:nvPicPr>
          <p:cNvPr id="5" name="Рисунок 4" descr="10кол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590800"/>
            <a:ext cx="1600200" cy="1600200"/>
          </a:xfrm>
          <a:prstGeom prst="rect">
            <a:avLst/>
          </a:prstGeom>
        </p:spPr>
      </p:pic>
      <p:pic>
        <p:nvPicPr>
          <p:cNvPr id="6" name="Рисунок 5" descr="7480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36963">
            <a:off x="665875" y="208676"/>
            <a:ext cx="2133600" cy="2133600"/>
          </a:xfrm>
          <a:prstGeom prst="rect">
            <a:avLst/>
          </a:prstGeom>
        </p:spPr>
      </p:pic>
      <p:pic>
        <p:nvPicPr>
          <p:cNvPr id="7" name="Рисунок 6" descr="6126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199" y="228600"/>
            <a:ext cx="2367643" cy="2286000"/>
          </a:xfrm>
          <a:prstGeom prst="rect">
            <a:avLst/>
          </a:prstGeom>
        </p:spPr>
      </p:pic>
      <p:pic>
        <p:nvPicPr>
          <p:cNvPr id="8" name="Рисунок 7" descr="d29b0dccf9d71542cf4653ef88d1f7a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83997">
            <a:off x="173848" y="4666161"/>
            <a:ext cx="2087217" cy="1600200"/>
          </a:xfrm>
          <a:prstGeom prst="rect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4267200"/>
            <a:ext cx="1828800" cy="1638300"/>
          </a:xfrm>
          <a:prstGeom prst="rect">
            <a:avLst/>
          </a:prstGeom>
        </p:spPr>
      </p:pic>
      <p:pic>
        <p:nvPicPr>
          <p:cNvPr id="10" name="Рисунок 9" descr="85fcfdbfa8b1dba888cec3512e83bd4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60380">
            <a:off x="6629400" y="228600"/>
            <a:ext cx="2133600" cy="2133600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53176">
            <a:off x="6530894" y="4663180"/>
            <a:ext cx="2278375" cy="1638300"/>
          </a:xfrm>
          <a:prstGeom prst="rect">
            <a:avLst/>
          </a:prstGeom>
        </p:spPr>
      </p:pic>
      <p:pic>
        <p:nvPicPr>
          <p:cNvPr id="12" name="Рисунок 11" descr="hello_html_m17bb78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4267200"/>
            <a:ext cx="1752600" cy="1600200"/>
          </a:xfrm>
          <a:prstGeom prst="rect">
            <a:avLst/>
          </a:prstGeom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10200" y="2590800"/>
            <a:ext cx="1836420" cy="1638300"/>
          </a:xfrm>
          <a:prstGeom prst="rect">
            <a:avLst/>
          </a:prstGeom>
        </p:spPr>
      </p:pic>
      <p:pic>
        <p:nvPicPr>
          <p:cNvPr id="14" name="Рисунок 13" descr="565d79a70eb5b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705178">
            <a:off x="7675924" y="2627361"/>
            <a:ext cx="1295400" cy="1828800"/>
          </a:xfrm>
          <a:prstGeom prst="rect">
            <a:avLst/>
          </a:prstGeom>
        </p:spPr>
      </p:pic>
      <p:pic>
        <p:nvPicPr>
          <p:cNvPr id="15" name="Рисунок 14" descr="mishk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772206">
            <a:off x="212359" y="2650061"/>
            <a:ext cx="1371600" cy="194691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БИК ЯХШЫ! БУЛДЫРДЫГЫЗ!</a:t>
            </a:r>
            <a:endParaRPr lang="ru-RU" sz="48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1399480031_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7086600" cy="5257800"/>
          </a:xfrm>
        </p:spPr>
      </p:pic>
    </p:spTree>
  </p:cSld>
  <p:clrMapOvr>
    <a:masterClrMapping/>
  </p:clrMapOvr>
  <p:transition spd="med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rmAutofit/>
          </a:bodyPr>
          <a:lstStyle/>
          <a:p>
            <a:r>
              <a:rPr lang="tt-RU" sz="24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ДИДАКТИК УЕН “АЛСУГА БҮЛӘКЛӘР”, “ПОДАРКИ ДЛЯ АЛСУ”</a:t>
            </a:r>
            <a:endParaRPr lang="ru-RU" sz="2400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7480_en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990600"/>
            <a:ext cx="1524000" cy="1219200"/>
          </a:xfrm>
        </p:spPr>
      </p:pic>
      <p:pic>
        <p:nvPicPr>
          <p:cNvPr id="5" name="Рисунок 4" descr="612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990600"/>
            <a:ext cx="1447800" cy="1219200"/>
          </a:xfrm>
          <a:prstGeom prst="rect">
            <a:avLst/>
          </a:prstGeom>
        </p:spPr>
      </p:pic>
      <p:pic>
        <p:nvPicPr>
          <p:cNvPr id="6" name="Рисунок 5" descr="10кол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990600"/>
            <a:ext cx="2092448" cy="2438400"/>
          </a:xfrm>
          <a:prstGeom prst="rect">
            <a:avLst/>
          </a:prstGeom>
        </p:spPr>
      </p:pic>
      <p:pic>
        <p:nvPicPr>
          <p:cNvPr id="7" name="Рисунок 6" descr="85fcfdbfa8b1dba888cec3512e83bd4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990600"/>
            <a:ext cx="1676400" cy="1524000"/>
          </a:xfrm>
          <a:prstGeom prst="rect">
            <a:avLst/>
          </a:prstGeom>
        </p:spPr>
      </p:pic>
      <p:pic>
        <p:nvPicPr>
          <p:cNvPr id="8" name="Рисунок 7" descr="565d79a70eb5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2590800"/>
            <a:ext cx="1676400" cy="1600200"/>
          </a:xfrm>
          <a:prstGeom prst="rect">
            <a:avLst/>
          </a:prstGeom>
        </p:spPr>
      </p:pic>
      <p:pic>
        <p:nvPicPr>
          <p:cNvPr id="9" name="Рисунок 8" descr="1399480031_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3810000"/>
            <a:ext cx="2057400" cy="1676400"/>
          </a:xfrm>
          <a:prstGeom prst="rect">
            <a:avLst/>
          </a:prstGeom>
        </p:spPr>
      </p:pic>
      <p:pic>
        <p:nvPicPr>
          <p:cNvPr id="10" name="Рисунок 9" descr="1_Socky-Dolls-21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3810000"/>
            <a:ext cx="1905000" cy="1676400"/>
          </a:xfrm>
          <a:prstGeom prst="rect">
            <a:avLst/>
          </a:prstGeom>
        </p:spPr>
      </p:pic>
      <p:pic>
        <p:nvPicPr>
          <p:cNvPr id="11" name="Рисунок 10" descr="hello_html_m17bb78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505200"/>
            <a:ext cx="2057400" cy="1962150"/>
          </a:xfrm>
          <a:prstGeom prst="rect">
            <a:avLst/>
          </a:prstGeom>
        </p:spPr>
      </p:pic>
      <p:pic>
        <p:nvPicPr>
          <p:cNvPr id="13" name="Рисунок 12" descr="i (2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43400" y="5562600"/>
            <a:ext cx="2819400" cy="1066800"/>
          </a:xfrm>
          <a:prstGeom prst="rect">
            <a:avLst/>
          </a:prstGeom>
        </p:spPr>
      </p:pic>
      <p:pic>
        <p:nvPicPr>
          <p:cNvPr id="14" name="Рисунок 13" descr="d29b0dccf9d71542cf4653ef88d1f7a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5562600"/>
            <a:ext cx="1699260" cy="1066800"/>
          </a:xfrm>
          <a:prstGeom prst="rect">
            <a:avLst/>
          </a:prstGeom>
        </p:spPr>
      </p:pic>
      <p:pic>
        <p:nvPicPr>
          <p:cNvPr id="15" name="Рисунок 14" descr="i (1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6800" y="2286000"/>
            <a:ext cx="1676400" cy="1447800"/>
          </a:xfrm>
          <a:prstGeom prst="rect">
            <a:avLst/>
          </a:prstGeom>
        </p:spPr>
      </p:pic>
      <p:pic>
        <p:nvPicPr>
          <p:cNvPr id="16" name="Рисунок 15" descr="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43200" y="5562600"/>
            <a:ext cx="1524000" cy="1066800"/>
          </a:xfrm>
          <a:prstGeom prst="rect">
            <a:avLst/>
          </a:prstGeom>
        </p:spPr>
      </p:pic>
      <p:pic>
        <p:nvPicPr>
          <p:cNvPr id="21" name="Рисунок 20" descr="mishk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19400" y="2286000"/>
            <a:ext cx="2209800" cy="1447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8600"/>
            <a:ext cx="75438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Вид проекта: 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познавательно – информационный.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Цель проекта: 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Развитие познавательных способностей дошкольников средствами икт в экологическом воспитании.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Вид проекта: 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познавательно – информационный.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Задачи: 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Формирование речевого развития  детей с познание окружающего мира через игровую деятельность. Закреплять умение узнавать знакомых животных, пополнять словарный запас детей. Развивать слуховое и зрительное внимание, воображение мелкую моторику рук через игры и упражнения. Воспитывать бережное отношение и любовь к окружающему миру, создавать  у детей интерес к играм через ИКТ.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Участники проекта: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дети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средней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группы, родители воспитанников, воспитатели.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Срок реализации проекта: 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краткосрочный (январь, февраль, март –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2018г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.)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Основные формы реализации проекта: 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развивающие игры, игровые ситуации, беседы, наблюдения, чтение художественной литературы,  дидактические игры.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80_en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690853">
            <a:off x="503389" y="427188"/>
            <a:ext cx="1752600" cy="1752600"/>
          </a:xfrm>
        </p:spPr>
      </p:pic>
      <p:pic>
        <p:nvPicPr>
          <p:cNvPr id="5" name="Рисунок 4" descr="d29b0dccf9d71542cf4653ef88d1f7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64538">
            <a:off x="454299" y="4750753"/>
            <a:ext cx="2305050" cy="1524000"/>
          </a:xfrm>
          <a:prstGeom prst="rect">
            <a:avLst/>
          </a:prstGeom>
        </p:spPr>
      </p:pic>
      <p:pic>
        <p:nvPicPr>
          <p:cNvPr id="6" name="Рисунок 5" descr="565d79a70eb5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80296">
            <a:off x="7200179" y="2276390"/>
            <a:ext cx="1828800" cy="1524000"/>
          </a:xfrm>
          <a:prstGeom prst="rect">
            <a:avLst/>
          </a:prstGeom>
        </p:spPr>
      </p:pic>
      <p:pic>
        <p:nvPicPr>
          <p:cNvPr id="7" name="Рисунок 6" descr="1399480031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73564">
            <a:off x="274716" y="2826992"/>
            <a:ext cx="1905000" cy="1524000"/>
          </a:xfrm>
          <a:prstGeom prst="rect">
            <a:avLst/>
          </a:prstGeom>
        </p:spPr>
      </p:pic>
      <p:pic>
        <p:nvPicPr>
          <p:cNvPr id="8" name="Рисунок 7" descr="mish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81195">
            <a:off x="3019888" y="4405591"/>
            <a:ext cx="2005723" cy="1575925"/>
          </a:xfrm>
          <a:prstGeom prst="rect">
            <a:avLst/>
          </a:prstGeom>
        </p:spPr>
      </p:pic>
      <p:pic>
        <p:nvPicPr>
          <p:cNvPr id="9" name="Рисунок 8" descr="10колец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228600"/>
            <a:ext cx="1828800" cy="2349937"/>
          </a:xfrm>
          <a:prstGeom prst="rect">
            <a:avLst/>
          </a:prstGeom>
        </p:spPr>
      </p:pic>
      <p:pic>
        <p:nvPicPr>
          <p:cNvPr id="10" name="Рисунок 9" descr="i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97112">
            <a:off x="7083769" y="4768086"/>
            <a:ext cx="1897380" cy="1638300"/>
          </a:xfrm>
          <a:prstGeom prst="rect">
            <a:avLst/>
          </a:prstGeom>
        </p:spPr>
      </p:pic>
      <p:pic>
        <p:nvPicPr>
          <p:cNvPr id="11" name="Рисунок 10" descr="hello_html_m17bb78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2667000"/>
            <a:ext cx="1905000" cy="1447800"/>
          </a:xfrm>
          <a:prstGeom prst="rect">
            <a:avLst/>
          </a:prstGeom>
        </p:spPr>
      </p:pic>
      <p:pic>
        <p:nvPicPr>
          <p:cNvPr id="12" name="Рисунок 11" descr="85fcfdbfa8b1dba888cec3512e83bd49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609658">
            <a:off x="7270716" y="523641"/>
            <a:ext cx="1752600" cy="1524000"/>
          </a:xfrm>
          <a:prstGeom prst="rect">
            <a:avLst/>
          </a:prstGeom>
        </p:spPr>
      </p:pic>
      <p:pic>
        <p:nvPicPr>
          <p:cNvPr id="14" name="Рисунок 13" descr="61267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35114" y="228600"/>
            <a:ext cx="2417885" cy="1905000"/>
          </a:xfrm>
          <a:prstGeom prst="rect">
            <a:avLst/>
          </a:prstGeom>
        </p:spPr>
      </p:pic>
      <p:pic>
        <p:nvPicPr>
          <p:cNvPr id="15" name="Рисунок 14" descr="1_Socky-Dolls-21(7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1305731">
            <a:off x="2359713" y="2310687"/>
            <a:ext cx="2438400" cy="1828800"/>
          </a:xfrm>
          <a:prstGeom prst="rect">
            <a:avLst/>
          </a:prstGeom>
        </p:spPr>
      </p:pic>
      <p:pic>
        <p:nvPicPr>
          <p:cNvPr id="17" name="Рисунок 16" descr="i (1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34071">
            <a:off x="5157320" y="4320192"/>
            <a:ext cx="1611630" cy="158115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БИК ЯХШЫ! БУЛДЫРДЫГЫЗ!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447800"/>
            <a:ext cx="6477000" cy="5098445"/>
          </a:xfrm>
        </p:spPr>
      </p:pic>
    </p:spTree>
  </p:cSld>
  <p:clrMapOvr>
    <a:masterClrMapping/>
  </p:clrMapOvr>
  <p:transition spd="med">
    <p:wheel spokes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990600"/>
            <a:ext cx="6477000" cy="5029200"/>
          </a:xfrm>
        </p:spPr>
      </p:pic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8534400" cy="914399"/>
          </a:xfrm>
        </p:spPr>
        <p:txBody>
          <a:bodyPr>
            <a:normAutofit/>
          </a:bodyPr>
          <a:lstStyle/>
          <a:p>
            <a:r>
              <a:rPr lang="tt-RU" sz="28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ДИДАКТИК УЕН “АЛСУГА БҮЛӘКЛӘР”, “ПОДАРКИ ДЛЯ АЛСУ”</a:t>
            </a:r>
            <a:endParaRPr lang="ru-RU" sz="2800" dirty="0"/>
          </a:p>
        </p:txBody>
      </p:sp>
      <p:pic>
        <p:nvPicPr>
          <p:cNvPr id="4" name="Содержимое 3" descr="7480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1525385" cy="1525385"/>
          </a:xfrm>
        </p:spPr>
      </p:pic>
      <p:pic>
        <p:nvPicPr>
          <p:cNvPr id="5" name="Рисунок 4" descr="612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371600"/>
            <a:ext cx="1447800" cy="1219200"/>
          </a:xfrm>
          <a:prstGeom prst="rect">
            <a:avLst/>
          </a:prstGeom>
        </p:spPr>
      </p:pic>
      <p:pic>
        <p:nvPicPr>
          <p:cNvPr id="6" name="Рисунок 5" descr="10кол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838201"/>
            <a:ext cx="1828800" cy="2057400"/>
          </a:xfrm>
          <a:prstGeom prst="rect">
            <a:avLst/>
          </a:prstGeom>
        </p:spPr>
      </p:pic>
      <p:pic>
        <p:nvPicPr>
          <p:cNvPr id="7" name="Рисунок 6" descr="85fcfdbfa8b1dba888cec3512e83bd4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990600"/>
            <a:ext cx="1676400" cy="1524000"/>
          </a:xfrm>
          <a:prstGeom prst="rect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048000"/>
            <a:ext cx="1676400" cy="1447800"/>
          </a:xfrm>
          <a:prstGeom prst="rect">
            <a:avLst/>
          </a:prstGeom>
        </p:spPr>
      </p:pic>
      <p:pic>
        <p:nvPicPr>
          <p:cNvPr id="10" name="Рисунок 9" descr="mish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2971800"/>
            <a:ext cx="2209800" cy="1447800"/>
          </a:xfrm>
          <a:prstGeom prst="rect">
            <a:avLst/>
          </a:prstGeom>
        </p:spPr>
      </p:pic>
      <p:pic>
        <p:nvPicPr>
          <p:cNvPr id="12" name="Рисунок 11" descr="565d79a70eb5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20620" y="2885989"/>
            <a:ext cx="1828800" cy="1524000"/>
          </a:xfrm>
          <a:prstGeom prst="rect">
            <a:avLst/>
          </a:prstGeom>
        </p:spPr>
      </p:pic>
      <p:pic>
        <p:nvPicPr>
          <p:cNvPr id="13" name="Рисунок 12" descr="d29b0dccf9d71542cf4653ef88d1f7a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64538">
            <a:off x="464445" y="4833835"/>
            <a:ext cx="1614539" cy="1524000"/>
          </a:xfrm>
          <a:prstGeom prst="rect">
            <a:avLst/>
          </a:prstGeom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09800" y="4724400"/>
            <a:ext cx="1524000" cy="1066800"/>
          </a:xfrm>
          <a:prstGeom prst="rect">
            <a:avLst/>
          </a:prstGeom>
        </p:spPr>
      </p:pic>
      <p:pic>
        <p:nvPicPr>
          <p:cNvPr id="15" name="Рисунок 14" descr="i (2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4800600"/>
            <a:ext cx="2819400" cy="1066800"/>
          </a:xfrm>
          <a:prstGeom prst="rect">
            <a:avLst/>
          </a:prstGeom>
        </p:spPr>
      </p:pic>
      <p:pic>
        <p:nvPicPr>
          <p:cNvPr id="16" name="Рисунок 15" descr="1399480031_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19600" y="2971800"/>
            <a:ext cx="2057400" cy="1676400"/>
          </a:xfrm>
          <a:prstGeom prst="rect">
            <a:avLst/>
          </a:prstGeom>
        </p:spPr>
      </p:pic>
      <p:pic>
        <p:nvPicPr>
          <p:cNvPr id="17" name="Рисунок 16" descr="1_Socky-Dolls-21(7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628971">
            <a:off x="6918405" y="4731309"/>
            <a:ext cx="19050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65653"/>
            <a:ext cx="8229600" cy="72974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БИК ЯХШЫ! БУЛДЫРДЫГЫЗ!</a:t>
            </a:r>
            <a:endParaRPr lang="ru-RU" sz="4000" b="1" dirty="0"/>
          </a:p>
        </p:txBody>
      </p:sp>
      <p:pic>
        <p:nvPicPr>
          <p:cNvPr id="4" name="Содержимое 3" descr="hello_html_m17bb7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93420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533400"/>
            <a:ext cx="6705600" cy="55626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239000" cy="480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Вывод: Таким образом, можно сделать вывод, что если проводить систематическую, целенаправленную, правильно организованную деятельность по экологическому воспитанию и развитию речи с использование икт (информационно – коммуникационных технологии), то познавательная активность, любознательность и интерес к природе и окружающему миру детей будет высоким.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85800"/>
            <a:ext cx="8077200" cy="50292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d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t-RU" sz="8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СПАСИБО ЗА ВНИМАНИЕ!</a:t>
            </a:r>
            <a:endParaRPr lang="ru-RU" sz="8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med">
    <p:wheel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ИГРА -  ВЕДУЩАЯ ДЕЯТЕЛЬНОСТЬ ДОШКОЛЬНОГО ДЕТСТВА</a:t>
            </a:r>
            <a:endParaRPr lang="ru-RU" sz="28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7239000" cy="5181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Играя, ребенок учится, а ни одно учение немыслимо без помощи основного учителя – языка.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Игра – это творческий, вдохновенный труд ребенка, его жизнь. В процессе игры ребенок познает не только окружающий мир, но и самого себя, свое место в своем мире, накапливает знания, осваивает язык, общается.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Играя, ребенок учится общаться с животными и растениями, взаимодействовать с предметами неживой природы.</a:t>
            </a:r>
          </a:p>
          <a:p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ИГРА СОЗДАЕТ ОПТИМАЛЬНЫЕ УСЛОВИЯ ДЛЯ ВОСПИТАНИЯ И ОБУЧЕНИЯ</a:t>
            </a:r>
            <a:endParaRPr lang="ru-RU" sz="28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990600"/>
            <a:ext cx="7467600" cy="4114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Дает возможность развивать познавательные способности и речь ребенка, способствует становлению личности, сохранению здоровья.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Доставляет радость ребенку, поэтому понимание природы и общение с ней, проходящее на фоне игры, будут особенно эффективны.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Ставит взрослого и ребенка в партнерские отношения.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Способствует развитию анализаторских систем (слух, зрение, осязание и др.)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Вызывает эмоциональную реакцию у детей, закрепляя экологические знания, для применения их в самостоятельной игровой деятельности.</a:t>
            </a:r>
            <a:endParaRPr lang="ru-RU" sz="24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med">
    <p:wheel spokes="2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162800" cy="76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СТРУКТУРА  ДИДАКИЧЕСКОЙ ИГРЫ:</a:t>
            </a:r>
            <a:endParaRPr lang="ru-RU" sz="24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914400"/>
            <a:ext cx="6781800" cy="5562599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Дидактическая задача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Игровые правила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Игровые действия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Дидактический материал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Сюжет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Роль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Результат</a:t>
            </a:r>
            <a:endParaRPr lang="ru-RU" sz="2800" b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ВИДЫ ДИДАКТИЧЕСКОЙ ИГРЫ: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Игры с предметами: «Веселый счет»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Настольно – печатные игры: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Словесные игры: «Четвертый лишний?»</a:t>
            </a:r>
          </a:p>
          <a:p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b8adcd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395344"/>
            <a:ext cx="6934200" cy="6005456"/>
          </a:xfrm>
        </p:spPr>
      </p:pic>
    </p:spTree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ДИДАКТЧЕСКАЯ ИГРА «ЧЕТВЕРТЫЙ ЛИШНИЙ»</a:t>
            </a:r>
            <a:endParaRPr lang="ru-RU" sz="28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   Возраст детей: 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лет.</a:t>
            </a:r>
          </a:p>
          <a:p>
            <a:pPr>
              <a:buNone/>
            </a:pPr>
            <a:r>
              <a:rPr lang="ru-RU" sz="2600" b="1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ru-RU" sz="2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Цель игры:  </a:t>
            </a:r>
            <a:r>
              <a:rPr lang="ru-RU" sz="2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Закрепить умение находить лишний предмет и объяснить почему он лишний. </a:t>
            </a:r>
          </a:p>
          <a:p>
            <a:pPr>
              <a:buNone/>
            </a:pPr>
            <a:r>
              <a:rPr lang="ru-RU" sz="2600" b="1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ru-RU" sz="2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Задачи: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Формировать у детей умения классифицировать предметы по общему признаку, сравнивать, обобщать; развивать зрительное восприятие, диалогическую речь на двух языках, словесно – логическое мышление; воспитывать внимательность, умение точно следовать инструкции.</a:t>
            </a:r>
          </a:p>
          <a:p>
            <a:pPr>
              <a:buNone/>
            </a:pPr>
            <a:r>
              <a:rPr lang="ru-RU" sz="2600" b="1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ru-RU" sz="2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Игровые правила: </a:t>
            </a:r>
            <a:r>
              <a:rPr lang="ru-RU" sz="2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ребенку предлагаем 4 картинки, три из которых объединены общим признаком. Педагог задает детям вопросы: «</a:t>
            </a:r>
            <a:r>
              <a:rPr lang="tt-RU" sz="2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Бу нәрсә?” “Что это?” или “Бу кем?” “Кто это?”</a:t>
            </a:r>
            <a:r>
              <a:rPr lang="ru-RU" sz="2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их можно назвать одним словом, а четвертая лишняя. Ребенок может ответить на татарском языке.  Какая картинка лишняя? Почему ты так думаешь? Ребенку необходимо сделать свой выбор и объяснить почему он выбрал именно ее.</a:t>
            </a:r>
          </a:p>
          <a:p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med">
    <p:pull dir="r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user_file_5561eeaabef7e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tf03098890</Template>
  <TotalTime>926</TotalTime>
  <Words>991</Words>
  <Application>Microsoft Office PowerPoint</Application>
  <PresentationFormat>Экран (4:3)</PresentationFormat>
  <Paragraphs>71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FLOWERS 16X9</vt:lpstr>
      <vt:lpstr>МУНИЦИПАЛЬНОЕ БЮДЖЕТНОЕ ДОШКОЛЬНОЕ ОБРАЗОВАТЕЛЬНОЕ УЧРЕЖДЕНИЕ «ЦРР – ДЕТСКИЙ САД №39 «ЗОЛОТОЙ ПЕТУШОК» г. АЛЬМЕТЬЕВСКА</vt:lpstr>
      <vt:lpstr>Актуальность : Огромную роль в экологическом образовании детей дошкольного возраста играет практическая, исследовательская деятельность в природных условиях. Ведь в процессе детского исследования ребенок получает конкретные познавательные навыки учится наблюдать, рассуждать, планировать работу, учится прогнозировать результат, экспериментировать. Детям предоставляется возможность приобщиться к исследовательской работе, как к ведущему способу познания окружающего мира.</vt:lpstr>
      <vt:lpstr>Слайд 3</vt:lpstr>
      <vt:lpstr>ИГРА -  ВЕДУЩАЯ ДЕЯТЕЛЬНОСТЬ ДОШКОЛЬНОГО ДЕТСТВА</vt:lpstr>
      <vt:lpstr>ИГРА СОЗДАЕТ ОПТИМАЛЬНЫЕ УСЛОВИЯ ДЛЯ ВОСПИТАНИЯ И ОБУЧЕНИЯ</vt:lpstr>
      <vt:lpstr>СТРУКТУРА  ДИДАКИЧЕСКОЙ ИГРЫ:</vt:lpstr>
      <vt:lpstr>Слайд 7</vt:lpstr>
      <vt:lpstr>ДИДАКТЧЕСКАЯ ИГРА «ЧЕТВЕРТЫЙ ЛИШНИЙ»</vt:lpstr>
      <vt:lpstr>Слайд 9</vt:lpstr>
      <vt:lpstr>МОЛОДЕЦ!  Кошка лишняя. Правильно!  Потому что она домашнее животное, а белка, лось, лиса – дикие животные наших лесов. Сами добывают себе еду, а некоторые из них строят себе жилище. </vt:lpstr>
      <vt:lpstr>Слайд 11</vt:lpstr>
      <vt:lpstr>МОЛОДЕЦ! Лягушка лишняя, потому что она земноводное животное, живет на суше и в воде. Питается мелкими насекомыми, поедая множество вредных червей и жуков. </vt:lpstr>
      <vt:lpstr>Слайд 13</vt:lpstr>
      <vt:lpstr>МОЛОДЕЦ! Цветок оказался лишним, среди насекомых. Правильно!</vt:lpstr>
      <vt:lpstr>Слайд 15</vt:lpstr>
      <vt:lpstr>                   ИГРА «ВЕСЕЛЫЙ СЧЕТ» «ТӨСЛЕ ТӨЙМӘЛӘР”  МАКСАТ: БАЛАЛАРНЫҢ САНАУ КҮНЕКМӘЛӘРЕН ҮСТЕРҮ; ЗИХӘН ХӘМ ХӘТЕР ҮСТЕРҮ; ТАТАР ТЕЛЕНДӘ СӨЙЛӘШҮ ТЕЛӘГЕ БУЛДЫРУ. ЦЕЛЬ: РАЗВИТИЕ СЧЕТНЫХ УМЕНИЙ И НАВЫКОВ; МЫШЛЕНИЯ И ПАМЯТИ, РАСШИРЯТЬ СЛОВАРЬ ДЕТЕЙ, ФОРМИРОВАТЬ УМЕНИЯ СЛУШАТЬ, ПОНИМАТЬ  И ВЕСТИ ДИАЛОГ НА ТАТАРСКОМ ЯЗЫКЕ. ВОСПИТЫВАТЬ ИНТЕРЕС К ИГРАМ ЧЕРЕЗ ИКТ.</vt:lpstr>
      <vt:lpstr>Слайд 17</vt:lpstr>
      <vt:lpstr>“Тиендә ничә нарат тубырчыгы?”</vt:lpstr>
      <vt:lpstr>“Куяннарда ничә кишер?”</vt:lpstr>
      <vt:lpstr>“Балалар, сез рәсемдә ничә аю күрәсез?”</vt:lpstr>
      <vt:lpstr>«ПЕСИЛӘРНЕ САНАГЫЗ”</vt:lpstr>
      <vt:lpstr>“РӘСЕМДӘ НИЧӘ КАРАБҮРЕК (КЫЗЫЛ ТҮШ) КҮРЕНӘ?”</vt:lpstr>
      <vt:lpstr>Слайд 23</vt:lpstr>
      <vt:lpstr>“Булдырдыгыз балалар!” Бик яхшы!</vt:lpstr>
      <vt:lpstr>ДИДАКТИК УЕН “АЛСУГА БҮЛӘКЛӘР”, “ПОДАРКИ ДЛЯ АЛСУ”</vt:lpstr>
      <vt:lpstr>ДИДАКТИК УЕН “АЛСУГА БҮЛӘКЛӘР”, “ПОДАРКИ ДЛЯ АЛСУ”</vt:lpstr>
      <vt:lpstr>Слайд 27</vt:lpstr>
      <vt:lpstr>БИК ЯХШЫ! БУЛДЫРДЫГЫЗ!</vt:lpstr>
      <vt:lpstr>ДИДАКТИК УЕН “АЛСУГА БҮЛӘКЛӘР”, “ПОДАРКИ ДЛЯ АЛСУ”</vt:lpstr>
      <vt:lpstr>Слайд 30</vt:lpstr>
      <vt:lpstr>БИК ЯХШЫ! БУЛДЫРДЫГЫЗ!</vt:lpstr>
      <vt:lpstr>Слайд 32</vt:lpstr>
      <vt:lpstr>ДИДАКТИК УЕН “АЛСУГА БҮЛӘКЛӘР”, “ПОДАРКИ ДЛЯ АЛСУ”</vt:lpstr>
      <vt:lpstr>БИК ЯХШЫ! БУЛДЫРДЫГЫЗ!</vt:lpstr>
      <vt:lpstr>Слайд 35</vt:lpstr>
      <vt:lpstr>Вывод: Таким образом, можно сделать вывод, что если проводить систематическую, целенаправленную, правильно организованную деятельность по экологическому воспитанию и развитию речи с использование икт (информационно – коммуникационных технологии), то познавательная активность, любознательность и интерес к природе и окружающему миру детей будет высоким.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Эльвира</cp:lastModifiedBy>
  <cp:revision>101</cp:revision>
  <dcterms:created xsi:type="dcterms:W3CDTF">2017-01-14T15:08:43Z</dcterms:created>
  <dcterms:modified xsi:type="dcterms:W3CDTF">2018-07-04T18:34:42Z</dcterms:modified>
</cp:coreProperties>
</file>