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3" r:id="rId22"/>
    <p:sldId id="274" r:id="rId23"/>
    <p:sldId id="275" r:id="rId24"/>
    <p:sldId id="284" r:id="rId25"/>
    <p:sldId id="276" r:id="rId26"/>
    <p:sldId id="277" r:id="rId27"/>
    <p:sldId id="285" r:id="rId28"/>
    <p:sldId id="278" r:id="rId29"/>
    <p:sldId id="279" r:id="rId30"/>
    <p:sldId id="286" r:id="rId31"/>
    <p:sldId id="287" r:id="rId32"/>
    <p:sldId id="292" r:id="rId33"/>
    <p:sldId id="293" r:id="rId34"/>
    <p:sldId id="294" r:id="rId35"/>
    <p:sldId id="296" r:id="rId36"/>
    <p:sldId id="295" r:id="rId37"/>
    <p:sldId id="288" r:id="rId38"/>
    <p:sldId id="289" r:id="rId39"/>
    <p:sldId id="290" r:id="rId40"/>
    <p:sldId id="298" r:id="rId41"/>
    <p:sldId id="291" r:id="rId42"/>
    <p:sldId id="297" r:id="rId43"/>
    <p:sldId id="299" r:id="rId44"/>
    <p:sldId id="300" r:id="rId45"/>
    <p:sldId id="301" r:id="rId46"/>
    <p:sldId id="302" r:id="rId47"/>
    <p:sldId id="303" r:id="rId48"/>
    <p:sldId id="306" r:id="rId49"/>
    <p:sldId id="304" r:id="rId50"/>
    <p:sldId id="305" r:id="rId51"/>
    <p:sldId id="307" r:id="rId52"/>
    <p:sldId id="310" r:id="rId53"/>
    <p:sldId id="308" r:id="rId54"/>
    <p:sldId id="309" r:id="rId55"/>
    <p:sldId id="311" r:id="rId56"/>
    <p:sldId id="312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2CDA1-06F8-4E34-9640-F0EA4E1E80B3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B60B4-44D0-4429-BA26-8E0E5A01D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B60B4-44D0-4429-BA26-8E0E5A01D5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3F86-A7C3-4C0D-8D47-E2F1A4AD3DF7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959D-F07E-4E85-BAE3-90DE46C7E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3F86-A7C3-4C0D-8D47-E2F1A4AD3DF7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959D-F07E-4E85-BAE3-90DE46C7E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3F86-A7C3-4C0D-8D47-E2F1A4AD3DF7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959D-F07E-4E85-BAE3-90DE46C7E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3F86-A7C3-4C0D-8D47-E2F1A4AD3DF7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959D-F07E-4E85-BAE3-90DE46C7E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3F86-A7C3-4C0D-8D47-E2F1A4AD3DF7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959D-F07E-4E85-BAE3-90DE46C7E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3F86-A7C3-4C0D-8D47-E2F1A4AD3DF7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959D-F07E-4E85-BAE3-90DE46C7E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3F86-A7C3-4C0D-8D47-E2F1A4AD3DF7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959D-F07E-4E85-BAE3-90DE46C7E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3F86-A7C3-4C0D-8D47-E2F1A4AD3DF7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959D-F07E-4E85-BAE3-90DE46C7E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3F86-A7C3-4C0D-8D47-E2F1A4AD3DF7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959D-F07E-4E85-BAE3-90DE46C7E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3F86-A7C3-4C0D-8D47-E2F1A4AD3DF7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959D-F07E-4E85-BAE3-90DE46C7E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A3F86-A7C3-4C0D-8D47-E2F1A4AD3DF7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959D-F07E-4E85-BAE3-90DE46C7E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A3F86-A7C3-4C0D-8D47-E2F1A4AD3DF7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F959D-F07E-4E85-BAE3-90DE46C7E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XIX_%D0%B2%D0%B5%D0%BA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ru.wikipedia.org/wiki/%D0%A4%D1%80%D0%B0%D0%BD%D1%86%D0%B8%D1%8F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3;&#1091;&#1076;&#1086;&#1078;&#1085;&#1080;&#1082;&#1080;%2019%20&#1074;&#1077;&#1082;&#1072;\&#1088;&#1072;&#1074;&#1077;&#1083;&#1100;%20&#1088;&#1072;&#1087;&#1089;&#1086;&#1076;&#1080;&#1103;.mp3" TargetMode="External"/><Relationship Id="rId6" Type="http://schemas.openxmlformats.org/officeDocument/2006/relationships/hyperlink" Target="http://ru.wikipedia.org/wiki/%D0%98%D1%81%D0%BA%D1%83%D1%81%D1%81%D1%82%D0%B2%D0%BE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ru.wikipedia.org/wiki/%D0%A4%D1%80%D0%B0%D0%BD%D1%86%D1%83%D0%B7%D1%81%D0%BA%D0%B8%D0%B9_%D1%8F%D0%B7%D1%8B%D0%BA" TargetMode="External"/><Relationship Id="rId10" Type="http://schemas.openxmlformats.org/officeDocument/2006/relationships/hyperlink" Target="http://ru.wikipedia.org/wiki/%D0%96%D0%B8%D0%B2%D0%BE%D0%BF%D0%B8%D1%81%D1%8C" TargetMode="External"/><Relationship Id="rId4" Type="http://schemas.openxmlformats.org/officeDocument/2006/relationships/image" Target="../media/image1.gif"/><Relationship Id="rId9" Type="http://schemas.openxmlformats.org/officeDocument/2006/relationships/hyperlink" Target="http://ru.wikipedia.org/wiki/%D0%98%D0%BC%D0%BF%D1%80%D0%B5%D1%81%D1%81%D0%B8%D0%BE%D0%BD%D0%B8%D0%B7%D0%BC_(%D0%BC%D1%83%D0%B7%D1%8B%D0%BA%D0%B0)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C3%89douard_Manet.jpg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ru.wikipedia.org/wiki/%D0%A4%D0%B0%D0%B9%D0%BB:Edouard_Manet_077.jpg" TargetMode="Externa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50_%D0%B3%D0%BE%D0%B4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ru.wikipedia.org/wiki/1847_%D0%B3%D0%BE%D0%B4" TargetMode="External"/><Relationship Id="rId4" Type="http://schemas.openxmlformats.org/officeDocument/2006/relationships/hyperlink" Target="http://ru.wikipedia.org/wiki/%D0%A2%D0%BE%D0%BC%D0%B0_%D0%9A%D1%83%D1%82%D1%8E%D1%8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59_%D0%B3%D0%BE%D0%B4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ru.wikipedia.org/wiki/%D0%9F%D0%B0%D1%80%D0%B8%D0%B6%D1%81%D0%BA%D0%B8%D0%B9_%D1%81%D0%B0%D0%BB%D0%BE%D0%B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3%D0%B1%D1%8A%D0%B5%D0%BA%D1%82%D0%B8%D0%B2%D0%BD%D0%BE%D1%81%D1%82%D1%8C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ru.wikipedia.org/wiki/XX_%D0%B2%D0%B5%D0%B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anet-grave.jpg" TargetMode="Externa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30_%D0%B0%D0%BF%D1%80%D0%B5%D0%BB%D1%8F" TargetMode="External"/><Relationship Id="rId5" Type="http://schemas.openxmlformats.org/officeDocument/2006/relationships/hyperlink" Target="http://ru.wikipedia.org/wiki/1883_%D0%B3%D0%BE%D0%B4" TargetMode="Externa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19" TargetMode="External"/><Relationship Id="rId3" Type="http://schemas.openxmlformats.org/officeDocument/2006/relationships/hyperlink" Target="http://ru.wikipedia.org/wiki/%D0%A4%D1%80%D0%B0%D0%BD%D1%86%D1%83%D0%B7%D1%81%D0%BA%D0%B8%D0%B9_%D1%8F%D0%B7%D1%8B%D0%BA" TargetMode="External"/><Relationship Id="rId7" Type="http://schemas.openxmlformats.org/officeDocument/2006/relationships/hyperlink" Target="http://ru.wikipedia.org/wiki/2_%D0%B4%D0%B5%D0%BA%D0%B0%D0%B1%D1%80%D1%8F" TargetMode="External"/><Relationship Id="rId12" Type="http://schemas.openxmlformats.org/officeDocument/2006/relationships/image" Target="../media/image39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8%D0%BC%D0%BE%D0%B6" TargetMode="External"/><Relationship Id="rId11" Type="http://schemas.openxmlformats.org/officeDocument/2006/relationships/hyperlink" Target="http://ru.wikipedia.org/wiki/%D0%98%D0%BC%D0%BF%D1%80%D0%B5%D1%81%D1%81%D0%B8%D0%BE%D0%BD%D0%B8%D0%B7%D0%BC" TargetMode="External"/><Relationship Id="rId5" Type="http://schemas.openxmlformats.org/officeDocument/2006/relationships/hyperlink" Target="http://ru.wikipedia.org/wiki/1841" TargetMode="External"/><Relationship Id="rId10" Type="http://schemas.openxmlformats.org/officeDocument/2006/relationships/hyperlink" Target="http://ru.wikipedia.org/wiki/%D0%A4%D1%80%D0%B0%D0%BD%D1%86%D0%B8%D1%8F" TargetMode="External"/><Relationship Id="rId4" Type="http://schemas.openxmlformats.org/officeDocument/2006/relationships/hyperlink" Target="http://ru.wikipedia.org/wiki/25_%D1%84%D0%B5%D0%B2%D1%80%D0%B0%D0%BB%D1%8F" TargetMode="External"/><Relationship Id="rId9" Type="http://schemas.openxmlformats.org/officeDocument/2006/relationships/hyperlink" Target="http://ru.wikipedia.org/wiki/%D0%9A%D0%B0%D0%BD%D1%8C-%D1%81%D1%8E%D1%80-%D0%9C%D0%B5%D1%8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64_%D0%B3%D0%BE%D0%B4" TargetMode="Externa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19_%D0%B3%D0%BE%D0%B4" TargetMode="External"/><Relationship Id="rId3" Type="http://schemas.openxmlformats.org/officeDocument/2006/relationships/image" Target="../media/image45.jpeg"/><Relationship Id="rId7" Type="http://schemas.openxmlformats.org/officeDocument/2006/relationships/hyperlink" Target="http://ru.wikipedia.org/wiki/%D0%90%D0%B2%D0%B3%D1%83%D1%81%D1%82" TargetMode="Externa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1%83%D0%B2%D1%80" TargetMode="External"/><Relationship Id="rId5" Type="http://schemas.openxmlformats.org/officeDocument/2006/relationships/hyperlink" Target="http://ru.wikipedia.org/wiki/%D0%9B%D0%BE%D0%BD%D0%B4%D0%BE%D0%BD%D1%81%D0%BA%D0%B0%D1%8F_%D0%9D%D0%B0%D1%86%D0%B8%D0%BE%D0%BD%D0%B0%D0%BB%D1%8C%D0%BD%D0%B0%D1%8F_%D0%B3%D0%B0%D0%BB%D0%B5%D1%80%D0%B5%D1%8F" TargetMode="External"/><Relationship Id="rId4" Type="http://schemas.openxmlformats.org/officeDocument/2006/relationships/hyperlink" Target="http://ru.wikipedia.org/wiki/1917_%D0%B3%D0%BE%D0%B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3;&#1091;&#1076;&#1086;&#1078;&#1085;&#1080;&#1082;&#1080;%2019%20&#1074;&#1077;&#1082;&#1072;\&#1088;&#1072;&#1074;&#1077;&#1083;&#1100;%20&#1088;&#1072;&#1087;&#1089;&#1086;&#1076;&#1080;&#1103;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Degas-_La_classe_de_danse_1874.jpg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61" TargetMode="External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F%D0%BE%D1%81%D1%82%D0%B8%D0%BC%D0%BF%D1%80%D0%B5%D1%81%D1%81%D0%B8%D0%BE%D0%BD%D0%B8%D0%B7%D0%BC" TargetMode="External"/><Relationship Id="rId4" Type="http://schemas.openxmlformats.org/officeDocument/2006/relationships/hyperlink" Target="http://ru.wikipedia.org/wiki/%D0%A4%D1%80%D0%B0%D0%BD%D1%86%D1%83%D0%B7%D1%81%D0%BA%D0%B8%D0%B9_%D1%8F%D0%B7%D1%8B%D0%BA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72" TargetMode="External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hyperlink" Target="http://ru.wikipedia.org/wiki/1873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00" TargetMode="External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hyperlink" Target="http://ru.wikipedia.org/wiki/%D0%92%D1%81%D0%B5%D0%BC%D0%B8%D1%80%D0%BD%D0%B0%D1%8F_%D0%B2%D1%8B%D1%81%D1%82%D0%B0%D0%B2%D0%BA%D0%B0_(1900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86" TargetMode="External"/><Relationship Id="rId13" Type="http://schemas.openxmlformats.org/officeDocument/2006/relationships/hyperlink" Target="http://ru.wikipedia.org/wiki/%D0%A3%D0%BA%D0%B8%D1%91-%D1%8D" TargetMode="External"/><Relationship Id="rId3" Type="http://schemas.openxmlformats.org/officeDocument/2006/relationships/hyperlink" Target="http://ru.wikipedia.org/wiki/%D0%91%D1%80%D1%8E%D1%81%D1%81%D0%B5%D0%BB%D1%8C" TargetMode="External"/><Relationship Id="rId7" Type="http://schemas.openxmlformats.org/officeDocument/2006/relationships/hyperlink" Target="http://ru.wikipedia.org/wiki/1885" TargetMode="External"/><Relationship Id="rId12" Type="http://schemas.openxmlformats.org/officeDocument/2006/relationships/hyperlink" Target="http://ru.wikipedia.org/wiki/%D0%98%D0%BC%D0%BF%D1%80%D0%B5%D1%81%D1%81%D0%B8%D0%BE%D0%BD%D0%B8%D0%B7%D0%BC" TargetMode="External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0%BD%D1%82%D0%B2%D0%B5%D1%80%D0%BF%D0%B5%D0%BD" TargetMode="External"/><Relationship Id="rId11" Type="http://schemas.openxmlformats.org/officeDocument/2006/relationships/hyperlink" Target="http://ru.wikipedia.org/wiki/%D0%9F%D0%B0%D1%80%D0%B8%D0%B6" TargetMode="External"/><Relationship Id="rId5" Type="http://schemas.openxmlformats.org/officeDocument/2006/relationships/hyperlink" Target="http://ru.wikipedia.org/wiki/1881" TargetMode="External"/><Relationship Id="rId15" Type="http://schemas.openxmlformats.org/officeDocument/2006/relationships/image" Target="../media/image68.jpeg"/><Relationship Id="rId10" Type="http://schemas.openxmlformats.org/officeDocument/2006/relationships/hyperlink" Target="http://ru.wikipedia.org/wiki/1880-%D0%B5" TargetMode="External"/><Relationship Id="rId4" Type="http://schemas.openxmlformats.org/officeDocument/2006/relationships/hyperlink" Target="http://ru.wikipedia.org/wiki/1880" TargetMode="External"/><Relationship Id="rId9" Type="http://schemas.openxmlformats.org/officeDocument/2006/relationships/hyperlink" Target="http://ru.wikipedia.org/wiki/%D0%93%D0%B0%D0%B0%D0%B3%D0%B0" TargetMode="External"/><Relationship Id="rId14" Type="http://schemas.openxmlformats.org/officeDocument/2006/relationships/hyperlink" Target="http://ru.wikipedia.org/wiki/%D0%93%D0%BE%D0%B3%D0%B5%D0%BD,_%D0%9F%D0%BE%D0%BB%D1%8C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88_%D0%B3%D0%BE%D0%B4" TargetMode="External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hyperlink" Target="http://ru.wikipedia.org/wiki/%D0%90%D1%80%D0%BB%D1%8C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03" TargetMode="External"/><Relationship Id="rId3" Type="http://schemas.openxmlformats.org/officeDocument/2006/relationships/image" Target="../media/image76.jpeg"/><Relationship Id="rId7" Type="http://schemas.openxmlformats.org/officeDocument/2006/relationships/hyperlink" Target="http://ru.wikipedia.org/wiki/8_%D0%BC%D0%B0%D1%8F" TargetMode="External"/><Relationship Id="rId12" Type="http://schemas.openxmlformats.org/officeDocument/2006/relationships/hyperlink" Target="http://ru.wikipedia.org/wiki/%D0%9F%D0%BE%D1%81%D1%82%D0%B8%D0%BC%D0%BF%D1%80%D0%B5%D1%81%D1%81%D0%B8%D0%BE%D0%BD%D0%B8%D0%B7%D0%BC" TargetMode="External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848" TargetMode="External"/><Relationship Id="rId11" Type="http://schemas.openxmlformats.org/officeDocument/2006/relationships/hyperlink" Target="http://ru.wikipedia.org/wiki/%D0%92%D0%B0%D0%BD_%D0%93%D0%BE%D0%B3,_%D0%92%D0%B8%D0%BD%D1%81%D0%B5%D0%BD%D1%82" TargetMode="External"/><Relationship Id="rId5" Type="http://schemas.openxmlformats.org/officeDocument/2006/relationships/hyperlink" Target="http://ru.wikipedia.org/wiki/7_%D0%B8%D1%8E%D0%BD%D1%8F" TargetMode="External"/><Relationship Id="rId10" Type="http://schemas.openxmlformats.org/officeDocument/2006/relationships/hyperlink" Target="http://ru.wikipedia.org/wiki/%D0%A1%D0%B5%D0%B7%D0%B0%D0%BD%D0%BD" TargetMode="External"/><Relationship Id="rId4" Type="http://schemas.openxmlformats.org/officeDocument/2006/relationships/hyperlink" Target="http://ru.wikipedia.org/wiki/%D0%A4%D1%80%D0%B0%D0%BD%D1%86%D1%83%D0%B7%D1%81%D0%BA%D0%B8%D0%B9_%D1%8F%D0%B7%D1%8B%D0%BA" TargetMode="External"/><Relationship Id="rId9" Type="http://schemas.openxmlformats.org/officeDocument/2006/relationships/hyperlink" Target="http://ru.wikipedia.org/wiki/%D0%A4%D1%80%D0%B0%D0%BD%D1%86%D0%B8%D1%8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hyperlink" Target="http://ru.wikipedia.org/wiki/%D0%9F%D0%B5%D1%80%D1%83" TargetMode="External"/><Relationship Id="rId7" Type="http://schemas.openxmlformats.org/officeDocument/2006/relationships/hyperlink" Target="http://ru.wikipedia.org/wiki/%D0%9F%D0%B0%D0%BF%D0%B5%D1%8D%D1%82%D0%B5" TargetMode="External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2%D0%B0%D0%B8%D1%82%D0%B8" TargetMode="External"/><Relationship Id="rId5" Type="http://schemas.openxmlformats.org/officeDocument/2006/relationships/hyperlink" Target="http://ru.wikipedia.org/wiki/1891_%D0%B3%D0%BE%D0%B4" TargetMode="External"/><Relationship Id="rId4" Type="http://schemas.openxmlformats.org/officeDocument/2006/relationships/hyperlink" Target="http://ru.wikipedia.org/wiki/%D0%A6%D0%B8%D0%B2%D0%B8%D0%BB%D0%B8%D0%B7%D0%B0%D1%86%D0%B8%D1%8F" TargetMode="External"/><Relationship Id="rId9" Type="http://schemas.openxmlformats.org/officeDocument/2006/relationships/image" Target="../media/image7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то для презентаций\аниме\81587255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66950" cy="333375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е\81587255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3524250"/>
            <a:ext cx="2266950" cy="3333750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фото для презентаций\аниме\81587255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0"/>
            <a:ext cx="2266950" cy="3333750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фото для презентаций\аниме\81587255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24250"/>
            <a:ext cx="2266950" cy="3333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4546" y="142852"/>
            <a:ext cx="45720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Импрессиони́зм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Французский язык"/>
              </a:rPr>
              <a:t>фр.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impressionnisme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impression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впечатление) — направление в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Искусство"/>
              </a:rPr>
              <a:t>искусстве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зародившееся во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Франция"/>
              </a:rPr>
              <a:t>Франции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 второй половине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tooltip="XIX век"/>
              </a:rPr>
              <a:t>XIX века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Обычно под термином «импрессионизм» подразумевается направление в живописи, хотя его идеи нашли своё воплощение и в других видах искусства, например, в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 tooltip="Импрессионизм (музыка)"/>
              </a:rPr>
              <a:t>музыке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Импрессионизм — двойная революция в </a:t>
            </a: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 tooltip="Живопись"/>
              </a:rPr>
              <a:t>живописи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 видении мира и в живописной технике. В живописи импрессионизма — движущийся, эфемерный, ускользающий мир, поэтому акцент — на настоящее и на это уходящее мгновение. Импрессионизм предпочитает свет, прикосновение, цветную вибрацию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endParaRPr lang="ru-RU" sz="2000" b="1" dirty="0"/>
          </a:p>
        </p:txBody>
      </p:sp>
      <p:pic>
        <p:nvPicPr>
          <p:cNvPr id="9" name="равель рапс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295276" cy="304800"/>
          </a:xfrm>
          <a:prstGeom prst="rect">
            <a:avLst/>
          </a:prstGeom>
        </p:spPr>
      </p:pic>
    </p:spTree>
  </p:cSld>
  <p:clrMapOvr>
    <a:masterClrMapping/>
  </p:clrMapOvr>
  <p:transition advTm="3570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8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фото для презентаций\аниме\6422482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269064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е\6422482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00482"/>
            <a:ext cx="2354145" cy="3057518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е\6422482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4180" y="3728173"/>
            <a:ext cx="2409820" cy="3129827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е\6422482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9852" y="0"/>
            <a:ext cx="2134148" cy="27717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14290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работах этого периода обращает на себя внимание целостность восприятия художником происходящих вокруг сиюминутных событий.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1000108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Поселившись в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Аржантёе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К. Моне с таким увлечением рисует Сену, ее мосты, скользящие по водной поверхности парусники, что сам строит себе лодку, в которой спускается до самого Руана и там, пораженный увиденным, воспроизводит в своих этюдах окрестности города и заходящие в устье реки морские суда. </a:t>
            </a:r>
          </a:p>
          <a:p>
            <a:endParaRPr lang="ru-RU" dirty="0"/>
          </a:p>
        </p:txBody>
      </p:sp>
      <p:pic>
        <p:nvPicPr>
          <p:cNvPr id="12290" name="Picture 2" descr="C:\Documents and Settings\User\Рабочий стол\импра\article_image-image-arti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071810"/>
            <a:ext cx="3288684" cy="3571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237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фото для презентаций\аниме\6422482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269064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е\6422482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00482"/>
            <a:ext cx="2354145" cy="3057518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е\6422482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4180" y="3728173"/>
            <a:ext cx="2409820" cy="3129827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е\6422482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9852" y="0"/>
            <a:ext cx="2134148" cy="27717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142852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1877 г. К.Моне создает серию картин (на них представлен вокзал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Сен-Лазар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наметившую новый этап в его творчестве: отход от целостной концепции картины-этюда в сторону аналитического подхода к изображаемому ("Вокзал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Сен-Лазар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1877, Музей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Орсэ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Париж).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2" name="Picture 2" descr="C:\Documents and Settings\User\Рабочий стол\надо\1100864_4f4c_625x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357430"/>
            <a:ext cx="4941364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137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фото для презентаций\анимашки\810159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899"/>
            <a:ext cx="1713054" cy="250033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шки\810159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0946" y="4357670"/>
            <a:ext cx="1713054" cy="250033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шки\810159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0946" y="0"/>
            <a:ext cx="1713054" cy="250033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шки\810159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70"/>
            <a:ext cx="1713054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142852"/>
            <a:ext cx="32861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К.Моне привлекают серийные работы: композиции "Стога" ("Стог сена в снегу. Хмурый день", 1891; "Стога. Конец дня. Осень", 1891 - обе в Художественном институте, Чикаго), изображения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Руанского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собора ("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Руанский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собор в полдень", 1894, Музей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Орсэ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Париж), виды Лондона ("Туман в Лондоне", 1903, Эрмитаж, Санкт-Петербург). В них, следуя импрессионистической манере, художник стремится передать различную степень освещенности одних и тех же предметов при различной погоде, в различное время дня, используя разнообразную тональность своей палитры. </a:t>
            </a:r>
          </a:p>
          <a:p>
            <a:endParaRPr lang="ru-RU" b="1" dirty="0"/>
          </a:p>
        </p:txBody>
      </p:sp>
      <p:pic>
        <p:nvPicPr>
          <p:cNvPr id="4099" name="Picture 3" descr="C:\Documents and Settings\User\Рабочий стол\импра\monet_rouen-cathedr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6"/>
            <a:ext cx="3105945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211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фото для презентаций\анимашки\810159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899"/>
            <a:ext cx="1713054" cy="250033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шки\810159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0946" y="4357670"/>
            <a:ext cx="1713054" cy="250033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шки\810159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0946" y="0"/>
            <a:ext cx="1713054" cy="250033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шки\810159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70"/>
            <a:ext cx="1713054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214290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Эдуард Мане – французский  художник-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универсиалист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один из родоначальников импрессионизма.</a:t>
            </a:r>
          </a:p>
          <a:p>
            <a:endParaRPr lang="ru-RU" b="1" dirty="0"/>
          </a:p>
        </p:txBody>
      </p:sp>
      <p:pic>
        <p:nvPicPr>
          <p:cNvPr id="7" name="Picture 2" descr="Эдуар Мане, около 1910, Портрет работы Надара">
            <a:hlinkClick r:id="rId3" tooltip="&quot;Эдуар Мане, около 1910, Портрет работы Надара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071546"/>
            <a:ext cx="2643206" cy="361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180px-Edouard_Manet_07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143248"/>
            <a:ext cx="2500318" cy="3370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43372" y="257174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Огюст 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Эжен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Мане, родители художника.</a:t>
            </a:r>
          </a:p>
          <a:p>
            <a:endParaRPr lang="ru-RU" dirty="0"/>
          </a:p>
        </p:txBody>
      </p:sp>
    </p:spTree>
  </p:cSld>
  <p:clrMapOvr>
    <a:masterClrMapping/>
  </p:clrMapOvr>
  <p:transition advTm="202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фото для презентаций\анимашки\810159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2899"/>
            <a:ext cx="1713054" cy="250033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шки\810159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0946" y="4357670"/>
            <a:ext cx="1713054" cy="250033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шки\810159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0946" y="0"/>
            <a:ext cx="1713054" cy="250033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шки\81015997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70"/>
            <a:ext cx="1713054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214290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Мане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1850 год"/>
              </a:rPr>
              <a:t>1850 году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поступает в мастерскую модного в то время художника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Тома Кутюр"/>
              </a:rPr>
              <a:t>Тома </a:t>
            </a:r>
            <a:r>
              <a:rPr lang="ru-RU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Тома Кутюр"/>
              </a:rPr>
              <a:t>Кутюра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прославился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1847 год"/>
              </a:rPr>
              <a:t>1847 году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314" name="Picture 2" descr="C:\Documents and Settings\User\Рабочий стол\импра\mane40_big музыка в тюильр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1357298"/>
            <a:ext cx="5851086" cy="4505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00298" y="600076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«Музыка в саду Тюильри» </a:t>
            </a:r>
          </a:p>
          <a:p>
            <a:endParaRPr lang="ru-RU" dirty="0"/>
          </a:p>
        </p:txBody>
      </p:sp>
    </p:spTree>
  </p:cSld>
  <p:clrMapOvr>
    <a:masterClrMapping/>
  </p:clrMapOvr>
  <p:transition advTm="2016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фото для презентаций\анимация\bestgif_narod_ru_21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3810000" cy="132397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3810000" cy="1323975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534025"/>
            <a:ext cx="3810000" cy="132397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1323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1214422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1859 год"/>
              </a:rPr>
              <a:t>1859 году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Мане решил, что его художественное образование завершено, и принял решение выставляться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Парижский салон"/>
              </a:rPr>
              <a:t>Парижском салоне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престижной ежегодной парижской выставке.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User\Рабочий стол\импра\мане любитель абсен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214554"/>
            <a:ext cx="2162074" cy="3738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Documents and Settings\User\Рабочий стол\импра\старый музыкант ман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000240"/>
            <a:ext cx="4238628" cy="3141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29124" y="535782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          «Старый музыкант»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568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фото для презентаций\анимация\bestgif_narod_ru_21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3810000" cy="132397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3810000" cy="1323975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534025"/>
            <a:ext cx="3810000" cy="132397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1323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21442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Картина Мане «Завтрак на траве», на которую художник возлагал наибольшие надежды, была раскритикована и вызвала смех у посетителей салона.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User\Рабочий стол\импра\завтрак на траве ма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5362604" cy="4001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948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фото для презентаций\анимация\bestgif_narod_ru_21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3810000" cy="132397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34025"/>
            <a:ext cx="3810000" cy="1323975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534025"/>
            <a:ext cx="3810000" cy="132397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1323975"/>
          </a:xfrm>
          <a:prstGeom prst="rect">
            <a:avLst/>
          </a:prstGeom>
          <a:noFill/>
        </p:spPr>
      </p:pic>
      <p:pic>
        <p:nvPicPr>
          <p:cNvPr id="15362" name="Picture 2" descr="C:\Documents and Settings\User\Рабочий стол\импра\бар в фоли-бержер ма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42918"/>
            <a:ext cx="6738958" cy="5054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85918" y="5857892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   «Бар в </a:t>
            </a:r>
            <a:r>
              <a:rPr lang="ru-RU" sz="4000" b="1" i="1" dirty="0" err="1" smtClean="0"/>
              <a:t>Фоли-Бержер</a:t>
            </a:r>
            <a:r>
              <a:rPr lang="ru-RU" sz="4000" b="1" i="1" dirty="0" smtClean="0"/>
              <a:t>»</a:t>
            </a:r>
            <a:endParaRPr lang="ru-RU" sz="4000" b="1" i="1" dirty="0"/>
          </a:p>
        </p:txBody>
      </p:sp>
    </p:spTree>
  </p:cSld>
  <p:clrMapOvr>
    <a:masterClrMapping/>
  </p:clrMapOvr>
  <p:transition advTm="1500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19625" cy="162877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0"/>
            <a:ext cx="4619625" cy="1628775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29225"/>
            <a:ext cx="4619625" cy="162877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5229225"/>
            <a:ext cx="4619625" cy="1628775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импра\концерт в кафе ма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039340" cy="3262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478632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«Концерт в кафе»</a:t>
            </a:r>
            <a:endParaRPr lang="ru-RU" sz="2800" b="1" i="1" dirty="0"/>
          </a:p>
        </p:txBody>
      </p:sp>
      <p:pic>
        <p:nvPicPr>
          <p:cNvPr id="6148" name="Picture 4" descr="C:\Documents and Settings\User\Рабочий стол\импра\мане в каф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357298"/>
            <a:ext cx="4265395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72132" y="435769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 «В кафе»</a:t>
            </a:r>
            <a:endParaRPr lang="ru-RU" sz="3200" b="1" i="1" dirty="0"/>
          </a:p>
        </p:txBody>
      </p:sp>
    </p:spTree>
  </p:cSld>
  <p:clrMapOvr>
    <a:masterClrMapping/>
  </p:clrMapOvr>
  <p:transition advTm="1540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19625" cy="162877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0"/>
            <a:ext cx="4619625" cy="1628775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29225"/>
            <a:ext cx="4619625" cy="162877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5229225"/>
            <a:ext cx="4619625" cy="1628775"/>
          </a:xfrm>
          <a:prstGeom prst="rect">
            <a:avLst/>
          </a:prstGeom>
          <a:noFill/>
        </p:spPr>
      </p:pic>
      <p:pic>
        <p:nvPicPr>
          <p:cNvPr id="16386" name="Picture 2" descr="C:\Documents and Settings\User\Рабочий стол\импра\мане мальчик с вишня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3164645" cy="3833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C:\Documents and Settings\User\Рабочий стол\импра\мане партия в крок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142984"/>
            <a:ext cx="4839221" cy="3316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57224" y="485776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«Мальчик с вишнями»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464344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      «Партия в крокет»</a:t>
            </a:r>
            <a:endParaRPr lang="ru-RU" sz="2000" b="1" i="1" dirty="0"/>
          </a:p>
        </p:txBody>
      </p:sp>
    </p:spTree>
  </p:cSld>
  <p:clrMapOvr>
    <a:masterClrMapping/>
  </p:clrMapOvr>
  <p:transition advTm="151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то для презентаций\аниме\8158725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66950" cy="333375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е\8158725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524250"/>
            <a:ext cx="2266950" cy="3333750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фото для презентаций\аниме\8158725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0"/>
            <a:ext cx="2266950" cy="3333750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фото для презентаций\аниме\8158725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4250"/>
            <a:ext cx="2266950" cy="3333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142852"/>
            <a:ext cx="43577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Импрессионисты — пионеры и основоположники современного искусства. Они установили прямую связь между глазом живописца и светом. Отсюда — движение возврата к природе, которая является источником всех впечатлений. В то же время — абсолютное доверие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Субъективность"/>
              </a:rPr>
              <a:t>субъективному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видению художника, его индивидуальности. Эти два пути питали европейское искусство вплоть до середины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XX век"/>
              </a:rPr>
              <a:t>XX века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218" name="Picture 2" descr="C:\Documents and Settings\User\Рабочий стол\импра\лягушатник ренуа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643314"/>
            <a:ext cx="3357586" cy="27208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28860" y="635795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    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Огюст Ренуар « Лягушатник»</a:t>
            </a:r>
          </a:p>
          <a:p>
            <a:endParaRPr lang="ru-RU" dirty="0"/>
          </a:p>
        </p:txBody>
      </p:sp>
    </p:spTree>
  </p:cSld>
  <p:clrMapOvr>
    <a:masterClrMapping/>
  </p:clrMapOvr>
  <p:transition advTm="251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19625" cy="162877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0"/>
            <a:ext cx="4619625" cy="1628775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29225"/>
            <a:ext cx="4619625" cy="162877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5229225"/>
            <a:ext cx="4619625" cy="1628775"/>
          </a:xfrm>
          <a:prstGeom prst="rect">
            <a:avLst/>
          </a:prstGeom>
          <a:noFill/>
        </p:spPr>
      </p:pic>
      <p:pic>
        <p:nvPicPr>
          <p:cNvPr id="18434" name="Picture 2" descr="C:\Documents and Settings\User\Рабочий стол\импра\мане протрет евы гонсале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2786082" cy="4043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Documents and Settings\User\Рабочий стол\импра\портрет эмиля золя ман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42918"/>
            <a:ext cx="3154733" cy="4057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5786" y="485776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Портрет Евы Гонсалес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57818" y="492919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Портрет Эмиля Золя</a:t>
            </a:r>
            <a:endParaRPr lang="ru-RU" b="1" i="1" dirty="0"/>
          </a:p>
        </p:txBody>
      </p:sp>
    </p:spTree>
  </p:cSld>
  <p:clrMapOvr>
    <a:masterClrMapping/>
  </p:clrMapOvr>
  <p:transition advTm="14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19625" cy="162877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0"/>
            <a:ext cx="4619625" cy="1628775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29225"/>
            <a:ext cx="4619625" cy="162877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2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5229225"/>
            <a:ext cx="4619625" cy="1628775"/>
          </a:xfrm>
          <a:prstGeom prst="rect">
            <a:avLst/>
          </a:prstGeom>
          <a:noFill/>
        </p:spPr>
      </p:pic>
      <p:pic>
        <p:nvPicPr>
          <p:cNvPr id="19458" name="Picture 2" descr="C:\Documents and Settings\User\Рабочий стол\импра\флейтист ма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2326022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492919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«Флейтист»</a:t>
            </a:r>
            <a:endParaRPr lang="ru-RU" sz="2400" b="1" i="1" dirty="0"/>
          </a:p>
        </p:txBody>
      </p:sp>
      <p:pic>
        <p:nvPicPr>
          <p:cNvPr id="19459" name="Picture 3" descr="C:\Documents and Settings\User\Рабочий стол\импра\олимпия ман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142984"/>
            <a:ext cx="4572005" cy="3429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00628" y="464344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«Олимпия»</a:t>
            </a:r>
            <a:endParaRPr lang="ru-RU" sz="3600" b="1" i="1" dirty="0"/>
          </a:p>
        </p:txBody>
      </p:sp>
    </p:spTree>
  </p:cSld>
  <p:clrMapOvr>
    <a:masterClrMapping/>
  </p:clrMapOvr>
  <p:transition advTm="1344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286500" y="4000500"/>
            <a:ext cx="2857500" cy="285750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286500" y="0"/>
            <a:ext cx="2857500" cy="28575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2857500" cy="2857500"/>
          </a:xfrm>
          <a:prstGeom prst="rect">
            <a:avLst/>
          </a:prstGeom>
          <a:noFill/>
        </p:spPr>
      </p:pic>
      <p:pic>
        <p:nvPicPr>
          <p:cNvPr id="6" name="Picture 2" descr="Manet-grav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428736"/>
            <a:ext cx="2732504" cy="36433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57620" y="1285860"/>
            <a:ext cx="33575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марте—апреле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1883 год"/>
              </a:rPr>
              <a:t>1883 года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Эдуар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Мане переносит тяжелейшую операцию по ампутации ноги. Несмотря на первые симптомы кажущегося выздоровления,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30 апреля"/>
              </a:rPr>
              <a:t>30 апреля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1883 год"/>
              </a:rPr>
              <a:t>1883 года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художник умирает. Мане так и не дождался своей славы, однако после его смерти творчество всё же нашло своих почитателей.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286500" y="4000500"/>
            <a:ext cx="2857500" cy="285750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286500" y="0"/>
            <a:ext cx="2857500" cy="28575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2857500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1357298"/>
            <a:ext cx="228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Пьер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Огю́ст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Ренуа́р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Французский язык"/>
              </a:rPr>
              <a:t>фр.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Pierre-Auguste Renoir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25 февраля"/>
              </a:rPr>
              <a:t>25 февраля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1841"/>
              </a:rPr>
              <a:t>1841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Лимож"/>
              </a:rPr>
              <a:t>Лимож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tooltip="2 декабря"/>
              </a:rPr>
              <a:t>2 декабря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tooltip="1919"/>
              </a:rPr>
              <a:t>1919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tooltip="Кань-сюр-Мер"/>
              </a:rPr>
              <a:t>Кань-сюр-Мер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tooltip="Франция"/>
              </a:rPr>
              <a:t>французский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живописец, график и скульптор, один из основателей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 tooltip="Импрессионизм"/>
              </a:rPr>
              <a:t>импрессионизма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/>
          </a:p>
        </p:txBody>
      </p:sp>
      <p:pic>
        <p:nvPicPr>
          <p:cNvPr id="20482" name="Picture 2" descr="C:\Documents and Settings\User\Рабочий стол\импра\pierre-auguste-renoir--3723--t-600x600-rw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29058" y="571480"/>
            <a:ext cx="4108131" cy="5429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581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286500" y="4000500"/>
            <a:ext cx="2857500" cy="285750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286500" y="0"/>
            <a:ext cx="2857500" cy="28575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2857500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214290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Ренуар впервые познал вкус успеха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1864 год"/>
              </a:rPr>
              <a:t>1864 году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когда одна из его картин прошла строгий отбор и была выставлена на Салоне, ежегодной государственной художественной выставке.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User\Рабочий стол\импра\жанна самар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357298"/>
            <a:ext cx="3638559" cy="4787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28794" y="6215082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Портрет актрисы Жанны </a:t>
            </a:r>
            <a:r>
              <a:rPr lang="ru-RU" sz="2800" b="1" i="1" dirty="0" err="1" smtClean="0"/>
              <a:t>Самари</a:t>
            </a:r>
            <a:endParaRPr lang="ru-RU" sz="2800" b="1" i="1" dirty="0"/>
          </a:p>
        </p:txBody>
      </p:sp>
    </p:spTree>
  </p:cSld>
  <p:clrMapOvr>
    <a:masterClrMapping/>
  </p:clrMapOvr>
  <p:transition advTm="2028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286500" y="4000500"/>
            <a:ext cx="2857500" cy="285750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286500" y="0"/>
            <a:ext cx="2857500" cy="28575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ANIMASHKI_0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2857500" cy="2857500"/>
          </a:xfrm>
          <a:prstGeom prst="rect">
            <a:avLst/>
          </a:prstGeom>
          <a:noFill/>
        </p:spPr>
      </p:pic>
      <p:pic>
        <p:nvPicPr>
          <p:cNvPr id="22530" name="Picture 2" descr="C:\Documents and Settings\User\Рабочий стол\импра\девушка с веером ренау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66"/>
            <a:ext cx="2643206" cy="3629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C:\Documents and Settings\User\Рабочий стол\импра\девочка с колосьями ренуа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928934"/>
            <a:ext cx="2976556" cy="3629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5984" y="4143380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«Девушка с веером»</a:t>
            </a:r>
            <a:endParaRPr lang="ru-RU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2214554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«Девочка с колосьями»</a:t>
            </a:r>
            <a:endParaRPr lang="ru-RU" sz="2800" b="1" i="1" dirty="0"/>
          </a:p>
        </p:txBody>
      </p:sp>
    </p:spTree>
  </p:cSld>
  <p:clrMapOvr>
    <a:masterClrMapping/>
  </p:clrMapOvr>
  <p:transition advTm="2501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2786050" cy="2936497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1503"/>
            <a:ext cx="2786050" cy="2936497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921503"/>
            <a:ext cx="2786050" cy="2936497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-142900"/>
            <a:ext cx="2786050" cy="2936497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импра\завтрак гребцов рену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785794"/>
            <a:ext cx="6360152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43174" y="578645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«Завтрак гребцов»</a:t>
            </a:r>
            <a:endParaRPr lang="ru-RU" sz="3200" b="1" i="1" dirty="0"/>
          </a:p>
        </p:txBody>
      </p:sp>
    </p:spTree>
  </p:cSld>
  <p:clrMapOvr>
    <a:masterClrMapping/>
  </p:clrMapOvr>
  <p:transition advTm="1509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2786050" cy="2936497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1503"/>
            <a:ext cx="2786050" cy="2936497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921503"/>
            <a:ext cx="2786050" cy="2936497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-142900"/>
            <a:ext cx="2786050" cy="2936497"/>
          </a:xfrm>
          <a:prstGeom prst="rect">
            <a:avLst/>
          </a:prstGeom>
          <a:noFill/>
        </p:spPr>
      </p:pic>
      <p:pic>
        <p:nvPicPr>
          <p:cNvPr id="23554" name="Picture 2" descr="C:\Documents and Settings\User\Рабочий стол\импра\зонтики рену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3000396" cy="4675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00496" y="428604"/>
            <a:ext cx="350046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последние годы жизни Ренуар снискал славу и всеобщее признание.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1917 год"/>
              </a:rPr>
              <a:t>1917 году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когда его «Зонтики» были выставлены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Лондонская Национальная галерея"/>
              </a:rPr>
              <a:t>Лондонской Национальной галерее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сотни британских художников и просто любителей живописи прислали ему поздравление, в котором говорилось: «С того момента, как ваша картина была вывешена в одном ряду с работами старых мастеров, мы испытали радость от того, что наш современник занял подобающее ему место в европейской живописи». Картина Ренуара выставлялась также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Лувр"/>
              </a:rPr>
              <a:t>Лувре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tooltip="Август"/>
              </a:rPr>
              <a:t>августе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tooltip="1919 год"/>
              </a:rPr>
              <a:t>1919 года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художник в последний раз навестил Париж, чтобы взглянуть на неё.</a:t>
            </a:r>
          </a:p>
          <a:p>
            <a:endParaRPr lang="ru-RU" dirty="0"/>
          </a:p>
        </p:txBody>
      </p:sp>
    </p:spTree>
  </p:cSld>
  <p:clrMapOvr>
    <a:masterClrMapping/>
  </p:clrMapOvr>
  <p:transition advTm="2496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2786050" cy="2936497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1503"/>
            <a:ext cx="2786050" cy="2936497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921503"/>
            <a:ext cx="2786050" cy="2936497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-142900"/>
            <a:ext cx="2786050" cy="2936497"/>
          </a:xfrm>
          <a:prstGeom prst="rect">
            <a:avLst/>
          </a:prstGeom>
          <a:noFill/>
        </p:spPr>
      </p:pic>
      <p:pic>
        <p:nvPicPr>
          <p:cNvPr id="24578" name="Picture 2" descr="C:\Documents and Settings\User\Рабочий стол\импра\ложа рену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57166"/>
            <a:ext cx="4191000" cy="52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5786454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 «Ложа»</a:t>
            </a:r>
            <a:endParaRPr lang="ru-RU" sz="4400" b="1" i="1" dirty="0"/>
          </a:p>
        </p:txBody>
      </p:sp>
    </p:spTree>
  </p:cSld>
  <p:clrMapOvr>
    <a:masterClrMapping/>
  </p:clrMapOvr>
  <p:transition advTm="1031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2786050" cy="2936497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1503"/>
            <a:ext cx="2786050" cy="2936497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921503"/>
            <a:ext cx="2786050" cy="2936497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cv0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-142900"/>
            <a:ext cx="2786050" cy="29364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285728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Камиль</a:t>
            </a:r>
            <a:r>
              <a:rPr lang="ru-RU" b="1" i="1" dirty="0" smtClean="0">
                <a:solidFill>
                  <a:srgbClr val="002060"/>
                </a:solidFill>
              </a:rPr>
              <a:t> Жакоб </a:t>
            </a:r>
            <a:r>
              <a:rPr lang="ru-RU" b="1" i="1" dirty="0" err="1" smtClean="0">
                <a:solidFill>
                  <a:srgbClr val="002060"/>
                </a:solidFill>
              </a:rPr>
              <a:t>Писсарро</a:t>
            </a:r>
            <a:r>
              <a:rPr lang="ru-RU" b="1" i="1" dirty="0" smtClean="0">
                <a:solidFill>
                  <a:srgbClr val="002060"/>
                </a:solidFill>
              </a:rPr>
              <a:t> (1830-1903)- французский живописец, один из первых и наиболее последовательных импрессионистов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7650" name="Picture 2" descr="C:\Documents and Settings\User\Рабочий стол\импра\12632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857364"/>
            <a:ext cx="5181627" cy="3886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авель рапс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6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8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то для презентаций\аниме\8158725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66950" cy="333375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е\8158725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524250"/>
            <a:ext cx="2266950" cy="3333750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фото для презентаций\аниме\8158725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0"/>
            <a:ext cx="2266950" cy="3333750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фото для презентаций\аниме\8158725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4250"/>
            <a:ext cx="2266950" cy="3333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142852"/>
            <a:ext cx="4286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импрессионистов не было программы, но была общая амбиция: понимание роли света, который влияет на форму и объект. Свет становится принципиальным элементом их живописи. Естественно, контурный рисунок, как и светотень, отсутствует у импрессионистов; глубина не передаётся перспективой, но смягчением цветовых тонов. Преимущество — живым цветам солнечного спектра. Чёрные, коричневые и серые цветовые тона в общем игнорируются, не включаются в палитру.</a:t>
            </a:r>
          </a:p>
          <a:p>
            <a:endParaRPr lang="ru-RU" dirty="0"/>
          </a:p>
        </p:txBody>
      </p:sp>
      <p:pic>
        <p:nvPicPr>
          <p:cNvPr id="9" name="Picture 2" descr="180px-Degas-_La_classe_de_danse_187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071942"/>
            <a:ext cx="2302825" cy="2609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71538" y="628652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Эдгар Дега «Танцкласс»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623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Рабочий стол\фото для презентаций\анимация\bestgif_narod_ru_2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28872" cy="2125263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2737"/>
            <a:ext cx="2428872" cy="2125263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8" y="4732737"/>
            <a:ext cx="2428872" cy="2125263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8" y="0"/>
            <a:ext cx="2428872" cy="21252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428604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1855 по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1861"/>
              </a:rPr>
              <a:t>1861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г. учился в Академии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Сюиса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Париже вместе с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Камилем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Основные сюжеты его произведений в этот период — сельские пейзажи, а также виды Парижа.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C:\Documents and Settings\User\Рабочий стол\импра\20632565_Bulvar_Monmart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14488"/>
            <a:ext cx="5214974" cy="4143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57422" y="600076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607220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«Бульвар Монмартр. После полудня, солнечно»</a:t>
            </a:r>
            <a:endParaRPr lang="ru-RU" b="1" dirty="0"/>
          </a:p>
        </p:txBody>
      </p:sp>
    </p:spTree>
  </p:cSld>
  <p:clrMapOvr>
    <a:masterClrMapping/>
  </p:clrMapOvr>
  <p:transition advTm="1547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Рабочий стол\фото для презентаций\анимация\bestgif_narod_ru_2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28872" cy="2125263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2737"/>
            <a:ext cx="2428872" cy="2125263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8" y="4732737"/>
            <a:ext cx="2428872" cy="2125263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8" y="0"/>
            <a:ext cx="2428872" cy="21252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21429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Писарро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начинал, как ученик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Камилля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этом выборе учителя уже сказалась врождённая любовь художника к картинам природы.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71448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8674" name="Picture 2" descr="C:\Documents and Settings\User\Рабочий стол\импра\оперный проез в париж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736"/>
            <a:ext cx="5276301" cy="4345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28860" y="6000768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 « Оперный проезд в Париже»</a:t>
            </a:r>
            <a:endParaRPr lang="ru-RU" sz="2400" b="1" dirty="0"/>
          </a:p>
        </p:txBody>
      </p:sp>
    </p:spTree>
  </p:cSld>
  <p:clrMapOvr>
    <a:masterClrMapping/>
  </p:clrMapOvr>
  <p:transition advTm="1574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47625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3810000" cy="47625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381750"/>
            <a:ext cx="3810000" cy="47625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42852"/>
            <a:ext cx="3810000" cy="476250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импра\каштаны в овсни писа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71480"/>
            <a:ext cx="609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28860" y="535782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«Каштаны в </a:t>
            </a:r>
            <a:r>
              <a:rPr lang="ru-RU" sz="3200" b="1" i="1" dirty="0" err="1" smtClean="0"/>
              <a:t>Овсни</a:t>
            </a:r>
            <a:r>
              <a:rPr lang="ru-RU" sz="3200" b="1" i="1" dirty="0" smtClean="0"/>
              <a:t>»</a:t>
            </a:r>
            <a:endParaRPr lang="ru-RU" sz="3200" b="1" i="1" dirty="0"/>
          </a:p>
        </p:txBody>
      </p:sp>
    </p:spTree>
  </p:cSld>
  <p:clrMapOvr>
    <a:masterClrMapping/>
  </p:clrMapOvr>
  <p:transition advTm="1556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47625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3810000" cy="47625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381750"/>
            <a:ext cx="3810000" cy="47625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619102"/>
          </a:xfrm>
          <a:prstGeom prst="rect">
            <a:avLst/>
          </a:prstGeom>
          <a:noFill/>
        </p:spPr>
      </p:pic>
      <p:pic>
        <p:nvPicPr>
          <p:cNvPr id="8194" name="Picture 2" descr="C:\Documents and Settings\User\Рабочий стол\импра\вечер в деревне писа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00042"/>
            <a:ext cx="5924550" cy="5211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00298" y="5857892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«Вечер в деревне»</a:t>
            </a:r>
            <a:endParaRPr lang="ru-RU" sz="3200" b="1" i="1" dirty="0"/>
          </a:p>
        </p:txBody>
      </p:sp>
    </p:spTree>
  </p:cSld>
  <p:clrMapOvr>
    <a:masterClrMapping/>
  </p:clrMapOvr>
  <p:transition advTm="1568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47625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3810000" cy="47625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381750"/>
            <a:ext cx="3810000" cy="47625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619102"/>
          </a:xfrm>
          <a:prstGeom prst="rect">
            <a:avLst/>
          </a:prstGeom>
          <a:noFill/>
        </p:spPr>
      </p:pic>
      <p:pic>
        <p:nvPicPr>
          <p:cNvPr id="9218" name="Picture 2" descr="C:\Documents and Settings\User\Рабочий стол\импра\бульвар монмартр ночью писа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14356"/>
            <a:ext cx="523875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28860" y="528638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«Бульвар  Монмартр ночью»</a:t>
            </a:r>
            <a:endParaRPr lang="ru-RU" sz="2400" b="1" i="1" dirty="0"/>
          </a:p>
        </p:txBody>
      </p:sp>
    </p:spTree>
  </p:cSld>
  <p:clrMapOvr>
    <a:masterClrMapping/>
  </p:clrMapOvr>
  <p:transition advTm="1570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47625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3810000" cy="47625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381750"/>
            <a:ext cx="3810000" cy="47625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619102"/>
          </a:xfrm>
          <a:prstGeom prst="rect">
            <a:avLst/>
          </a:prstGeom>
          <a:noFill/>
        </p:spPr>
      </p:pic>
      <p:pic>
        <p:nvPicPr>
          <p:cNvPr id="11266" name="Picture 2" descr="C:\Documents and Settings\User\Рабочий стол\импра\тропинка в деревню писа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642918"/>
            <a:ext cx="6477613" cy="4451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3108" y="5357826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«Тропинка в деревню»</a:t>
            </a:r>
            <a:endParaRPr lang="ru-RU" sz="3600" b="1" i="1" dirty="0"/>
          </a:p>
        </p:txBody>
      </p:sp>
    </p:spTree>
  </p:cSld>
  <p:clrMapOvr>
    <a:masterClrMapping/>
  </p:clrMapOvr>
  <p:transition advTm="162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47625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3810000" cy="47625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381750"/>
            <a:ext cx="3810000" cy="47625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619102"/>
          </a:xfrm>
          <a:prstGeom prst="rect">
            <a:avLst/>
          </a:prstGeom>
          <a:noFill/>
        </p:spPr>
      </p:pic>
      <p:pic>
        <p:nvPicPr>
          <p:cNvPr id="10242" name="Picture 2" descr="C:\Documents and Settings\User\Рабочий стол\импра\руан улица эписери писа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00042"/>
            <a:ext cx="3929090" cy="49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00364" y="564357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«Руан. Улица </a:t>
            </a:r>
            <a:r>
              <a:rPr lang="ru-RU" sz="2400" b="1" i="1" dirty="0" err="1" smtClean="0"/>
              <a:t>Эписери</a:t>
            </a:r>
            <a:r>
              <a:rPr lang="ru-RU" sz="2400" b="1" i="1" dirty="0" smtClean="0"/>
              <a:t>»</a:t>
            </a:r>
            <a:endParaRPr lang="ru-RU" sz="2400" b="1" i="1" dirty="0"/>
          </a:p>
        </p:txBody>
      </p:sp>
    </p:spTree>
  </p:cSld>
  <p:clrMapOvr>
    <a:masterClrMapping/>
  </p:clrMapOvr>
  <p:transition advTm="1611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Рабочий стол\фото для презентаций\анимация\bestgif_narod_ru_2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28872" cy="2125263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2737"/>
            <a:ext cx="2428872" cy="2125263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8" y="4732737"/>
            <a:ext cx="2428872" cy="2125263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8" y="0"/>
            <a:ext cx="2428872" cy="2125263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импра\sezann_823717971_tonnel_gi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14290"/>
            <a:ext cx="28575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43174" y="4286256"/>
            <a:ext cx="4572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Сеза́нн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Французский язык"/>
              </a:rPr>
              <a:t>фр.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Paul Cézanne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— французский художник, яркий представитель 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Постимпрессионизм"/>
              </a:rPr>
              <a:t>постимпрессионизма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86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14775" cy="186690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1100"/>
            <a:ext cx="3914775" cy="186690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4991100"/>
            <a:ext cx="3914775" cy="18669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0"/>
            <a:ext cx="3914775" cy="1866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785926"/>
            <a:ext cx="32147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влияние на творчество Сезанна оказал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Камиль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Писарро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Они работали вместе в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1872"/>
              </a:rPr>
              <a:t>1872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1873"/>
              </a:rPr>
              <a:t>1873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годах. Большой педагогический дар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Писарро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помог Сезанну в поисках его собственной неповторимой манеры живописи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импра\пьеро и арлеки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785794"/>
            <a:ext cx="3071834" cy="3931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071934" y="485776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      «Пьеро и Арлекин»</a:t>
            </a:r>
            <a:endParaRPr lang="ru-RU" sz="3200" b="1" i="1" dirty="0"/>
          </a:p>
        </p:txBody>
      </p:sp>
    </p:spTree>
  </p:cSld>
  <p:clrMapOvr>
    <a:masterClrMapping/>
  </p:clrMapOvr>
  <p:transition advTm="1713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14775" cy="186690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1100"/>
            <a:ext cx="3914775" cy="186690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4991100"/>
            <a:ext cx="3914775" cy="18669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0"/>
            <a:ext cx="3914775" cy="1866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500174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пришло к Сезанну уже около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1900"/>
              </a:rPr>
              <a:t>1900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года. Его картины были представлены на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Всемирная выставка (1900)"/>
              </a:rPr>
              <a:t>Всемирной выставке в Париже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 пользовался особенно большой популярностью у молодого поколения художников.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импра\Wallpapers_-_Fine_Art_-_Jas_de_Buffan_The_Pool_1876_Paul_Cezanne большая сосна близ экс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428868"/>
            <a:ext cx="4464538" cy="3571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20" y="3429000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«Большая сосна близ Экса»</a:t>
            </a:r>
            <a:endParaRPr lang="ru-RU" sz="3200" b="1" i="1" dirty="0"/>
          </a:p>
        </p:txBody>
      </p:sp>
    </p:spTree>
  </p:cSld>
  <p:clrMapOvr>
    <a:masterClrMapping/>
  </p:clrMapOvr>
  <p:transition advTm="1632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5"/>
            <a:ext cx="1743075" cy="300037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3857625"/>
            <a:ext cx="1743075" cy="3000375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0"/>
            <a:ext cx="1743075" cy="300037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43075" cy="3000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14290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МОНЕ Клод Оскар - выдающийся французский живописец, глава отечественного импрессионизма.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User\Рабочий стол\импра\мо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1" y="1142984"/>
            <a:ext cx="2656195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Documents and Settings\User\Рабочий стол\импра\Claude_Monet_1899_Nad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285992"/>
            <a:ext cx="2714644" cy="4413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215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14775" cy="186690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1100"/>
            <a:ext cx="3914775" cy="186690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4991100"/>
            <a:ext cx="3914775" cy="18669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0"/>
            <a:ext cx="3914775" cy="1866900"/>
          </a:xfrm>
          <a:prstGeom prst="rect">
            <a:avLst/>
          </a:prstGeom>
          <a:noFill/>
        </p:spPr>
      </p:pic>
      <p:pic>
        <p:nvPicPr>
          <p:cNvPr id="12290" name="Picture 2" descr="C:\Documents and Settings\User\Рабочий стол\импра\вид овера сезан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476631" cy="2756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28662" y="421481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 «Вид Овера»</a:t>
            </a:r>
            <a:endParaRPr lang="ru-RU" sz="2400" b="1" i="1" dirty="0"/>
          </a:p>
        </p:txBody>
      </p:sp>
      <p:pic>
        <p:nvPicPr>
          <p:cNvPr id="12292" name="Picture 4" descr="C:\Documents and Settings\User\Рабочий стол\импра\персики игруши сезан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000108"/>
            <a:ext cx="4730752" cy="34399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43504" y="457200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«Персики и груши»</a:t>
            </a:r>
            <a:endParaRPr lang="ru-RU" sz="2400" b="1" i="1" dirty="0"/>
          </a:p>
        </p:txBody>
      </p:sp>
    </p:spTree>
  </p:cSld>
  <p:clrMapOvr>
    <a:masterClrMapping/>
  </p:clrMapOvr>
  <p:transition advTm="1546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14775" cy="186690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1100"/>
            <a:ext cx="3914775" cy="186690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4991100"/>
            <a:ext cx="3914775" cy="18669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0"/>
            <a:ext cx="3914775" cy="1866900"/>
          </a:xfrm>
          <a:prstGeom prst="rect">
            <a:avLst/>
          </a:prstGeom>
          <a:noFill/>
        </p:spPr>
      </p:pic>
      <p:pic>
        <p:nvPicPr>
          <p:cNvPr id="13314" name="Picture 2" descr="C:\Documents and Settings\User\Рабочий стол\импра\натюрморт с кувшином и драпировкой сезан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135000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4429132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Натюрморт с кувшином и драпировкой</a:t>
            </a:r>
            <a:endParaRPr lang="ru-RU" sz="2400" b="1" i="1" dirty="0"/>
          </a:p>
        </p:txBody>
      </p:sp>
      <p:pic>
        <p:nvPicPr>
          <p:cNvPr id="13315" name="Picture 3" descr="C:\Documents and Settings\User\Рабочий стол\импра\натюрморт с хризантемам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85860"/>
            <a:ext cx="4119573" cy="3183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43438" y="4643446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Натюрморт с хризантемами</a:t>
            </a:r>
            <a:endParaRPr lang="ru-RU" sz="2400" b="1" i="1" dirty="0"/>
          </a:p>
        </p:txBody>
      </p:sp>
    </p:spTree>
  </p:cSld>
  <p:clrMapOvr>
    <a:masterClrMapping/>
  </p:clrMapOvr>
  <p:transition advTm="1634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14775" cy="186690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1100"/>
            <a:ext cx="3914775" cy="186690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4991100"/>
            <a:ext cx="3914775" cy="18669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0"/>
            <a:ext cx="3914775" cy="1866900"/>
          </a:xfrm>
          <a:prstGeom prst="rect">
            <a:avLst/>
          </a:prstGeom>
          <a:noFill/>
        </p:spPr>
      </p:pic>
      <p:pic>
        <p:nvPicPr>
          <p:cNvPr id="14338" name="Picture 2" descr="C:\Documents and Settings\User\Рабочий стол\импра\e46812188a008259e4f3628a6b01a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71480"/>
            <a:ext cx="4043266" cy="5076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69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4714876" cy="119062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30"/>
            <a:ext cx="4714876" cy="92867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929330"/>
            <a:ext cx="4714876" cy="92867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-214338"/>
            <a:ext cx="4714876" cy="1190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928670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1880-х Ван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обратился к искусству, посещал Академию художеств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Брюссель"/>
              </a:rPr>
              <a:t>Брюсселе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1880"/>
              </a:rPr>
              <a:t>1880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1881"/>
              </a:rPr>
              <a:t>1881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Антверпен"/>
              </a:rPr>
              <a:t>Антверпене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tooltip="1885"/>
              </a:rPr>
              <a:t>1885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tooltip="1886"/>
              </a:rPr>
              <a:t>1886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пользовался советами живописца А.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Мауве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tooltip="Гаага"/>
              </a:rPr>
              <a:t>Гааге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 увлечением рисовал шахтёров, крестьян, ремесленников.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786058"/>
            <a:ext cx="4786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tooltip="1880-е"/>
              </a:rPr>
              <a:t>1886-1888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Ван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жил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 tooltip="Париж"/>
              </a:rPr>
              <a:t>Париже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посещал частную художественную студию, изучал живопись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 tooltip="Импрессионизм"/>
              </a:rPr>
              <a:t>импрессионизма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 tooltip="Укиё-э"/>
              </a:rPr>
              <a:t>японскую гравюру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синтетические произведения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 tooltip="Гоген, Поль"/>
              </a:rPr>
              <a:t>Поля Гогена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этот период палитра Ван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Гога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стала светлой, исчезли землистого оттенка краски, появились чистые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золотисто-жёлтые, красные тона.</a:t>
            </a:r>
          </a:p>
          <a:p>
            <a:endParaRPr lang="ru-RU" dirty="0"/>
          </a:p>
        </p:txBody>
      </p:sp>
      <p:pic>
        <p:nvPicPr>
          <p:cNvPr id="15363" name="Picture 3" descr="C:\Documents and Settings\User\Рабочий стол\импра\звездная ночь над роной ван гог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57752" y="928670"/>
            <a:ext cx="4071966" cy="4470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43438" y="564357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    «Звездная ночь над Роной»</a:t>
            </a:r>
            <a:endParaRPr lang="ru-RU" sz="2400" b="1" i="1" dirty="0"/>
          </a:p>
        </p:txBody>
      </p:sp>
    </p:spTree>
  </p:cSld>
  <p:clrMapOvr>
    <a:masterClrMapping/>
  </p:clrMapOvr>
  <p:transition advTm="2054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4714876" cy="119062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30"/>
            <a:ext cx="4714876" cy="92867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929330"/>
            <a:ext cx="4714876" cy="92867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-214338"/>
            <a:ext cx="4714876" cy="1190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857232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1888 год"/>
              </a:rPr>
              <a:t>1888 году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Ван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переехал в </a:t>
            </a:r>
            <a:r>
              <a:rPr lang="ru-RU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Арль"/>
              </a:rPr>
              <a:t>Арль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где окончательно определилось своеобразие его творческой манеры. Пламенный художественный темперамент, мучительный порыв к гармонии, красоте и счастью и, одновременно, страх перед враждебными человеку силами, находят воплощение то в сияющих солнечными красками юга пейзажах.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User\Рабочий стол\импра\цветущие ветки каштана ван го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357430"/>
            <a:ext cx="4028123" cy="3195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2844" y="557214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«Цветущие ветки каштана»</a:t>
            </a:r>
            <a:endParaRPr lang="ru-RU" sz="2400" b="1" i="1" dirty="0"/>
          </a:p>
        </p:txBody>
      </p:sp>
      <p:pic>
        <p:nvPicPr>
          <p:cNvPr id="16387" name="Picture 3" descr="C:\Documents and Settings\User\Рабочий стол\импра\HayalEvi_Com-Wallpapers-1600x1200-298пшеничное поле с кипарисами ван го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071678"/>
            <a:ext cx="4400253" cy="3300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29190" y="557214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«Пшеничное поле с кипарисами»</a:t>
            </a:r>
            <a:endParaRPr lang="ru-RU" b="1" i="1" dirty="0"/>
          </a:p>
        </p:txBody>
      </p:sp>
    </p:spTree>
  </p:cSld>
  <p:clrMapOvr>
    <a:masterClrMapping/>
  </p:clrMapOvr>
  <p:transition advTm="2046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5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4714876" cy="119062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30"/>
            <a:ext cx="4714876" cy="92867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929330"/>
            <a:ext cx="4714876" cy="92867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-214338"/>
            <a:ext cx="4714876" cy="1190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500174"/>
            <a:ext cx="32861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Напряжённая работа и разгульный образ жизни Ван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Гога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(злоупотреблял абсентом) в последние годы привели к появлению приступов психической болезни (например, в результате одного их них художник отрезал себе ухо и подарил его проститутке.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User\Рабочий стол\импра\r_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267200" cy="52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45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4714876" cy="119062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30"/>
            <a:ext cx="4714876" cy="92867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929330"/>
            <a:ext cx="4714876" cy="92867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-214338"/>
            <a:ext cx="4714876" cy="1190625"/>
          </a:xfrm>
          <a:prstGeom prst="rect">
            <a:avLst/>
          </a:prstGeom>
          <a:noFill/>
        </p:spPr>
      </p:pic>
      <p:pic>
        <p:nvPicPr>
          <p:cNvPr id="18434" name="Picture 2" descr="C:\Documents and Settings\User\Рабочий стол\импра\vangogh_sunflowers1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3571900" cy="4608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Documents and Settings\User\Рабочий стол\импра\Doroga-v-Overe-posle-dozhdya-18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857232"/>
            <a:ext cx="4716190" cy="3717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57224" y="550070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   «Подсолнухи»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4786322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«Дорога в Овере после дождя»</a:t>
            </a:r>
            <a:endParaRPr lang="ru-RU" sz="2400" b="1" i="1" dirty="0"/>
          </a:p>
        </p:txBody>
      </p:sp>
    </p:spTree>
  </p:cSld>
  <p:clrMapOvr>
    <a:masterClrMapping/>
  </p:clrMapOvr>
  <p:transition advTm="1604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Рабочий стол\фото для презентаций\анимация\bestgif_narod_ru_211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3752850" cy="212407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bestgif_narod_ru_211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33925"/>
            <a:ext cx="3752850" cy="2124075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bestgif_narod_ru_211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1150" y="4733925"/>
            <a:ext cx="3752850" cy="212407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bestgif_narod_ru_211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1150" y="0"/>
            <a:ext cx="3752850" cy="2124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142852"/>
            <a:ext cx="350046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Пускай меня простит Винсент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Ван-Гог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то, что я помочь ему не мог,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то, что я травы ему под ноги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постелил на выжженной дороге,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то, что я не развязал шнурков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Его крестьянских пыльных башмаков,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то, что в зной не дал ему напиться,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помешал в больнице застрелиться.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Стою себе, а надо мной навис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Закрученный, как пламя, кипарис,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Лимонный крон и темно-голубое,-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Без них не стал бы я самим собою;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Унизил бы я собственную речь,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Когда б чужую ношу сбросил с плеч.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эта грубость ангела, с какою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 свой мазок роднит с моей строкою,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Ведет и вас через его зрачок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Туда, где дышит звездами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Ван-Гог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Арсений Тарковский. Стихи разных лет.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Москва, "Современник" 1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983.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ransition advTm="31734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81225" cy="241935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38650"/>
            <a:ext cx="2181225" cy="241935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4438650"/>
            <a:ext cx="2181225" cy="241935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0"/>
            <a:ext cx="2181225" cy="2419350"/>
          </a:xfrm>
          <a:prstGeom prst="rect">
            <a:avLst/>
          </a:prstGeom>
          <a:noFill/>
        </p:spPr>
      </p:pic>
      <p:pic>
        <p:nvPicPr>
          <p:cNvPr id="21506" name="Picture 2" descr="C:\Documents and Settings\User\Рабочий стол\импра\гог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4290"/>
            <a:ext cx="2925763" cy="402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71736" y="4572008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Эжен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Анри Поль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Гоге́н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Французский язык"/>
              </a:rPr>
              <a:t>фр.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Eugène Henri Paul Gauguin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7 июня"/>
              </a:rPr>
              <a:t>7 июня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1848"/>
              </a:rPr>
              <a:t>1848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tooltip="8 мая"/>
              </a:rPr>
              <a:t>8 мая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tooltip="1903"/>
              </a:rPr>
              <a:t>1903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tooltip="Франция"/>
              </a:rPr>
              <a:t>французский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живописец,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скульптор-керамист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график. Наряду с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tooltip="Сезанн"/>
              </a:rPr>
              <a:t>Сезанном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 tooltip="Ван Гог, Винсент"/>
              </a:rPr>
              <a:t>Ван </a:t>
            </a:r>
            <a:r>
              <a:rPr lang="ru-RU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 tooltip="Ван Гог, Винсент"/>
              </a:rPr>
              <a:t>Гогом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 крупнейшим представителем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 tooltip="Постимпрессионизм"/>
              </a:rPr>
              <a:t>постимпрессионизма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advTm="1560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81225" cy="241935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38650"/>
            <a:ext cx="2181225" cy="241935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4438650"/>
            <a:ext cx="2181225" cy="241935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0"/>
            <a:ext cx="2181225" cy="2419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214290"/>
            <a:ext cx="4929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Гоген увлекался рисованием ещё с детства, но только после знакомства с художником-импрессионистом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Камилем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Писсарро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в свою очередь познакомил Гогена с другими художниками, он стал рисовать регулярно и в конце концов выставлялся на выставках импрессионистов в 1881 и 1882 годах.</a:t>
            </a:r>
          </a:p>
          <a:p>
            <a:endParaRPr lang="ru-RU" dirty="0"/>
          </a:p>
        </p:txBody>
      </p:sp>
      <p:pic>
        <p:nvPicPr>
          <p:cNvPr id="20483" name="Picture 3" descr="C:\Documents and Settings\User\Рабочий стол\импра\00Gogen_Devushka_s_vee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357430"/>
            <a:ext cx="2736866" cy="3715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43174" y="621508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«Девушка с веером»</a:t>
            </a:r>
            <a:endParaRPr lang="ru-RU" sz="2800" b="1" i="1" dirty="0"/>
          </a:p>
        </p:txBody>
      </p:sp>
    </p:spTree>
  </p:cSld>
  <p:clrMapOvr>
    <a:masterClrMapping/>
  </p:clrMapOvr>
  <p:transition advTm="1582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5"/>
            <a:ext cx="1743075" cy="300037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3857625"/>
            <a:ext cx="1743075" cy="3000375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0"/>
            <a:ext cx="1743075" cy="300037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43075" cy="3000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42852"/>
            <a:ext cx="5429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Первой значительной работой, подводящей итоги творческих поисков этого периода, стал для К. Моне "Завтрак на траве" (1865-1866), написанный им вслед за одноименной программной работой Э.Мане. Сама работа до нас не дошла: художник оставил ее в счет уплаты за жилье в деревушке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окрестностях которой он работал. Но сохранилась ее уменьшенная копия, позволяющая составить общее представление о картине. </a:t>
            </a:r>
          </a:p>
          <a:p>
            <a:endParaRPr lang="ru-RU" b="1" dirty="0"/>
          </a:p>
        </p:txBody>
      </p:sp>
      <p:pic>
        <p:nvPicPr>
          <p:cNvPr id="10242" name="Picture 2" descr="C:\Documents and Settings\User\Рабочий стол\импра\edc444cca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71810"/>
            <a:ext cx="4833950" cy="3376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593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81225" cy="241935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38650"/>
            <a:ext cx="2181225" cy="241935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4438650"/>
            <a:ext cx="2181225" cy="241935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0"/>
            <a:ext cx="2181225" cy="2419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142852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Испытывая с детства, проведённого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tooltip="Перу"/>
              </a:rPr>
              <a:t>Перу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(на родине матери), тягу к экзотическим местам и считая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tooltip="Цивилизация"/>
              </a:rPr>
              <a:t>цивилизацию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«болезнью», Гоген, жаждущий «слиться с природой», в 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tooltip="1891 год"/>
              </a:rPr>
              <a:t>1891 году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уезжает на </a:t>
            </a:r>
            <a:r>
              <a:rPr lang="ru-RU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Таити"/>
              </a:rPr>
              <a:t>Таити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где проживал в </a:t>
            </a:r>
            <a:r>
              <a:rPr lang="ru-RU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tooltip="Папеэте"/>
              </a:rPr>
              <a:t>Папеэте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где в 1892 году пишет целых 80 полотен.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User\Рабочий стол\импра\1901-and-the-gold-of-their-bodi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1643050"/>
            <a:ext cx="3627841" cy="3143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C:\Documents and Settings\User\Рабочий стол\импра\ZHentshina_-derzhatshaya-plod-189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2571744"/>
            <a:ext cx="3069397" cy="4024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187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81225" cy="241935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38650"/>
            <a:ext cx="2181225" cy="2419350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4438650"/>
            <a:ext cx="2181225" cy="241935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File0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0"/>
            <a:ext cx="2181225" cy="2419350"/>
          </a:xfrm>
          <a:prstGeom prst="rect">
            <a:avLst/>
          </a:prstGeom>
          <a:noFill/>
        </p:spPr>
      </p:pic>
      <p:pic>
        <p:nvPicPr>
          <p:cNvPr id="23554" name="Picture 2" descr="C:\Documents and Settings\User\Рабочий стол\импра\а ты ревнуеш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4262444" cy="3166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 descr="C:\Documents and Settings\User\Рабочий стол\импра\две таитян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8514" y="3071810"/>
            <a:ext cx="4493986" cy="3252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456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142900"/>
            <a:ext cx="2587356" cy="2052636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4805364"/>
            <a:ext cx="2587356" cy="2052636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644" y="4805364"/>
            <a:ext cx="2587356" cy="2052636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644" y="0"/>
            <a:ext cx="2587356" cy="2052636"/>
          </a:xfrm>
          <a:prstGeom prst="rect">
            <a:avLst/>
          </a:prstGeom>
          <a:noFill/>
        </p:spPr>
      </p:pic>
      <p:pic>
        <p:nvPicPr>
          <p:cNvPr id="25602" name="Picture 2" descr="C:\Documents and Settings\User\Рабочий стол\импра\желтый христо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290"/>
            <a:ext cx="2771774" cy="3536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 descr="C:\Documents and Settings\User\Рабочий стол\импра\колдун с хива-оа гоге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643182"/>
            <a:ext cx="2971807" cy="3948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420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142900"/>
            <a:ext cx="2587356" cy="2052636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4805364"/>
            <a:ext cx="2587356" cy="2052636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644" y="4805364"/>
            <a:ext cx="2587356" cy="2052636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644" y="0"/>
            <a:ext cx="2587356" cy="2052636"/>
          </a:xfrm>
          <a:prstGeom prst="rect">
            <a:avLst/>
          </a:prstGeom>
          <a:noFill/>
        </p:spPr>
      </p:pic>
      <p:pic>
        <p:nvPicPr>
          <p:cNvPr id="24579" name="Picture 3" descr="C:\Documents and Settings\User\Рабочий стол\импра\мужчина с топор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2781304" cy="3836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C:\Documents and Settings\User\Рабочий стол\импра\портрет мадам гоге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428868"/>
            <a:ext cx="2938467" cy="4261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417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142900"/>
            <a:ext cx="2587356" cy="2052636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4805364"/>
            <a:ext cx="2587356" cy="2052636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644" y="4805364"/>
            <a:ext cx="2587356" cy="2052636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644" y="0"/>
            <a:ext cx="2587356" cy="2052636"/>
          </a:xfrm>
          <a:prstGeom prst="rect">
            <a:avLst/>
          </a:prstGeom>
          <a:noFill/>
        </p:spPr>
      </p:pic>
      <p:pic>
        <p:nvPicPr>
          <p:cNvPr id="26626" name="Picture 2" descr="C:\Documents and Settings\User\Рабочий стол\импра\рождение христа сына божьего гог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28"/>
            <a:ext cx="3656012" cy="2615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Picture 3" descr="C:\Documents and Settings\User\Рабочий стол\импра\плоды ман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214686"/>
            <a:ext cx="4262446" cy="322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438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142900"/>
            <a:ext cx="2587356" cy="2052636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4805364"/>
            <a:ext cx="2587356" cy="2052636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644" y="4805364"/>
            <a:ext cx="2587356" cy="2052636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ация\File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644" y="0"/>
            <a:ext cx="2587356" cy="2052636"/>
          </a:xfrm>
          <a:prstGeom prst="rect">
            <a:avLst/>
          </a:prstGeom>
          <a:noFill/>
        </p:spPr>
      </p:pic>
      <p:pic>
        <p:nvPicPr>
          <p:cNvPr id="27650" name="Picture 2" descr="C:\Documents and Settings\User\Рабочий стол\импра\разговор на таи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25" y="809625"/>
            <a:ext cx="6762750" cy="523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58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Documents and Settings\User\Рабочий стол\фото для презентаций\аниме\1277542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5594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5"/>
            <a:ext cx="1743075" cy="300037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3857625"/>
            <a:ext cx="1743075" cy="3000375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0"/>
            <a:ext cx="1743075" cy="300037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43075" cy="3000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285728"/>
            <a:ext cx="5715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Трагические события 1870-1871 гг. вынуждают К.Моне эмигрировать в Лондон, откуда он совершает путешествие в Голландию. По возвращении оттуда начинается самый плодотворный период в его творчестве, в 1872-1873 гг. он создает одни из самых лучших картин - "Сирень на солнце" (1873, ГМИИ, Москва), "Бульвар Капуцинок" (1873, ГМИИ, Москва), "Поле маков у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Аржантёя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(1873, Музей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Орсэ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Париж), "Впечатление. Восход солнца" (1872, Музей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Мармоттан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Париж) </a:t>
            </a:r>
          </a:p>
          <a:p>
            <a:endParaRPr lang="ru-RU" dirty="0"/>
          </a:p>
        </p:txBody>
      </p:sp>
      <p:pic>
        <p:nvPicPr>
          <p:cNvPr id="11266" name="Picture 2" descr="C:\Documents and Settings\User\Рабочий стол\импра\впечатление восход солнца мо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434639"/>
            <a:ext cx="4214842" cy="3286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52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5"/>
            <a:ext cx="1743075" cy="300037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3857625"/>
            <a:ext cx="1743075" cy="3000375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0"/>
            <a:ext cx="1743075" cy="300037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43075" cy="3000375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надо\imglarge-Bl%FChender+Flieder+in+der+Sonne-CM8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42853"/>
            <a:ext cx="3714776" cy="2765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3042" y="29289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              «Сирень на солнце»</a:t>
            </a:r>
            <a:endParaRPr lang="ru-RU" b="1" i="1" dirty="0"/>
          </a:p>
        </p:txBody>
      </p:sp>
      <p:pic>
        <p:nvPicPr>
          <p:cNvPr id="8" name="Picture 2" descr="C:\Documents and Settings\User\Рабочий стол\импра\поле мак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286124"/>
            <a:ext cx="4310066" cy="2812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71670" y="628652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                 «Поле маков»</a:t>
            </a:r>
          </a:p>
          <a:p>
            <a:endParaRPr lang="ru-RU" dirty="0"/>
          </a:p>
        </p:txBody>
      </p:sp>
    </p:spTree>
  </p:cSld>
  <p:clrMapOvr>
    <a:masterClrMapping/>
  </p:clrMapOvr>
  <p:transition advTm="2118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5"/>
            <a:ext cx="1743075" cy="3000375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3857625"/>
            <a:ext cx="1743075" cy="3000375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0"/>
            <a:ext cx="1743075" cy="300037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е\550148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43075" cy="3000375"/>
          </a:xfrm>
          <a:prstGeom prst="rect">
            <a:avLst/>
          </a:prstGeom>
          <a:noFill/>
        </p:spPr>
      </p:pic>
      <p:pic>
        <p:nvPicPr>
          <p:cNvPr id="9" name="Picture 5" descr="C:\Documents and Settings\User\Рабочий стол\бульвар капуцинок мо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28604"/>
            <a:ext cx="5838842" cy="4349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14546" y="507207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«Бульвар Капуцинок»</a:t>
            </a:r>
            <a:endParaRPr lang="ru-RU" sz="3200" b="1" i="1" dirty="0"/>
          </a:p>
        </p:txBody>
      </p:sp>
    </p:spTree>
  </p:cSld>
  <p:clrMapOvr>
    <a:masterClrMapping/>
  </p:clrMapOvr>
  <p:transition advTm="1515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фото для презентаций\аниме\6422482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46" cy="2876210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фото для презентаций\аниме\6422482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00482"/>
            <a:ext cx="2354145" cy="3057518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для презентаций\аниме\6422482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4180" y="3728173"/>
            <a:ext cx="2409820" cy="3129827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для презентаций\аниме\6422482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9852" y="0"/>
            <a:ext cx="2134148" cy="277179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импра\бульвар капуцинок мо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05663" y="-5567363"/>
            <a:ext cx="3719417" cy="27704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57422" y="542926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 </a:t>
            </a:r>
            <a:endParaRPr lang="ru-RU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142852"/>
            <a:ext cx="5929354" cy="383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К.Моне привлекают серийные работы: композиции "Стога" ("Стог сена в снегу. Хмурый день", 1891; "Стога. Конец дня. Осень", 1891 - обе в Художественном институте, Чикаго), изображения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Руанского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собора ("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Руанский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собор в полдень", 1894, Музей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Орсэ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Париж), виды Лондона ("Туман в Лондоне", 1903, Эрмитаж, Санкт-Петербург). В них, следуя импрессионистической манере, художник стремится передать различную степень освещенности одних и тех же предметов при различной погоде, в различное время дня, используя разнообразную тональность своей палитры. </a:t>
            </a:r>
          </a:p>
          <a:p>
            <a:endParaRPr lang="ru-RU" dirty="0"/>
          </a:p>
        </p:txBody>
      </p:sp>
      <p:pic>
        <p:nvPicPr>
          <p:cNvPr id="2050" name="Picture 2" descr="C:\Documents and Settings\User\Рабочий стол\надо\claude_monet_screensaver-85957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643314"/>
            <a:ext cx="3843342" cy="3050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537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1547</Words>
  <Application>Microsoft Office PowerPoint</Application>
  <PresentationFormat>Экран (4:3)</PresentationFormat>
  <Paragraphs>94</Paragraphs>
  <Slides>56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км</cp:lastModifiedBy>
  <cp:revision>22</cp:revision>
  <dcterms:created xsi:type="dcterms:W3CDTF">2010-11-14T17:11:51Z</dcterms:created>
  <dcterms:modified xsi:type="dcterms:W3CDTF">2018-07-27T18:20:47Z</dcterms:modified>
</cp:coreProperties>
</file>