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F513DB7-727C-48A0-AC51-7008BC94D540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B9169ED-4208-4B0C-A6B8-F8375C382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241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3DB7-727C-48A0-AC51-7008BC94D540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69ED-4208-4B0C-A6B8-F8375C382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375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F513DB7-727C-48A0-AC51-7008BC94D540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B9169ED-4208-4B0C-A6B8-F8375C382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181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F513DB7-727C-48A0-AC51-7008BC94D540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B9169ED-4208-4B0C-A6B8-F8375C382CE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899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F513DB7-727C-48A0-AC51-7008BC94D540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B9169ED-4208-4B0C-A6B8-F8375C382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748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3DB7-727C-48A0-AC51-7008BC94D540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69ED-4208-4B0C-A6B8-F8375C382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67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3DB7-727C-48A0-AC51-7008BC94D540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69ED-4208-4B0C-A6B8-F8375C382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605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3DB7-727C-48A0-AC51-7008BC94D540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69ED-4208-4B0C-A6B8-F8375C382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552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F513DB7-727C-48A0-AC51-7008BC94D540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B9169ED-4208-4B0C-A6B8-F8375C382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1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3DB7-727C-48A0-AC51-7008BC94D540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69ED-4208-4B0C-A6B8-F8375C382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37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F513DB7-727C-48A0-AC51-7008BC94D540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B9169ED-4208-4B0C-A6B8-F8375C382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81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3DB7-727C-48A0-AC51-7008BC94D540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69ED-4208-4B0C-A6B8-F8375C382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7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3DB7-727C-48A0-AC51-7008BC94D540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69ED-4208-4B0C-A6B8-F8375C382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47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3DB7-727C-48A0-AC51-7008BC94D540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69ED-4208-4B0C-A6B8-F8375C382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48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3DB7-727C-48A0-AC51-7008BC94D540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69ED-4208-4B0C-A6B8-F8375C382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1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3DB7-727C-48A0-AC51-7008BC94D540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69ED-4208-4B0C-A6B8-F8375C382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653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3DB7-727C-48A0-AC51-7008BC94D540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69ED-4208-4B0C-A6B8-F8375C382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89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13DB7-727C-48A0-AC51-7008BC94D540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69ED-4208-4B0C-A6B8-F8375C382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0412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679">
              <a:srgbClr val="F5BCBA"/>
            </a:gs>
            <a:gs pos="95359">
              <a:srgbClr val="F4B8B6"/>
            </a:gs>
            <a:gs pos="69000">
              <a:srgbClr val="F3AFAD"/>
            </a:gs>
            <a:gs pos="16000">
              <a:schemeClr val="accent6">
                <a:lumMod val="60000"/>
                <a:lumOff val="4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КОРОЛЬ ТАНЦЕВ – ВАЛЬС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Маркова Мария 4 класс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2074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465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0677"/>
            <a:ext cx="4671646" cy="658836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Вальс - один из самых романтичных и любимых танцев, объединяющий поколения и погружающих нас в состояние некоторой эйфории. Жанр вальса так любят многие композиторы-песенники, написавшие свои нетленные шедевры, которые не теряют своей популярности уже много лет – «Майский вальс», «Вальс Победы», «Домбайский вальс» и многие другие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033" y="764372"/>
            <a:ext cx="6685258" cy="5261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383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7569"/>
            <a:ext cx="4530969" cy="6283569"/>
          </a:xfrm>
        </p:spPr>
        <p:txBody>
          <a:bodyPr>
            <a:noAutofit/>
          </a:bodyPr>
          <a:lstStyle/>
          <a:p>
            <a:r>
              <a:rPr lang="ru-RU" sz="2000" dirty="0"/>
              <a:t>Вальс нельзя отнести к старинным танцам. По сравнению с </a:t>
            </a:r>
            <a:r>
              <a:rPr lang="ru-RU" sz="2000" dirty="0" err="1"/>
              <a:t>аллемандой</a:t>
            </a:r>
            <a:r>
              <a:rPr lang="ru-RU" sz="2000" dirty="0"/>
              <a:t> или курантой, вальс юн. Его возраст исчисляется менее чем двумя веками. Но вот точного происхождения данного танца точно не знает </a:t>
            </a:r>
            <a:r>
              <a:rPr lang="ru-RU" sz="2000" dirty="0" smtClean="0"/>
              <a:t>никто.</a:t>
            </a:r>
          </a:p>
          <a:p>
            <a:pPr marL="0" indent="0">
              <a:buNone/>
            </a:pPr>
            <a:r>
              <a:rPr lang="ru-RU" sz="2000" dirty="0" smtClean="0"/>
              <a:t>По </a:t>
            </a:r>
            <a:r>
              <a:rPr lang="ru-RU" sz="2000" dirty="0"/>
              <a:t>одной версии прародителем вальса стал немецкий стремительный </a:t>
            </a:r>
            <a:r>
              <a:rPr lang="ru-RU" sz="2000" dirty="0" err="1"/>
              <a:t>вальцер</a:t>
            </a:r>
            <a:r>
              <a:rPr lang="ru-RU" sz="2000" dirty="0"/>
              <a:t>. А другая версия гласит, что вальс произошел от лендлера – трехдольного танца немецких и австрийских крестьян, который танцевали парами и обязательно по кругу. </a:t>
            </a: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336" y="848059"/>
            <a:ext cx="6051934" cy="4962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8833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838200" y="181957"/>
            <a:ext cx="3100754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cap="none" normalizeH="0" baseline="0" dirty="0" smtClean="0">
                <a:ln>
                  <a:noFill/>
                </a:ln>
                <a:latin typeface="zapf"/>
              </a:rPr>
              <a:t>История возникновения вальса также связана со многими танцами европейских народов. В Вене же этот танец получил традиционные черты и с тех времен стал считаться «королем» танцев. Популярность вальса стала просто бешеной — стали появляться разновидности, которые исполняли не только дворяне, но и простые люди.</a:t>
            </a:r>
            <a:endParaRPr kumimoji="0" lang="ru-RU" sz="1600" cap="none" normalizeH="0" baseline="0" dirty="0" smtClean="0">
              <a:ln>
                <a:noFill/>
              </a:ln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cap="none" normalizeH="0" baseline="0" dirty="0" smtClean="0">
                <a:ln>
                  <a:noFill/>
                </a:ln>
                <a:latin typeface="zapf"/>
              </a:rPr>
              <a:t>В начале </a:t>
            </a:r>
            <a:r>
              <a:rPr kumimoji="0" lang="en-US" sz="1600" cap="none" normalizeH="0" baseline="0" dirty="0" smtClean="0">
                <a:ln>
                  <a:noFill/>
                </a:ln>
                <a:latin typeface="zapf"/>
              </a:rPr>
              <a:t>XX </a:t>
            </a:r>
            <a:r>
              <a:rPr kumimoji="0" lang="en-US" sz="1600" cap="none" normalizeH="0" baseline="0" dirty="0" err="1" smtClean="0">
                <a:ln>
                  <a:noFill/>
                </a:ln>
                <a:latin typeface="zapf"/>
              </a:rPr>
              <a:t>века</a:t>
            </a:r>
            <a:r>
              <a:rPr kumimoji="0" lang="en-US" sz="1600" cap="none" normalizeH="0" baseline="0" dirty="0" smtClean="0">
                <a:ln>
                  <a:noFill/>
                </a:ln>
                <a:latin typeface="zapf"/>
              </a:rPr>
              <a:t> в </a:t>
            </a:r>
            <a:r>
              <a:rPr kumimoji="0" lang="en-US" sz="1600" cap="none" normalizeH="0" baseline="0" dirty="0" err="1" smtClean="0">
                <a:ln>
                  <a:noFill/>
                </a:ln>
                <a:latin typeface="zapf"/>
              </a:rPr>
              <a:t>Англии</a:t>
            </a:r>
            <a:r>
              <a:rPr kumimoji="0" lang="en-US" sz="1600" cap="none" normalizeH="0" baseline="0" dirty="0" smtClean="0">
                <a:ln>
                  <a:noFill/>
                </a:ln>
                <a:latin typeface="zapf"/>
              </a:rPr>
              <a:t> </a:t>
            </a:r>
            <a:r>
              <a:rPr kumimoji="0" lang="en-US" sz="1600" cap="none" normalizeH="0" baseline="0" dirty="0" err="1" smtClean="0">
                <a:ln>
                  <a:noFill/>
                </a:ln>
                <a:latin typeface="zapf"/>
              </a:rPr>
              <a:t>начали</a:t>
            </a:r>
            <a:r>
              <a:rPr kumimoji="0" lang="en-US" sz="1600" cap="none" normalizeH="0" baseline="0" dirty="0" smtClean="0">
                <a:ln>
                  <a:noFill/>
                </a:ln>
                <a:latin typeface="zapf"/>
              </a:rPr>
              <a:t> </a:t>
            </a:r>
            <a:r>
              <a:rPr kumimoji="0" lang="en-US" sz="1600" cap="none" normalizeH="0" baseline="0" dirty="0" err="1" smtClean="0">
                <a:ln>
                  <a:noFill/>
                </a:ln>
                <a:latin typeface="zapf"/>
              </a:rPr>
              <a:t>танцевать</a:t>
            </a:r>
            <a:r>
              <a:rPr kumimoji="0" lang="en-US" sz="1600" cap="none" normalizeH="0" baseline="0" dirty="0" smtClean="0">
                <a:ln>
                  <a:noFill/>
                </a:ln>
                <a:latin typeface="zapf"/>
              </a:rPr>
              <a:t> </a:t>
            </a:r>
            <a:r>
              <a:rPr kumimoji="0" lang="en-US" sz="1600" cap="none" normalizeH="0" baseline="0" dirty="0" err="1" smtClean="0">
                <a:ln>
                  <a:noFill/>
                </a:ln>
                <a:latin typeface="zapf"/>
              </a:rPr>
              <a:t>такие</a:t>
            </a:r>
            <a:r>
              <a:rPr kumimoji="0" lang="en-US" sz="1600" cap="none" normalizeH="0" baseline="0" dirty="0" smtClean="0">
                <a:ln>
                  <a:noFill/>
                </a:ln>
                <a:latin typeface="zapf"/>
              </a:rPr>
              <a:t> </a:t>
            </a:r>
            <a:r>
              <a:rPr kumimoji="0" lang="en-US" sz="1600" cap="none" normalizeH="0" baseline="0" dirty="0" err="1" smtClean="0">
                <a:ln>
                  <a:noFill/>
                </a:ln>
                <a:latin typeface="zapf"/>
              </a:rPr>
              <a:t>известные</a:t>
            </a:r>
            <a:r>
              <a:rPr kumimoji="0" lang="en-US" sz="1600" cap="none" normalizeH="0" baseline="0" dirty="0" smtClean="0">
                <a:ln>
                  <a:noFill/>
                </a:ln>
                <a:latin typeface="zapf"/>
              </a:rPr>
              <a:t> </a:t>
            </a:r>
            <a:r>
              <a:rPr kumimoji="0" lang="en-US" sz="1600" cap="none" normalizeH="0" baseline="0" dirty="0" err="1" smtClean="0">
                <a:ln>
                  <a:noFill/>
                </a:ln>
                <a:latin typeface="zapf"/>
              </a:rPr>
              <a:t>сейчас</a:t>
            </a:r>
            <a:r>
              <a:rPr kumimoji="0" lang="en-US" sz="1600" cap="none" normalizeH="0" baseline="0" dirty="0" smtClean="0">
                <a:ln>
                  <a:noFill/>
                </a:ln>
                <a:latin typeface="zapf"/>
              </a:rPr>
              <a:t> </a:t>
            </a:r>
            <a:r>
              <a:rPr kumimoji="0" lang="en-US" sz="1600" cap="none" normalizeH="0" baseline="0" dirty="0" err="1" smtClean="0">
                <a:ln>
                  <a:noFill/>
                </a:ln>
                <a:latin typeface="zapf"/>
              </a:rPr>
              <a:t>вальс</a:t>
            </a:r>
            <a:r>
              <a:rPr kumimoji="0" lang="en-US" sz="1600" cap="none" normalizeH="0" baseline="0" dirty="0" smtClean="0">
                <a:ln>
                  <a:noFill/>
                </a:ln>
                <a:latin typeface="zapf"/>
              </a:rPr>
              <a:t> — </a:t>
            </a:r>
            <a:r>
              <a:rPr kumimoji="0" lang="en-US" sz="1600" cap="none" normalizeH="0" baseline="0" dirty="0" err="1" smtClean="0">
                <a:ln>
                  <a:noFill/>
                </a:ln>
                <a:latin typeface="zapf"/>
              </a:rPr>
              <a:t>бостон</a:t>
            </a:r>
            <a:r>
              <a:rPr kumimoji="0" lang="en-US" sz="1600" cap="none" normalizeH="0" baseline="0" dirty="0" smtClean="0">
                <a:ln>
                  <a:noFill/>
                </a:ln>
                <a:latin typeface="zapf"/>
              </a:rPr>
              <a:t>, </a:t>
            </a:r>
            <a:r>
              <a:rPr kumimoji="0" lang="en-US" sz="1600" cap="none" normalizeH="0" baseline="0" dirty="0" err="1" smtClean="0">
                <a:ln>
                  <a:noFill/>
                </a:ln>
                <a:latin typeface="zapf"/>
              </a:rPr>
              <a:t>медленный</a:t>
            </a:r>
            <a:r>
              <a:rPr kumimoji="0" lang="en-US" sz="1600" cap="none" normalizeH="0" baseline="0" dirty="0" smtClean="0">
                <a:ln>
                  <a:noFill/>
                </a:ln>
                <a:latin typeface="zapf"/>
              </a:rPr>
              <a:t> </a:t>
            </a:r>
            <a:r>
              <a:rPr kumimoji="0" lang="en-US" sz="1600" cap="none" normalizeH="0" baseline="0" dirty="0" err="1" smtClean="0">
                <a:ln>
                  <a:noFill/>
                </a:ln>
                <a:latin typeface="zapf"/>
              </a:rPr>
              <a:t>вальс</a:t>
            </a:r>
            <a:r>
              <a:rPr kumimoji="0" lang="en-US" sz="1600" cap="none" normalizeH="0" baseline="0" dirty="0" smtClean="0">
                <a:ln>
                  <a:noFill/>
                </a:ln>
                <a:latin typeface="zapf"/>
              </a:rPr>
              <a:t>. </a:t>
            </a:r>
            <a:r>
              <a:rPr kumimoji="0" lang="en-US" sz="1600" cap="none" normalizeH="0" baseline="0" dirty="0" err="1" smtClean="0">
                <a:ln>
                  <a:noFill/>
                </a:ln>
                <a:latin typeface="zapf"/>
              </a:rPr>
              <a:t>Старое</a:t>
            </a:r>
            <a:r>
              <a:rPr kumimoji="0" lang="en-US" sz="1600" cap="none" normalizeH="0" baseline="0" dirty="0" smtClean="0">
                <a:ln>
                  <a:noFill/>
                </a:ln>
                <a:latin typeface="zapf"/>
              </a:rPr>
              <a:t> </a:t>
            </a:r>
            <a:r>
              <a:rPr kumimoji="0" lang="en-US" sz="1600" cap="none" normalizeH="0" baseline="0" dirty="0" err="1" smtClean="0">
                <a:ln>
                  <a:noFill/>
                </a:ln>
                <a:latin typeface="zapf"/>
              </a:rPr>
              <a:t>дворянство</a:t>
            </a:r>
            <a:r>
              <a:rPr kumimoji="0" lang="en-US" sz="1600" cap="none" normalizeH="0" baseline="0" dirty="0" smtClean="0">
                <a:ln>
                  <a:noFill/>
                </a:ln>
                <a:latin typeface="zapf"/>
              </a:rPr>
              <a:t> </a:t>
            </a:r>
            <a:r>
              <a:rPr kumimoji="0" lang="en-US" sz="1600" cap="none" normalizeH="0" baseline="0" dirty="0" err="1" smtClean="0">
                <a:ln>
                  <a:noFill/>
                </a:ln>
                <a:latin typeface="zapf"/>
              </a:rPr>
              <a:t>относилось</a:t>
            </a:r>
            <a:r>
              <a:rPr kumimoji="0" lang="en-US" sz="1600" cap="none" normalizeH="0" baseline="0" dirty="0" smtClean="0">
                <a:ln>
                  <a:noFill/>
                </a:ln>
                <a:latin typeface="zapf"/>
              </a:rPr>
              <a:t> к </a:t>
            </a:r>
            <a:r>
              <a:rPr kumimoji="0" lang="en-US" sz="1600" cap="none" normalizeH="0" baseline="0" dirty="0" err="1" smtClean="0">
                <a:ln>
                  <a:noFill/>
                </a:ln>
                <a:latin typeface="zapf"/>
              </a:rPr>
              <a:t>ним</a:t>
            </a:r>
            <a:r>
              <a:rPr kumimoji="0" lang="en-US" sz="1600" cap="none" normalizeH="0" baseline="0" dirty="0" smtClean="0">
                <a:ln>
                  <a:noFill/>
                </a:ln>
                <a:latin typeface="zapf"/>
              </a:rPr>
              <a:t> </a:t>
            </a:r>
            <a:r>
              <a:rPr kumimoji="0" lang="en-US" sz="1600" cap="none" normalizeH="0" baseline="0" dirty="0" err="1" smtClean="0">
                <a:ln>
                  <a:noFill/>
                </a:ln>
                <a:latin typeface="zapf"/>
              </a:rPr>
              <a:t>скептически</a:t>
            </a:r>
            <a:r>
              <a:rPr kumimoji="0" lang="en-US" sz="1600" cap="none" normalizeH="0" baseline="0" dirty="0" smtClean="0">
                <a:ln>
                  <a:noFill/>
                </a:ln>
                <a:latin typeface="zapf"/>
              </a:rPr>
              <a:t>, </a:t>
            </a:r>
            <a:r>
              <a:rPr kumimoji="0" lang="en-US" sz="1600" cap="none" normalizeH="0" baseline="0" dirty="0" err="1" smtClean="0">
                <a:ln>
                  <a:noFill/>
                </a:ln>
                <a:latin typeface="zapf"/>
              </a:rPr>
              <a:t>но</a:t>
            </a:r>
            <a:r>
              <a:rPr kumimoji="0" lang="en-US" sz="1600" cap="none" normalizeH="0" baseline="0" dirty="0" smtClean="0">
                <a:ln>
                  <a:noFill/>
                </a:ln>
                <a:latin typeface="zapf"/>
              </a:rPr>
              <a:t> </a:t>
            </a:r>
            <a:r>
              <a:rPr kumimoji="0" lang="en-US" sz="1600" cap="none" normalizeH="0" baseline="0" dirty="0" err="1" smtClean="0">
                <a:ln>
                  <a:noFill/>
                </a:ln>
                <a:latin typeface="zapf"/>
              </a:rPr>
              <a:t>время</a:t>
            </a:r>
            <a:r>
              <a:rPr kumimoji="0" lang="en-US" sz="1600" cap="none" normalizeH="0" baseline="0" dirty="0" smtClean="0">
                <a:ln>
                  <a:noFill/>
                </a:ln>
                <a:latin typeface="zapf"/>
              </a:rPr>
              <a:t> </a:t>
            </a:r>
            <a:r>
              <a:rPr kumimoji="0" lang="en-US" sz="1600" cap="none" normalizeH="0" baseline="0" dirty="0" err="1" smtClean="0">
                <a:ln>
                  <a:noFill/>
                </a:ln>
                <a:latin typeface="zapf"/>
              </a:rPr>
              <a:t>неумолимо</a:t>
            </a:r>
            <a:r>
              <a:rPr kumimoji="0" lang="en-US" sz="1600" cap="none" normalizeH="0" baseline="0" dirty="0" smtClean="0">
                <a:ln>
                  <a:noFill/>
                </a:ln>
                <a:latin typeface="zapf"/>
              </a:rPr>
              <a:t> </a:t>
            </a:r>
            <a:r>
              <a:rPr kumimoji="0" lang="en-US" sz="1600" cap="none" normalizeH="0" baseline="0" dirty="0" err="1" smtClean="0">
                <a:ln>
                  <a:noFill/>
                </a:ln>
                <a:latin typeface="zapf"/>
              </a:rPr>
              <a:t>шло</a:t>
            </a:r>
            <a:r>
              <a:rPr kumimoji="0" lang="en-US" sz="1600" cap="none" normalizeH="0" baseline="0" dirty="0" smtClean="0">
                <a:ln>
                  <a:noFill/>
                </a:ln>
                <a:latin typeface="zapf"/>
              </a:rPr>
              <a:t> и </a:t>
            </a:r>
            <a:r>
              <a:rPr kumimoji="0" lang="en-US" sz="1600" cap="none" normalizeH="0" baseline="0" dirty="0" err="1" smtClean="0">
                <a:ln>
                  <a:noFill/>
                </a:ln>
                <a:latin typeface="zapf"/>
              </a:rPr>
              <a:t>мода</a:t>
            </a:r>
            <a:r>
              <a:rPr kumimoji="0" lang="en-US" sz="1600" cap="none" normalizeH="0" baseline="0" dirty="0" smtClean="0">
                <a:ln>
                  <a:noFill/>
                </a:ln>
                <a:latin typeface="zapf"/>
              </a:rPr>
              <a:t> </a:t>
            </a:r>
            <a:r>
              <a:rPr kumimoji="0" lang="en-US" sz="1600" cap="none" normalizeH="0" baseline="0" dirty="0" err="1" smtClean="0">
                <a:ln>
                  <a:noFill/>
                </a:ln>
                <a:latin typeface="zapf"/>
              </a:rPr>
              <a:t>менялась</a:t>
            </a:r>
            <a:r>
              <a:rPr kumimoji="0" lang="en-US" sz="1600" cap="none" normalizeH="0" baseline="0" dirty="0" smtClean="0">
                <a:ln>
                  <a:noFill/>
                </a:ln>
                <a:latin typeface="zapf"/>
              </a:rPr>
              <a:t>, а </a:t>
            </a:r>
            <a:r>
              <a:rPr kumimoji="0" lang="en-US" sz="1600" cap="none" normalizeH="0" baseline="0" dirty="0" err="1" smtClean="0">
                <a:ln>
                  <a:noFill/>
                </a:ln>
                <a:latin typeface="zapf"/>
              </a:rPr>
              <a:t>за</a:t>
            </a:r>
            <a:r>
              <a:rPr kumimoji="0" lang="en-US" sz="1600" cap="none" normalizeH="0" baseline="0" dirty="0" smtClean="0">
                <a:ln>
                  <a:noFill/>
                </a:ln>
                <a:latin typeface="zapf"/>
              </a:rPr>
              <a:t> </a:t>
            </a:r>
            <a:r>
              <a:rPr kumimoji="0" lang="en-US" sz="1600" cap="none" normalizeH="0" baseline="0" dirty="0" err="1" smtClean="0">
                <a:ln>
                  <a:noFill/>
                </a:ln>
                <a:latin typeface="zapf"/>
              </a:rPr>
              <a:t>ней</a:t>
            </a:r>
            <a:r>
              <a:rPr kumimoji="0" lang="en-US" sz="1600" cap="none" normalizeH="0" baseline="0" dirty="0" smtClean="0">
                <a:ln>
                  <a:noFill/>
                </a:ln>
                <a:latin typeface="zapf"/>
              </a:rPr>
              <a:t> </a:t>
            </a:r>
            <a:r>
              <a:rPr kumimoji="0" lang="en-US" sz="1600" cap="none" normalizeH="0" baseline="0" dirty="0" err="1" smtClean="0">
                <a:ln>
                  <a:noFill/>
                </a:ln>
                <a:latin typeface="zapf"/>
              </a:rPr>
              <a:t>новые</a:t>
            </a:r>
            <a:r>
              <a:rPr kumimoji="0" lang="en-US" sz="1600" cap="none" normalizeH="0" baseline="0" dirty="0" smtClean="0">
                <a:ln>
                  <a:noFill/>
                </a:ln>
                <a:latin typeface="zapf"/>
              </a:rPr>
              <a:t> </a:t>
            </a:r>
            <a:r>
              <a:rPr kumimoji="0" lang="en-US" sz="1600" cap="none" normalizeH="0" baseline="0" dirty="0" err="1" smtClean="0">
                <a:ln>
                  <a:noFill/>
                </a:ln>
                <a:latin typeface="zapf"/>
              </a:rPr>
              <a:t>веяния</a:t>
            </a:r>
            <a:r>
              <a:rPr kumimoji="0" lang="en-US" sz="1600" cap="none" normalizeH="0" baseline="0" dirty="0" smtClean="0">
                <a:ln>
                  <a:noFill/>
                </a:ln>
                <a:latin typeface="zapf"/>
              </a:rPr>
              <a:t> </a:t>
            </a:r>
            <a:r>
              <a:rPr kumimoji="0" lang="en-US" sz="1600" cap="none" normalizeH="0" baseline="0" dirty="0" err="1" smtClean="0">
                <a:ln>
                  <a:noFill/>
                </a:ln>
                <a:latin typeface="zapf"/>
              </a:rPr>
              <a:t>приходили</a:t>
            </a:r>
            <a:r>
              <a:rPr kumimoji="0" lang="en-US" sz="1600" cap="none" normalizeH="0" baseline="0" dirty="0" smtClean="0">
                <a:ln>
                  <a:noFill/>
                </a:ln>
                <a:latin typeface="zapf"/>
              </a:rPr>
              <a:t> и в </a:t>
            </a:r>
            <a:r>
              <a:rPr kumimoji="0" lang="en-US" sz="1600" cap="none" normalizeH="0" baseline="0" dirty="0" err="1" smtClean="0">
                <a:ln>
                  <a:noFill/>
                </a:ln>
                <a:latin typeface="zapf"/>
              </a:rPr>
              <a:t>танцевальные</a:t>
            </a:r>
            <a:r>
              <a:rPr kumimoji="0" lang="en-US" sz="1600" cap="none" normalizeH="0" baseline="0" dirty="0" smtClean="0">
                <a:ln>
                  <a:noFill/>
                </a:ln>
                <a:latin typeface="zapf"/>
              </a:rPr>
              <a:t> </a:t>
            </a:r>
            <a:r>
              <a:rPr kumimoji="0" lang="en-US" sz="1600" cap="none" normalizeH="0" baseline="0" dirty="0" err="1" smtClean="0">
                <a:ln>
                  <a:noFill/>
                </a:ln>
                <a:latin typeface="zapf"/>
              </a:rPr>
              <a:t>стили</a:t>
            </a:r>
            <a:r>
              <a:rPr kumimoji="0" lang="en-US" sz="1600" cap="none" normalizeH="0" baseline="0" dirty="0" smtClean="0">
                <a:ln>
                  <a:noFill/>
                </a:ln>
                <a:latin typeface="zapf"/>
              </a:rPr>
              <a:t>. </a:t>
            </a:r>
            <a:r>
              <a:rPr kumimoji="0" lang="en-US" sz="1600" cap="none" normalizeH="0" baseline="0" dirty="0" err="1" smtClean="0">
                <a:ln>
                  <a:noFill/>
                </a:ln>
                <a:latin typeface="zapf"/>
              </a:rPr>
              <a:t>Каждый</a:t>
            </a:r>
            <a:r>
              <a:rPr kumimoji="0" lang="en-US" sz="1600" cap="none" normalizeH="0" baseline="0" dirty="0" smtClean="0">
                <a:ln>
                  <a:noFill/>
                </a:ln>
                <a:latin typeface="zapf"/>
              </a:rPr>
              <a:t> </a:t>
            </a:r>
            <a:r>
              <a:rPr kumimoji="0" lang="en-US" sz="1600" cap="none" normalizeH="0" baseline="0" dirty="0" err="1" smtClean="0">
                <a:ln>
                  <a:noFill/>
                </a:ln>
                <a:latin typeface="zapf"/>
              </a:rPr>
              <a:t>из</a:t>
            </a:r>
            <a:r>
              <a:rPr kumimoji="0" lang="en-US" sz="1600" cap="none" normalizeH="0" baseline="0" dirty="0" smtClean="0">
                <a:ln>
                  <a:noFill/>
                </a:ln>
                <a:latin typeface="zapf"/>
              </a:rPr>
              <a:t> </a:t>
            </a:r>
            <a:r>
              <a:rPr kumimoji="0" lang="en-US" sz="1600" cap="none" normalizeH="0" baseline="0" dirty="0" err="1" smtClean="0">
                <a:ln>
                  <a:noFill/>
                </a:ln>
                <a:latin typeface="zapf"/>
              </a:rPr>
              <a:t>них</a:t>
            </a:r>
            <a:r>
              <a:rPr kumimoji="0" lang="en-US" sz="1600" cap="none" normalizeH="0" baseline="0" dirty="0" smtClean="0">
                <a:ln>
                  <a:noFill/>
                </a:ln>
                <a:latin typeface="zapf"/>
              </a:rPr>
              <a:t> </a:t>
            </a:r>
            <a:r>
              <a:rPr kumimoji="0" lang="en-US" sz="1600" cap="none" normalizeH="0" baseline="0" dirty="0" err="1" smtClean="0">
                <a:ln>
                  <a:noFill/>
                </a:ln>
                <a:latin typeface="zapf"/>
              </a:rPr>
              <a:t>отличало</a:t>
            </a:r>
            <a:r>
              <a:rPr kumimoji="0" lang="en-US" sz="1600" cap="none" normalizeH="0" baseline="0" dirty="0" smtClean="0">
                <a:ln>
                  <a:noFill/>
                </a:ln>
                <a:latin typeface="zapf"/>
              </a:rPr>
              <a:t> </a:t>
            </a:r>
            <a:r>
              <a:rPr kumimoji="0" lang="en-US" sz="1600" cap="none" normalizeH="0" baseline="0" dirty="0" err="1" smtClean="0">
                <a:ln>
                  <a:noFill/>
                </a:ln>
                <a:latin typeface="zapf"/>
              </a:rPr>
              <a:t>увеличение</a:t>
            </a:r>
            <a:r>
              <a:rPr kumimoji="0" lang="en-US" sz="1600" cap="none" normalizeH="0" baseline="0" dirty="0" smtClean="0">
                <a:ln>
                  <a:noFill/>
                </a:ln>
                <a:latin typeface="zapf"/>
              </a:rPr>
              <a:t> </a:t>
            </a:r>
            <a:r>
              <a:rPr kumimoji="0" lang="en-US" sz="1600" cap="none" normalizeH="0" baseline="0" dirty="0" err="1" smtClean="0">
                <a:ln>
                  <a:noFill/>
                </a:ln>
                <a:latin typeface="zapf"/>
              </a:rPr>
              <a:t>или</a:t>
            </a:r>
            <a:r>
              <a:rPr kumimoji="0" lang="en-US" sz="1600" cap="none" normalizeH="0" baseline="0" dirty="0" smtClean="0">
                <a:ln>
                  <a:noFill/>
                </a:ln>
                <a:latin typeface="zapf"/>
              </a:rPr>
              <a:t> </a:t>
            </a:r>
            <a:r>
              <a:rPr kumimoji="0" lang="en-US" sz="1600" cap="none" normalizeH="0" baseline="0" dirty="0" err="1" smtClean="0">
                <a:ln>
                  <a:noFill/>
                </a:ln>
                <a:latin typeface="zapf"/>
              </a:rPr>
              <a:t>уменьшение</a:t>
            </a:r>
            <a:r>
              <a:rPr kumimoji="0" lang="en-US" sz="1600" cap="none" normalizeH="0" baseline="0" dirty="0" smtClean="0">
                <a:ln>
                  <a:noFill/>
                </a:ln>
                <a:latin typeface="zapf"/>
              </a:rPr>
              <a:t> </a:t>
            </a:r>
            <a:r>
              <a:rPr kumimoji="0" lang="en-US" sz="1600" cap="none" normalizeH="0" baseline="0" dirty="0" err="1" smtClean="0">
                <a:ln>
                  <a:noFill/>
                </a:ln>
                <a:latin typeface="zapf"/>
              </a:rPr>
              <a:t>темпа</a:t>
            </a:r>
            <a:r>
              <a:rPr kumimoji="0" lang="en-US" sz="1600" cap="none" normalizeH="0" baseline="0" dirty="0" smtClean="0">
                <a:ln>
                  <a:noFill/>
                </a:ln>
                <a:latin typeface="zapf"/>
              </a:rPr>
              <a:t>, </a:t>
            </a:r>
            <a:r>
              <a:rPr kumimoji="0" lang="en-US" sz="1600" cap="none" normalizeH="0" baseline="0" dirty="0" err="1" smtClean="0">
                <a:ln>
                  <a:noFill/>
                </a:ln>
                <a:latin typeface="zapf"/>
              </a:rPr>
              <a:t>особый</a:t>
            </a:r>
            <a:r>
              <a:rPr kumimoji="0" lang="en-US" sz="1600" cap="none" normalizeH="0" baseline="0" dirty="0" smtClean="0">
                <a:ln>
                  <a:noFill/>
                </a:ln>
                <a:latin typeface="zapf"/>
              </a:rPr>
              <a:t> </a:t>
            </a:r>
            <a:r>
              <a:rPr kumimoji="0" lang="en-US" sz="1600" cap="none" normalizeH="0" baseline="0" dirty="0" err="1" smtClean="0">
                <a:ln>
                  <a:noFill/>
                </a:ln>
                <a:latin typeface="zapf"/>
              </a:rPr>
              <a:t>характер</a:t>
            </a:r>
            <a:r>
              <a:rPr kumimoji="0" lang="en-US" sz="1600" cap="none" normalizeH="0" baseline="0" dirty="0" smtClean="0">
                <a:ln>
                  <a:noFill/>
                </a:ln>
                <a:latin typeface="zapf"/>
              </a:rPr>
              <a:t> </a:t>
            </a:r>
            <a:r>
              <a:rPr kumimoji="0" lang="en-US" sz="1600" cap="none" normalizeH="0" baseline="0" dirty="0" err="1" smtClean="0">
                <a:ln>
                  <a:noFill/>
                </a:ln>
                <a:latin typeface="zapf"/>
              </a:rPr>
              <a:t>поворотов</a:t>
            </a:r>
            <a:r>
              <a:rPr kumimoji="0" lang="en-US" sz="1600" cap="none" normalizeH="0" baseline="0" dirty="0" smtClean="0">
                <a:ln>
                  <a:noFill/>
                </a:ln>
                <a:latin typeface="zapf"/>
              </a:rPr>
              <a:t> и </a:t>
            </a:r>
            <a:r>
              <a:rPr kumimoji="0" lang="en-US" sz="1600" cap="none" normalizeH="0" baseline="0" dirty="0" err="1" smtClean="0">
                <a:ln>
                  <a:noFill/>
                </a:ln>
                <a:latin typeface="zapf"/>
              </a:rPr>
              <a:t>движений</a:t>
            </a:r>
            <a:r>
              <a:rPr kumimoji="0" lang="en-US" sz="1600" cap="none" normalizeH="0" baseline="0" dirty="0" smtClean="0">
                <a:ln>
                  <a:noFill/>
                </a:ln>
                <a:latin typeface="zapf"/>
              </a:rPr>
              <a:t>.</a:t>
            </a:r>
            <a:endParaRPr kumimoji="0" lang="en-US" sz="2400" cap="none" normalizeH="0" baseline="0" dirty="0" smtClean="0">
              <a:ln>
                <a:noFill/>
              </a:ln>
            </a:endParaRPr>
          </a:p>
        </p:txBody>
      </p:sp>
      <p:pic>
        <p:nvPicPr>
          <p:cNvPr id="3078" name="Picture 6" descr="ÐÐ°ÑÑÐ¸Ð½ÐºÐ¸ Ð¿Ð¾ Ð·Ð°Ð¿ÑÐ¾ÑÑ Ð²Ð°Ð»ÑÑ ÑÐ¾Ñ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104774"/>
            <a:ext cx="5429250" cy="664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-120894"/>
            <a:ext cx="3848100" cy="3857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9147" y="4088423"/>
            <a:ext cx="4120662" cy="689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Схема шагов медленного вальса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1298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844061"/>
            <a:ext cx="10515600" cy="2534750"/>
          </a:xfrm>
        </p:spPr>
        <p:txBody>
          <a:bodyPr/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вальса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1984" y="902678"/>
            <a:ext cx="10515600" cy="5813548"/>
          </a:xfrm>
        </p:spPr>
        <p:txBody>
          <a:bodyPr>
            <a:normAutofit/>
          </a:bodyPr>
          <a:lstStyle/>
          <a:p>
            <a:r>
              <a:rPr lang="ru-RU" dirty="0" smtClean="0"/>
              <a:t>Вальс </a:t>
            </a:r>
            <a:r>
              <a:rPr lang="ru-RU" dirty="0"/>
              <a:t>– танец романтичный, нежный и очень разнообразный. Испытания и видоизменения, которые вальс пережил за время своего существования, помогли появиться на свет самым разным видам это чудного танца. На сегодняшний день существует огромное количество разновидностей вальса, но к самым распространенным можно отнести:</a:t>
            </a:r>
          </a:p>
          <a:p>
            <a:r>
              <a:rPr lang="ru-RU" i="1" dirty="0"/>
              <a:t>Венский </a:t>
            </a:r>
            <a:r>
              <a:rPr lang="ru-RU" i="1" dirty="0" smtClean="0"/>
              <a:t>вальс</a:t>
            </a:r>
            <a:r>
              <a:rPr lang="ru-RU" dirty="0" smtClean="0"/>
              <a:t>  (быстрый</a:t>
            </a:r>
            <a:r>
              <a:rPr lang="ru-RU" dirty="0"/>
              <a:t>, стремительный, изящный, </a:t>
            </a:r>
            <a:r>
              <a:rPr lang="ru-RU" dirty="0" smtClean="0"/>
              <a:t>легкий)</a:t>
            </a:r>
            <a:endParaRPr lang="ru-RU" dirty="0"/>
          </a:p>
          <a:p>
            <a:r>
              <a:rPr lang="ru-RU" i="1" dirty="0"/>
              <a:t>Медленный </a:t>
            </a:r>
            <a:r>
              <a:rPr lang="ru-RU" i="1" dirty="0" smtClean="0"/>
              <a:t>вальс, вальс-бостон </a:t>
            </a:r>
            <a:r>
              <a:rPr lang="ru-RU" i="1" dirty="0"/>
              <a:t>или английский </a:t>
            </a:r>
            <a:r>
              <a:rPr lang="ru-RU" i="1" dirty="0" smtClean="0"/>
              <a:t>вальс (</a:t>
            </a:r>
            <a:r>
              <a:rPr lang="ru-RU" dirty="0" smtClean="0"/>
              <a:t>элегантный</a:t>
            </a:r>
            <a:r>
              <a:rPr lang="ru-RU" dirty="0"/>
              <a:t>, сдержанный, требующий высокой дисциплины и хорошей техники. Характерна смена темпа, наличие выдержанных пауз и </a:t>
            </a:r>
            <a:r>
              <a:rPr lang="ru-RU" dirty="0" smtClean="0"/>
              <a:t>фермат)</a:t>
            </a:r>
            <a:endParaRPr lang="ru-RU" dirty="0"/>
          </a:p>
          <a:p>
            <a:r>
              <a:rPr lang="ru-RU" i="1" dirty="0" smtClean="0"/>
              <a:t>Танго-вальс</a:t>
            </a:r>
            <a:r>
              <a:rPr lang="ru-RU" dirty="0" smtClean="0"/>
              <a:t>(</a:t>
            </a:r>
            <a:r>
              <a:rPr lang="ru-RU" dirty="0"/>
              <a:t>к</a:t>
            </a:r>
            <a:r>
              <a:rPr lang="ru-RU" dirty="0" smtClean="0"/>
              <a:t>омбинированный </a:t>
            </a:r>
            <a:r>
              <a:rPr lang="ru-RU" dirty="0"/>
              <a:t>жанр, сочетающий в себе элементы танго и вальса. Его еще называют Аргентинским </a:t>
            </a:r>
            <a:r>
              <a:rPr lang="ru-RU" dirty="0" smtClean="0"/>
              <a:t>вальсом)</a:t>
            </a:r>
            <a:endParaRPr lang="ru-RU" dirty="0"/>
          </a:p>
          <a:p>
            <a:r>
              <a:rPr lang="ru-RU" i="1" dirty="0"/>
              <a:t>Фигурный </a:t>
            </a:r>
            <a:r>
              <a:rPr lang="ru-RU" i="1" dirty="0" smtClean="0"/>
              <a:t>вальс</a:t>
            </a:r>
            <a:r>
              <a:rPr lang="ru-RU" dirty="0" smtClean="0"/>
              <a:t>(</a:t>
            </a:r>
            <a:r>
              <a:rPr lang="ru-RU" dirty="0"/>
              <a:t>в</a:t>
            </a:r>
            <a:r>
              <a:rPr lang="ru-RU" dirty="0" smtClean="0"/>
              <a:t>альс</a:t>
            </a:r>
            <a:r>
              <a:rPr lang="ru-RU" dirty="0"/>
              <a:t>, вошедший в спортивную программу бальных танцев еще в СССР в 60х года 20 века. Характерен выполнением строгих </a:t>
            </a:r>
            <a:r>
              <a:rPr lang="ru-RU" dirty="0" smtClean="0"/>
              <a:t>фигур)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523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46</TotalTime>
  <Words>325</Words>
  <Application>Microsoft Office PowerPoint</Application>
  <PresentationFormat>Широкоэкранный</PresentationFormat>
  <Paragraphs>14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zapf</vt:lpstr>
      <vt:lpstr>След самолета</vt:lpstr>
      <vt:lpstr>КОРОЛЬ ТАНЦЕВ – ВАЛЬС</vt:lpstr>
      <vt:lpstr>Презентация PowerPoint</vt:lpstr>
      <vt:lpstr>Презентация PowerPoint</vt:lpstr>
      <vt:lpstr>Схема шагов медленного вальса</vt:lpstr>
      <vt:lpstr>Виды вальса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КОРОЛЬ ТАНЦЕВ – ВАЛЬС</dc:title>
  <dc:creator>Марковы</dc:creator>
  <cp:lastModifiedBy>Марковы</cp:lastModifiedBy>
  <cp:revision>6</cp:revision>
  <dcterms:created xsi:type="dcterms:W3CDTF">2018-11-11T13:21:23Z</dcterms:created>
  <dcterms:modified xsi:type="dcterms:W3CDTF">2018-11-11T14:10:32Z</dcterms:modified>
</cp:coreProperties>
</file>