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4C97-3C05-4D96-84B6-CEDE963A9A5A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F3A3-7345-4911-9441-5394F6A76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овощи. Назови</a:t>
            </a:r>
            <a:r>
              <a:rPr lang="ru-RU" baseline="0" dirty="0" smtClean="0"/>
              <a:t> одним словом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Чего не </a:t>
            </a:r>
            <a:r>
              <a:rPr lang="ru-RU" dirty="0" smtClean="0"/>
              <a:t>стало? </a:t>
            </a:r>
            <a:r>
              <a:rPr lang="ru-RU" dirty="0" smtClean="0"/>
              <a:t>(родительный падеж существительных в единственном числе)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Чего не </a:t>
            </a:r>
            <a:r>
              <a:rPr lang="ru-RU" dirty="0" smtClean="0"/>
              <a:t>стало? </a:t>
            </a:r>
            <a:r>
              <a:rPr lang="ru-RU" dirty="0" smtClean="0"/>
              <a:t>(родительный падеж существительных в единственном числе)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Составить предложение</a:t>
            </a:r>
            <a:r>
              <a:rPr lang="ru-RU" baseline="0" dirty="0" smtClean="0"/>
              <a:t> со словом </a:t>
            </a:r>
            <a:r>
              <a:rPr lang="ru-RU" i="1" baseline="0" dirty="0" smtClean="0"/>
              <a:t>овощи: Дедушка поливает овощи. Мама варит суп из овощей. Девочка ест овощи.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 чем?» (Творительный</a:t>
            </a:r>
            <a:r>
              <a:rPr lang="ru-RU" baseline="0" dirty="0" smtClean="0"/>
              <a:t> падеж существительных множественного числа). </a:t>
            </a:r>
            <a:r>
              <a:rPr lang="ru-RU" i="1" baseline="0" dirty="0" smtClean="0"/>
              <a:t>Если в банке огурцы, то </a:t>
            </a:r>
            <a:r>
              <a:rPr lang="ru-RU" i="1" baseline="0" dirty="0" smtClean="0"/>
              <a:t>банка </a:t>
            </a:r>
            <a:r>
              <a:rPr lang="ru-RU" i="1" baseline="0" dirty="0" smtClean="0"/>
              <a:t>с чем? С огурцами. </a:t>
            </a:r>
            <a:r>
              <a:rPr lang="ru-RU" baseline="0" dirty="0" smtClean="0"/>
              <a:t>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чем лежат овощи? (употребление предлога В, активизация словаря)</a:t>
            </a:r>
            <a:r>
              <a:rPr lang="ru-RU" i="1" baseline="0" dirty="0" smtClean="0"/>
              <a:t> Где были огурцы? Огурцы в банке. Где были баклажаны? Баклажаны в кастрюле.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Отгадай загадки. Вкусный, твердый, зеленый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4й лишний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Дима в огороде. Беседа прочитанному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F3A3-7345-4911-9441-5394F6A76F0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Овощи</a:t>
            </a:r>
            <a:br>
              <a:rPr lang="ru-RU" dirty="0" smtClean="0"/>
            </a:br>
            <a:r>
              <a:rPr lang="ru-RU" sz="2400" dirty="0" smtClean="0"/>
              <a:t>Презентация по лексической тема для детей старшей группы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Составлена на основе методического пособия Сазоновой Н.Н., </a:t>
            </a:r>
            <a:r>
              <a:rPr lang="ru-RU" dirty="0" err="1" smtClean="0"/>
              <a:t>Куциной</a:t>
            </a:r>
            <a:r>
              <a:rPr lang="ru-RU" dirty="0" smtClean="0"/>
              <a:t> Е.В. «Лексика, грамматика, связная речь. 4-7 лет»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аша\Pictures\2017-10-10\Дима в огороде.JPG"/>
          <p:cNvPicPr>
            <a:picLocks noChangeAspect="1" noChangeArrowheads="1"/>
          </p:cNvPicPr>
          <p:nvPr/>
        </p:nvPicPr>
        <p:blipFill>
          <a:blip r:embed="rId3" cstate="print"/>
          <a:srcRect l="1510" t="49770" b="1519"/>
          <a:stretch>
            <a:fillRect/>
          </a:stretch>
        </p:blipFill>
        <p:spPr bwMode="auto">
          <a:xfrm>
            <a:off x="4283968" y="3356992"/>
            <a:ext cx="4695612" cy="3312368"/>
          </a:xfrm>
          <a:prstGeom prst="rect">
            <a:avLst/>
          </a:prstGeom>
          <a:noFill/>
        </p:spPr>
      </p:pic>
      <p:pic>
        <p:nvPicPr>
          <p:cNvPr id="6148" name="Picture 4" descr="C:\Users\Наташа\Pictures\2017-10-10\Дима в огороде.JPG"/>
          <p:cNvPicPr>
            <a:picLocks noChangeAspect="1" noChangeArrowheads="1"/>
          </p:cNvPicPr>
          <p:nvPr/>
        </p:nvPicPr>
        <p:blipFill>
          <a:blip r:embed="rId4" cstate="print"/>
          <a:srcRect r="1290" b="50842"/>
          <a:stretch>
            <a:fillRect/>
          </a:stretch>
        </p:blipFill>
        <p:spPr bwMode="auto">
          <a:xfrm>
            <a:off x="179512" y="260648"/>
            <a:ext cx="4644008" cy="329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Дима в огороде</a:t>
            </a:r>
          </a:p>
          <a:p>
            <a:r>
              <a:rPr lang="ru-RU" dirty="0" smtClean="0"/>
              <a:t>Дима маленький. Он ходит по огороду и спрашивает у бабушки: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Бабушка, где растёт капуста?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земле.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где растёт свёкла?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земле.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какие овощи спрятались под большими листьями?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Это огурцы.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это что за желтый овощ, на солнышко похож?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Это тыква.</a:t>
            </a:r>
          </a:p>
          <a:p>
            <a:r>
              <a:rPr lang="ru-RU" dirty="0" smtClean="0"/>
              <a:t>Мальчик удивляется: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Одни овощи смотрят на солнышко, а другие от него прячутся. Очень интересно!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u="sng" dirty="0" smtClean="0"/>
              <a:t>Вопросы:</a:t>
            </a:r>
          </a:p>
          <a:p>
            <a:r>
              <a:rPr lang="ru-RU" dirty="0" smtClean="0"/>
              <a:t>Как зовут мальчика?</a:t>
            </a:r>
          </a:p>
          <a:p>
            <a:r>
              <a:rPr lang="ru-RU" dirty="0" smtClean="0"/>
              <a:t>Где ходит мальчик?</a:t>
            </a:r>
          </a:p>
          <a:p>
            <a:r>
              <a:rPr lang="ru-RU" dirty="0" smtClean="0"/>
              <a:t>О чём спрашивал мальчик бабушку?</a:t>
            </a:r>
          </a:p>
          <a:p>
            <a:r>
              <a:rPr lang="ru-RU" dirty="0" smtClean="0"/>
              <a:t>Где растёт капуста?</a:t>
            </a:r>
          </a:p>
          <a:p>
            <a:r>
              <a:rPr lang="ru-RU" dirty="0" smtClean="0"/>
              <a:t>Где растёт свёкла?</a:t>
            </a:r>
          </a:p>
          <a:p>
            <a:r>
              <a:rPr lang="ru-RU" dirty="0" smtClean="0"/>
              <a:t>Какие овощи спрятались под большими листьями?</a:t>
            </a:r>
          </a:p>
          <a:p>
            <a:r>
              <a:rPr lang="ru-RU" dirty="0" smtClean="0"/>
              <a:t>Как называется овощ, который похож на солнышко?</a:t>
            </a:r>
          </a:p>
          <a:p>
            <a:r>
              <a:rPr lang="ru-RU" dirty="0" smtClean="0"/>
              <a:t>Чему удивился мальчик?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2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Pictures\2017-10-10\Овощи.JPG"/>
          <p:cNvPicPr>
            <a:picLocks noChangeAspect="1" noChangeArrowheads="1"/>
          </p:cNvPicPr>
          <p:nvPr/>
        </p:nvPicPr>
        <p:blipFill>
          <a:blip r:embed="rId3" cstate="print"/>
          <a:srcRect r="1389" b="439"/>
          <a:stretch>
            <a:fillRect/>
          </a:stretch>
        </p:blipFill>
        <p:spPr bwMode="auto">
          <a:xfrm>
            <a:off x="1979711" y="0"/>
            <a:ext cx="511256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Pictures\2017-10-10\Овощи.JPG"/>
          <p:cNvPicPr>
            <a:picLocks noChangeAspect="1" noChangeArrowheads="1"/>
          </p:cNvPicPr>
          <p:nvPr/>
        </p:nvPicPr>
        <p:blipFill>
          <a:blip r:embed="rId3" cstate="print"/>
          <a:srcRect r="1389" b="439"/>
          <a:stretch>
            <a:fillRect/>
          </a:stretch>
        </p:blipFill>
        <p:spPr bwMode="auto">
          <a:xfrm>
            <a:off x="1979711" y="0"/>
            <a:ext cx="5112569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844824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429000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085184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Pictures\2017-10-10\Овощи.JPG"/>
          <p:cNvPicPr>
            <a:picLocks noChangeAspect="1" noChangeArrowheads="1"/>
          </p:cNvPicPr>
          <p:nvPr/>
        </p:nvPicPr>
        <p:blipFill>
          <a:blip r:embed="rId3" cstate="print"/>
          <a:srcRect r="1389" b="439"/>
          <a:stretch>
            <a:fillRect/>
          </a:stretch>
        </p:blipFill>
        <p:spPr bwMode="auto">
          <a:xfrm>
            <a:off x="1979711" y="0"/>
            <a:ext cx="5112569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88640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44824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501008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085184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429000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085184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88640"/>
            <a:ext cx="14401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Pictures\2017-10-10\Предложение1.JPG"/>
          <p:cNvPicPr>
            <a:picLocks noChangeAspect="1" noChangeArrowheads="1"/>
          </p:cNvPicPr>
          <p:nvPr/>
        </p:nvPicPr>
        <p:blipFill>
          <a:blip r:embed="rId3" cstate="print"/>
          <a:srcRect l="57970" r="5597" b="3771"/>
          <a:stretch>
            <a:fillRect/>
          </a:stretch>
        </p:blipFill>
        <p:spPr bwMode="auto">
          <a:xfrm>
            <a:off x="2483768" y="1124744"/>
            <a:ext cx="4248472" cy="4424821"/>
          </a:xfrm>
          <a:prstGeom prst="rect">
            <a:avLst/>
          </a:prstGeom>
          <a:noFill/>
        </p:spPr>
      </p:pic>
      <p:pic>
        <p:nvPicPr>
          <p:cNvPr id="2051" name="Picture 3" descr="C:\Users\Наташа\Pictures\2017-10-10\Предложение1.JPG"/>
          <p:cNvPicPr>
            <a:picLocks noChangeAspect="1" noChangeArrowheads="1"/>
          </p:cNvPicPr>
          <p:nvPr/>
        </p:nvPicPr>
        <p:blipFill>
          <a:blip r:embed="rId3" cstate="print"/>
          <a:srcRect l="6735" r="57970"/>
          <a:stretch>
            <a:fillRect/>
          </a:stretch>
        </p:blipFill>
        <p:spPr bwMode="auto">
          <a:xfrm>
            <a:off x="2411760" y="1124744"/>
            <a:ext cx="3960440" cy="4424773"/>
          </a:xfrm>
          <a:prstGeom prst="rect">
            <a:avLst/>
          </a:prstGeom>
          <a:noFill/>
        </p:spPr>
      </p:pic>
      <p:pic>
        <p:nvPicPr>
          <p:cNvPr id="2052" name="Picture 4" descr="C:\Users\Наташа\Pictures\2017-10-10\Предложение2.JPG"/>
          <p:cNvPicPr>
            <a:picLocks noChangeAspect="1" noChangeArrowheads="1"/>
          </p:cNvPicPr>
          <p:nvPr/>
        </p:nvPicPr>
        <p:blipFill>
          <a:blip r:embed="rId4" cstate="print"/>
          <a:srcRect l="59108" r="7874"/>
          <a:stretch>
            <a:fillRect/>
          </a:stretch>
        </p:blipFill>
        <p:spPr bwMode="auto">
          <a:xfrm>
            <a:off x="2411760" y="980728"/>
            <a:ext cx="379848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3" cstate="print"/>
          <a:srcRect l="14159" r="15047" b="79589"/>
          <a:stretch>
            <a:fillRect/>
          </a:stretch>
        </p:blipFill>
        <p:spPr bwMode="auto">
          <a:xfrm>
            <a:off x="3635896" y="260648"/>
            <a:ext cx="1800200" cy="1340768"/>
          </a:xfrm>
          <a:prstGeom prst="rect">
            <a:avLst/>
          </a:prstGeom>
          <a:noFill/>
        </p:spPr>
      </p:pic>
      <p:pic>
        <p:nvPicPr>
          <p:cNvPr id="3075" name="Picture 3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4" cstate="print"/>
          <a:srcRect l="12597" t="76251" r="10206" b="3827"/>
          <a:stretch>
            <a:fillRect/>
          </a:stretch>
        </p:blipFill>
        <p:spPr bwMode="auto">
          <a:xfrm>
            <a:off x="3275856" y="2204864"/>
            <a:ext cx="2376264" cy="1584176"/>
          </a:xfrm>
          <a:prstGeom prst="rect">
            <a:avLst/>
          </a:prstGeom>
          <a:noFill/>
        </p:spPr>
      </p:pic>
      <p:pic>
        <p:nvPicPr>
          <p:cNvPr id="3076" name="Picture 4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4" cstate="print"/>
          <a:srcRect l="14036" t="26261" r="15785" b="54722"/>
          <a:stretch>
            <a:fillRect/>
          </a:stretch>
        </p:blipFill>
        <p:spPr bwMode="auto">
          <a:xfrm>
            <a:off x="467544" y="836712"/>
            <a:ext cx="2160240" cy="1512168"/>
          </a:xfrm>
          <a:prstGeom prst="rect">
            <a:avLst/>
          </a:prstGeom>
          <a:noFill/>
        </p:spPr>
      </p:pic>
      <p:pic>
        <p:nvPicPr>
          <p:cNvPr id="3077" name="Picture 5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4" cstate="print"/>
          <a:srcRect l="21054" t="50711" r="27481" b="29367"/>
          <a:stretch>
            <a:fillRect/>
          </a:stretch>
        </p:blipFill>
        <p:spPr bwMode="auto">
          <a:xfrm>
            <a:off x="6588224" y="548680"/>
            <a:ext cx="1584176" cy="1584176"/>
          </a:xfrm>
          <a:prstGeom prst="rect">
            <a:avLst/>
          </a:prstGeom>
          <a:noFill/>
        </p:spPr>
      </p:pic>
      <p:pic>
        <p:nvPicPr>
          <p:cNvPr id="3078" name="Picture 6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9357" t="25356" r="18124" b="52911"/>
          <a:stretch>
            <a:fillRect/>
          </a:stretch>
        </p:blipFill>
        <p:spPr bwMode="auto">
          <a:xfrm>
            <a:off x="5436096" y="4293096"/>
            <a:ext cx="2232248" cy="1728192"/>
          </a:xfrm>
          <a:prstGeom prst="rect">
            <a:avLst/>
          </a:prstGeom>
          <a:noFill/>
        </p:spPr>
      </p:pic>
      <p:pic>
        <p:nvPicPr>
          <p:cNvPr id="3079" name="Picture 7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14036" t="50711" r="13445" b="28461"/>
          <a:stretch>
            <a:fillRect/>
          </a:stretch>
        </p:blipFill>
        <p:spPr bwMode="auto">
          <a:xfrm>
            <a:off x="2699792" y="4437112"/>
            <a:ext cx="2232248" cy="1656184"/>
          </a:xfrm>
          <a:prstGeom prst="rect">
            <a:avLst/>
          </a:prstGeom>
          <a:noFill/>
        </p:spPr>
      </p:pic>
      <p:pic>
        <p:nvPicPr>
          <p:cNvPr id="3080" name="Picture 8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14036" t="76972" r="18124" b="5261"/>
          <a:stretch>
            <a:fillRect/>
          </a:stretch>
        </p:blipFill>
        <p:spPr bwMode="auto">
          <a:xfrm>
            <a:off x="323528" y="3212976"/>
            <a:ext cx="2088232" cy="1412776"/>
          </a:xfrm>
          <a:prstGeom prst="rect">
            <a:avLst/>
          </a:prstGeom>
          <a:noFill/>
        </p:spPr>
      </p:pic>
      <p:pic>
        <p:nvPicPr>
          <p:cNvPr id="3081" name="Picture 9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11697" t="2717" r="18124" b="80983"/>
          <a:stretch>
            <a:fillRect/>
          </a:stretch>
        </p:blipFill>
        <p:spPr bwMode="auto">
          <a:xfrm>
            <a:off x="6372200" y="2636912"/>
            <a:ext cx="216024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3" cstate="print"/>
          <a:srcRect l="14159" r="15047" b="79589"/>
          <a:stretch>
            <a:fillRect/>
          </a:stretch>
        </p:blipFill>
        <p:spPr bwMode="auto">
          <a:xfrm>
            <a:off x="3635896" y="260648"/>
            <a:ext cx="1800200" cy="1340768"/>
          </a:xfrm>
          <a:prstGeom prst="rect">
            <a:avLst/>
          </a:prstGeom>
          <a:noFill/>
        </p:spPr>
      </p:pic>
      <p:pic>
        <p:nvPicPr>
          <p:cNvPr id="3075" name="Picture 3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4" cstate="print"/>
          <a:srcRect l="12597" t="76251" r="10206" b="3827"/>
          <a:stretch>
            <a:fillRect/>
          </a:stretch>
        </p:blipFill>
        <p:spPr bwMode="auto">
          <a:xfrm>
            <a:off x="3275856" y="2204864"/>
            <a:ext cx="2376264" cy="1584176"/>
          </a:xfrm>
          <a:prstGeom prst="rect">
            <a:avLst/>
          </a:prstGeom>
          <a:noFill/>
        </p:spPr>
      </p:pic>
      <p:pic>
        <p:nvPicPr>
          <p:cNvPr id="3076" name="Picture 4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4" cstate="print"/>
          <a:srcRect l="14036" t="26261" r="15785" b="54722"/>
          <a:stretch>
            <a:fillRect/>
          </a:stretch>
        </p:blipFill>
        <p:spPr bwMode="auto">
          <a:xfrm>
            <a:off x="467544" y="836712"/>
            <a:ext cx="2160240" cy="1512168"/>
          </a:xfrm>
          <a:prstGeom prst="rect">
            <a:avLst/>
          </a:prstGeom>
          <a:noFill/>
        </p:spPr>
      </p:pic>
      <p:pic>
        <p:nvPicPr>
          <p:cNvPr id="3077" name="Picture 5" descr="C:\Users\Наташа\Pictures\2017-10-10\Родительный падеж.JPG"/>
          <p:cNvPicPr>
            <a:picLocks noChangeAspect="1" noChangeArrowheads="1"/>
          </p:cNvPicPr>
          <p:nvPr/>
        </p:nvPicPr>
        <p:blipFill>
          <a:blip r:embed="rId4" cstate="print"/>
          <a:srcRect l="21054" t="50711" r="27481" b="29367"/>
          <a:stretch>
            <a:fillRect/>
          </a:stretch>
        </p:blipFill>
        <p:spPr bwMode="auto">
          <a:xfrm>
            <a:off x="6588224" y="548680"/>
            <a:ext cx="1584176" cy="1584176"/>
          </a:xfrm>
          <a:prstGeom prst="rect">
            <a:avLst/>
          </a:prstGeom>
          <a:noFill/>
        </p:spPr>
      </p:pic>
      <p:pic>
        <p:nvPicPr>
          <p:cNvPr id="3078" name="Picture 6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9357" t="25356" r="18124" b="52911"/>
          <a:stretch>
            <a:fillRect/>
          </a:stretch>
        </p:blipFill>
        <p:spPr bwMode="auto">
          <a:xfrm>
            <a:off x="5436096" y="4293096"/>
            <a:ext cx="2232248" cy="1728192"/>
          </a:xfrm>
          <a:prstGeom prst="rect">
            <a:avLst/>
          </a:prstGeom>
          <a:noFill/>
        </p:spPr>
      </p:pic>
      <p:pic>
        <p:nvPicPr>
          <p:cNvPr id="3079" name="Picture 7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14036" t="50711" r="13445" b="28461"/>
          <a:stretch>
            <a:fillRect/>
          </a:stretch>
        </p:blipFill>
        <p:spPr bwMode="auto">
          <a:xfrm>
            <a:off x="2699792" y="4437112"/>
            <a:ext cx="2232248" cy="1656184"/>
          </a:xfrm>
          <a:prstGeom prst="rect">
            <a:avLst/>
          </a:prstGeom>
          <a:noFill/>
        </p:spPr>
      </p:pic>
      <p:pic>
        <p:nvPicPr>
          <p:cNvPr id="3080" name="Picture 8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14036" t="76972" r="18124" b="5261"/>
          <a:stretch>
            <a:fillRect/>
          </a:stretch>
        </p:blipFill>
        <p:spPr bwMode="auto">
          <a:xfrm>
            <a:off x="323528" y="3212976"/>
            <a:ext cx="2088232" cy="1412776"/>
          </a:xfrm>
          <a:prstGeom prst="rect">
            <a:avLst/>
          </a:prstGeom>
          <a:noFill/>
        </p:spPr>
      </p:pic>
      <p:pic>
        <p:nvPicPr>
          <p:cNvPr id="3081" name="Picture 9" descr="C:\Users\Наташа\Pictures\2017-10-10\Родительный падеж2.JPG"/>
          <p:cNvPicPr>
            <a:picLocks noChangeAspect="1" noChangeArrowheads="1"/>
          </p:cNvPicPr>
          <p:nvPr/>
        </p:nvPicPr>
        <p:blipFill>
          <a:blip r:embed="rId5" cstate="print"/>
          <a:srcRect l="11697" t="2717" r="18124" b="80983"/>
          <a:stretch>
            <a:fillRect/>
          </a:stretch>
        </p:blipFill>
        <p:spPr bwMode="auto">
          <a:xfrm>
            <a:off x="6372200" y="2636912"/>
            <a:ext cx="216024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Pictures\2017-10-10\Загадки.JPG"/>
          <p:cNvPicPr>
            <a:picLocks noChangeAspect="1" noChangeArrowheads="1"/>
          </p:cNvPicPr>
          <p:nvPr/>
        </p:nvPicPr>
        <p:blipFill>
          <a:blip r:embed="rId3" cstate="print"/>
          <a:srcRect r="2020"/>
          <a:stretch>
            <a:fillRect/>
          </a:stretch>
        </p:blipFill>
        <p:spPr bwMode="auto">
          <a:xfrm>
            <a:off x="1115616" y="890997"/>
            <a:ext cx="6984776" cy="52329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941168"/>
            <a:ext cx="1080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Pictures\2017-10-10\4й лиш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656477" cy="36510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780928"/>
            <a:ext cx="7416824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05064"/>
            <a:ext cx="7416824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1368152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780928"/>
            <a:ext cx="1368152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4077072"/>
            <a:ext cx="1368152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</TotalTime>
  <Words>273</Words>
  <Application>Microsoft Office PowerPoint</Application>
  <PresentationFormat>Экран (4:3)</PresentationFormat>
  <Paragraphs>42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Овощи Презентация по лексической тема для детей старшей группы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Наташа</dc:creator>
  <cp:lastModifiedBy>user</cp:lastModifiedBy>
  <cp:revision>6</cp:revision>
  <dcterms:created xsi:type="dcterms:W3CDTF">2017-05-17T08:37:53Z</dcterms:created>
  <dcterms:modified xsi:type="dcterms:W3CDTF">2019-02-20T08:48:27Z</dcterms:modified>
</cp:coreProperties>
</file>