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299666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96426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414114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2314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215469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204627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809005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700278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9392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143403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7176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5B7F67-92C2-4B6D-9A7C-98E3EEF8B0D7}"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177802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5B7F67-92C2-4B6D-9A7C-98E3EEF8B0D7}" type="datetimeFigureOut">
              <a:rPr lang="ru-RU" smtClean="0"/>
              <a:t>20.11.2018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5641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141194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20426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95B7F67-92C2-4B6D-9A7C-98E3EEF8B0D7}" type="datetimeFigureOut">
              <a:rPr lang="ru-RU" smtClean="0"/>
              <a:t>20.11.2018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40405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11723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5B7F67-92C2-4B6D-9A7C-98E3EEF8B0D7}" type="datetimeFigureOut">
              <a:rPr lang="ru-RU" smtClean="0"/>
              <a:t>20.11.2018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9F24D1-5A72-44D2-9834-AD322D5517EC}" type="slidenum">
              <a:rPr lang="ru-RU" smtClean="0"/>
              <a:t>‹#›</a:t>
            </a:fld>
            <a:endParaRPr lang="ru-RU"/>
          </a:p>
        </p:txBody>
      </p:sp>
    </p:spTree>
    <p:extLst>
      <p:ext uri="{BB962C8B-B14F-4D97-AF65-F5344CB8AC3E}">
        <p14:creationId xmlns:p14="http://schemas.microsoft.com/office/powerpoint/2010/main" val="768878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800" dirty="0" smtClean="0"/>
              <a:t>Муниципальное бюджетное общеобразовательное учреждение </a:t>
            </a:r>
            <a:br>
              <a:rPr lang="ru-RU" sz="1800" dirty="0" smtClean="0"/>
            </a:br>
            <a:r>
              <a:rPr lang="ru-RU" sz="1800" dirty="0" smtClean="0"/>
              <a:t>«Средняя общеобразовательная школа № 31»</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b="1" cap="all" dirty="0" smtClean="0">
                <a:solidFill>
                  <a:srgbClr val="FF0000"/>
                </a:solidFill>
              </a:rPr>
              <a:t>ТВОРЧЕСКИЙ </a:t>
            </a:r>
            <a:r>
              <a:rPr lang="ru-RU" b="1" cap="all" dirty="0">
                <a:solidFill>
                  <a:srgbClr val="FF0000"/>
                </a:solidFill>
              </a:rPr>
              <a:t>ПРОЕКТ</a:t>
            </a:r>
            <a:r>
              <a:rPr lang="ru-RU" dirty="0">
                <a:solidFill>
                  <a:srgbClr val="FF0000"/>
                </a:solidFill>
              </a:rPr>
              <a:t/>
            </a:r>
            <a:br>
              <a:rPr lang="ru-RU" dirty="0">
                <a:solidFill>
                  <a:srgbClr val="FF0000"/>
                </a:solidFill>
              </a:rPr>
            </a:br>
            <a:r>
              <a:rPr lang="ru-RU" b="1" cap="all" dirty="0">
                <a:solidFill>
                  <a:srgbClr val="FF0000"/>
                </a:solidFill>
              </a:rPr>
              <a:t>«СЛОН-КОПИЛКА»</a:t>
            </a:r>
            <a:r>
              <a:rPr lang="ru-RU" dirty="0"/>
              <a:t/>
            </a:r>
            <a:br>
              <a:rPr lang="ru-RU" dirty="0"/>
            </a:br>
            <a:endParaRPr lang="ru-RU" sz="1800" dirty="0"/>
          </a:p>
        </p:txBody>
      </p:sp>
      <p:sp>
        <p:nvSpPr>
          <p:cNvPr id="3" name="Объект 2"/>
          <p:cNvSpPr>
            <a:spLocks noGrp="1"/>
          </p:cNvSpPr>
          <p:nvPr>
            <p:ph idx="1"/>
          </p:nvPr>
        </p:nvSpPr>
        <p:spPr>
          <a:xfrm>
            <a:off x="0" y="3505200"/>
            <a:ext cx="12081164" cy="2743199"/>
          </a:xfrm>
        </p:spPr>
        <p:txBody>
          <a:bodyPr/>
          <a:lstStyle/>
          <a:p>
            <a:pPr marL="107315" indent="0" algn="r">
              <a:lnSpc>
                <a:spcPct val="150000"/>
              </a:lnSpc>
              <a:spcAft>
                <a:spcPts val="800"/>
              </a:spcAft>
              <a:buNone/>
            </a:pPr>
            <a:r>
              <a:rPr lang="ru-RU" dirty="0" smtClean="0"/>
              <a:t>                                                                             </a:t>
            </a:r>
            <a:r>
              <a:rPr lang="ru-RU" dirty="0" smtClean="0">
                <a:latin typeface="+mn-lt"/>
                <a:ea typeface="Calibri" panose="020F0502020204030204" pitchFamily="34" charset="0"/>
                <a:cs typeface="Times New Roman" panose="02020603050405020304" pitchFamily="18" charset="0"/>
              </a:rPr>
              <a:t>Выполнил</a:t>
            </a:r>
            <a:r>
              <a:rPr lang="ru-RU" dirty="0">
                <a:latin typeface="+mn-lt"/>
                <a:ea typeface="Calibri" panose="020F0502020204030204" pitchFamily="34" charset="0"/>
                <a:cs typeface="Times New Roman" panose="02020603050405020304" pitchFamily="18" charset="0"/>
              </a:rPr>
              <a:t>: ученик 7 «Г</a:t>
            </a:r>
            <a:r>
              <a:rPr lang="ru-RU" dirty="0" smtClean="0">
                <a:latin typeface="+mn-lt"/>
                <a:ea typeface="Calibri" panose="020F0502020204030204" pitchFamily="34" charset="0"/>
                <a:cs typeface="Times New Roman" panose="02020603050405020304" pitchFamily="18" charset="0"/>
              </a:rPr>
              <a:t>» класса </a:t>
            </a:r>
            <a:endParaRPr lang="ru-RU" sz="1600" dirty="0">
              <a:latin typeface="+mn-lt"/>
              <a:ea typeface="Calibri" panose="020F0502020204030204" pitchFamily="34" charset="0"/>
              <a:cs typeface="Times New Roman" panose="02020603050405020304" pitchFamily="18" charset="0"/>
            </a:endParaRPr>
          </a:p>
          <a:p>
            <a:pPr marL="0" indent="0" algn="just">
              <a:buNone/>
            </a:pPr>
            <a:r>
              <a:rPr lang="ru-RU" dirty="0" smtClean="0"/>
              <a:t>                                                                                                                    Каютин Максим</a:t>
            </a:r>
          </a:p>
          <a:p>
            <a:pPr marL="0" indent="0" algn="just">
              <a:buNone/>
            </a:pPr>
            <a:r>
              <a:rPr lang="ru-RU" dirty="0"/>
              <a:t> </a:t>
            </a:r>
            <a:r>
              <a:rPr lang="ru-RU" dirty="0" smtClean="0"/>
              <a:t>                                                                                                                   учитель технологии:</a:t>
            </a:r>
          </a:p>
          <a:p>
            <a:pPr marL="0" indent="0" algn="just">
              <a:buNone/>
            </a:pPr>
            <a:r>
              <a:rPr lang="ru-RU" dirty="0"/>
              <a:t> </a:t>
            </a:r>
            <a:r>
              <a:rPr lang="ru-RU" dirty="0" smtClean="0"/>
              <a:t>                                                                                                                   Е.А. Толстова</a:t>
            </a:r>
            <a:endParaRPr lang="ru-RU" dirty="0"/>
          </a:p>
        </p:txBody>
      </p:sp>
      <p:pic>
        <p:nvPicPr>
          <p:cNvPr id="4" name="Рисунок 3"/>
          <p:cNvPicPr>
            <a:picLocks noChangeAspect="1"/>
          </p:cNvPicPr>
          <p:nvPr/>
        </p:nvPicPr>
        <p:blipFill>
          <a:blip r:embed="rId2"/>
          <a:stretch>
            <a:fillRect/>
          </a:stretch>
        </p:blipFill>
        <p:spPr>
          <a:xfrm>
            <a:off x="152401" y="3470492"/>
            <a:ext cx="5141620" cy="3276672"/>
          </a:xfrm>
          <a:prstGeom prst="rect">
            <a:avLst/>
          </a:prstGeom>
        </p:spPr>
      </p:pic>
    </p:spTree>
    <p:extLst>
      <p:ext uri="{BB962C8B-B14F-4D97-AF65-F5344CB8AC3E}">
        <p14:creationId xmlns:p14="http://schemas.microsoft.com/office/powerpoint/2010/main" val="308690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90945"/>
            <a:ext cx="8825657" cy="665019"/>
          </a:xfrm>
        </p:spPr>
        <p:txBody>
          <a:bodyPr/>
          <a:lstStyle/>
          <a:p>
            <a:r>
              <a:rPr lang="ru-RU" b="1" dirty="0">
                <a:solidFill>
                  <a:srgbClr val="C00000"/>
                </a:solidFill>
                <a:latin typeface="Arial" panose="020B0604020202020204" pitchFamily="34" charset="0"/>
                <a:cs typeface="Arial" panose="020B0604020202020204" pitchFamily="34" charset="0"/>
              </a:rPr>
              <a:t>Правила техники безопасности</a:t>
            </a:r>
            <a:endParaRPr lang="ru-RU" dirty="0"/>
          </a:p>
        </p:txBody>
      </p:sp>
      <p:sp>
        <p:nvSpPr>
          <p:cNvPr id="3" name="Текст 2"/>
          <p:cNvSpPr>
            <a:spLocks noGrp="1"/>
          </p:cNvSpPr>
          <p:nvPr>
            <p:ph type="body" idx="1"/>
          </p:nvPr>
        </p:nvSpPr>
        <p:spPr>
          <a:xfrm>
            <a:off x="983673" y="1274618"/>
            <a:ext cx="8996940" cy="5583382"/>
          </a:xfrm>
        </p:spPr>
        <p:txBody>
          <a:bodyPr>
            <a:normAutofit/>
          </a:bodyPr>
          <a:lstStyle/>
          <a:p>
            <a:r>
              <a:rPr lang="ru-RU" sz="2400" dirty="0" smtClean="0">
                <a:solidFill>
                  <a:schemeClr val="tx1"/>
                </a:solidFill>
                <a:latin typeface="+mn-lt"/>
                <a:cs typeface="Arial" panose="020B0604020202020204" pitchFamily="34" charset="0"/>
              </a:rPr>
              <a:t>Перед </a:t>
            </a:r>
            <a:r>
              <a:rPr lang="ru-RU" sz="2400" dirty="0">
                <a:solidFill>
                  <a:schemeClr val="tx1"/>
                </a:solidFill>
                <a:latin typeface="+mn-lt"/>
                <a:cs typeface="Arial" panose="020B0604020202020204" pitchFamily="34" charset="0"/>
              </a:rPr>
              <a:t>началом работы рабочее место должно быть тщательно приготовлено, инструменты и приспособления проверены и расположены в необходимом для работы порядке;</a:t>
            </a:r>
          </a:p>
          <a:p>
            <a:r>
              <a:rPr lang="ru-RU" sz="2400" dirty="0">
                <a:solidFill>
                  <a:schemeClr val="tx1"/>
                </a:solidFill>
                <a:latin typeface="+mn-lt"/>
                <a:cs typeface="Arial" panose="020B0604020202020204" pitchFamily="34" charset="0"/>
              </a:rPr>
              <a:t> Все предметы, которые требуются во время работы левой рукой, размещают слева, а правые справа;</a:t>
            </a:r>
          </a:p>
          <a:p>
            <a:r>
              <a:rPr lang="ru-RU" sz="2400" dirty="0">
                <a:solidFill>
                  <a:schemeClr val="tx1"/>
                </a:solidFill>
                <a:latin typeface="+mn-lt"/>
                <a:cs typeface="Arial" panose="020B0604020202020204" pitchFamily="34" charset="0"/>
              </a:rPr>
              <a:t> Зачищать изделие напильником с надежной ручкой. </a:t>
            </a:r>
          </a:p>
          <a:p>
            <a:r>
              <a:rPr lang="ru-RU" sz="2400" dirty="0">
                <a:solidFill>
                  <a:schemeClr val="tx1"/>
                </a:solidFill>
                <a:latin typeface="+mn-lt"/>
                <a:cs typeface="Arial" panose="020B0604020202020204" pitchFamily="34" charset="0"/>
              </a:rPr>
              <a:t>Каждый предмет должен иметь свое постоянное место, инструменты нельзя класть друг на друга или на металлические предметы; </a:t>
            </a:r>
          </a:p>
          <a:p>
            <a:r>
              <a:rPr lang="ru-RU" sz="2400" dirty="0">
                <a:solidFill>
                  <a:schemeClr val="tx1"/>
                </a:solidFill>
                <a:latin typeface="+mn-lt"/>
                <a:cs typeface="Arial" panose="020B0604020202020204" pitchFamily="34" charset="0"/>
              </a:rPr>
              <a:t>Нельзя сдувать шлифовальную пыль. </a:t>
            </a:r>
          </a:p>
          <a:p>
            <a:endParaRPr lang="ru-RU" dirty="0"/>
          </a:p>
        </p:txBody>
      </p:sp>
    </p:spTree>
    <p:extLst>
      <p:ext uri="{BB962C8B-B14F-4D97-AF65-F5344CB8AC3E}">
        <p14:creationId xmlns:p14="http://schemas.microsoft.com/office/powerpoint/2010/main" val="3642472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3965"/>
            <a:ext cx="9404723" cy="678872"/>
          </a:xfrm>
        </p:spPr>
        <p:txBody>
          <a:bodyPr/>
          <a:lstStyle/>
          <a:p>
            <a:pPr lvl="0" algn="ctr"/>
            <a:r>
              <a:rPr lang="ru-RU" b="1" dirty="0">
                <a:solidFill>
                  <a:srgbClr val="C00000"/>
                </a:solidFill>
              </a:rPr>
              <a:t>Технологический этап</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99778315"/>
              </p:ext>
            </p:extLst>
          </p:nvPr>
        </p:nvGraphicFramePr>
        <p:xfrm>
          <a:off x="2078182" y="872836"/>
          <a:ext cx="7564581" cy="5699820"/>
        </p:xfrm>
        <a:graphic>
          <a:graphicData uri="http://schemas.openxmlformats.org/drawingml/2006/table">
            <a:tbl>
              <a:tblPr firstRow="1" firstCol="1" bandRow="1">
                <a:tableStyleId>{5C22544A-7EE6-4342-B048-85BDC9FD1C3A}</a:tableStyleId>
              </a:tblPr>
              <a:tblGrid>
                <a:gridCol w="473282">
                  <a:extLst>
                    <a:ext uri="{9D8B030D-6E8A-4147-A177-3AD203B41FA5}">
                      <a16:colId xmlns:a16="http://schemas.microsoft.com/office/drawing/2014/main" val="1577752390"/>
                    </a:ext>
                  </a:extLst>
                </a:gridCol>
                <a:gridCol w="3760850">
                  <a:extLst>
                    <a:ext uri="{9D8B030D-6E8A-4147-A177-3AD203B41FA5}">
                      <a16:colId xmlns:a16="http://schemas.microsoft.com/office/drawing/2014/main" val="4008902719"/>
                    </a:ext>
                  </a:extLst>
                </a:gridCol>
                <a:gridCol w="3330449">
                  <a:extLst>
                    <a:ext uri="{9D8B030D-6E8A-4147-A177-3AD203B41FA5}">
                      <a16:colId xmlns:a16="http://schemas.microsoft.com/office/drawing/2014/main" val="2866971142"/>
                    </a:ext>
                  </a:extLst>
                </a:gridCol>
              </a:tblGrid>
              <a:tr h="762060">
                <a:tc>
                  <a:txBody>
                    <a:bodyPr/>
                    <a:lstStyle/>
                    <a:p>
                      <a:pPr algn="ctr">
                        <a:lnSpc>
                          <a:spcPct val="150000"/>
                        </a:lnSpc>
                        <a:spcAft>
                          <a:spcPts val="0"/>
                        </a:spcAft>
                      </a:pPr>
                      <a:r>
                        <a:rPr lang="ru-RU"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800">
                          <a:effectLst/>
                        </a:rPr>
                        <a:t>Выполняемая работа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800">
                          <a:effectLst/>
                        </a:rPr>
                        <a:t>Инструмент</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663862"/>
                  </a:ext>
                </a:extLst>
              </a:tr>
              <a:tr h="386862">
                <a:tc>
                  <a:txBody>
                    <a:bodyPr/>
                    <a:lstStyle/>
                    <a:p>
                      <a:pPr algn="ctr">
                        <a:lnSpc>
                          <a:spcPct val="150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Выбрать заготовку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Фанера 300*400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7771719"/>
                  </a:ext>
                </a:extLst>
              </a:tr>
              <a:tr h="820726">
                <a:tc>
                  <a:txBody>
                    <a:bodyPr/>
                    <a:lstStyle/>
                    <a:p>
                      <a:pPr algn="ctr">
                        <a:lnSpc>
                          <a:spcPct val="150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При помощи трафарета разметить фанеру</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Карандаш, линейка, фанера, верстак</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942093"/>
                  </a:ext>
                </a:extLst>
              </a:tr>
              <a:tr h="820726">
                <a:tc>
                  <a:txBody>
                    <a:bodyPr/>
                    <a:lstStyle/>
                    <a:p>
                      <a:pPr algn="ctr">
                        <a:lnSpc>
                          <a:spcPct val="150000"/>
                        </a:lnSpc>
                        <a:spcAft>
                          <a:spcPts val="0"/>
                        </a:spcAft>
                      </a:pPr>
                      <a:r>
                        <a:rPr lang="ru-RU" sz="18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Выпилить заготовки согласно размеченным контурам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Лобзик, верстак,</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6203041"/>
                  </a:ext>
                </a:extLst>
              </a:tr>
              <a:tr h="820726">
                <a:tc>
                  <a:txBody>
                    <a:bodyPr/>
                    <a:lstStyle/>
                    <a:p>
                      <a:pPr algn="ctr">
                        <a:lnSpc>
                          <a:spcPct val="150000"/>
                        </a:lnSpc>
                        <a:spcAft>
                          <a:spcPts val="0"/>
                        </a:spcAft>
                      </a:pPr>
                      <a:r>
                        <a:rPr lang="ru-RU" sz="18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Зашлифовать полученные детали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Наждачная бумага, верстак</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4040734"/>
                  </a:ext>
                </a:extLst>
              </a:tr>
              <a:tr h="820726">
                <a:tc>
                  <a:txBody>
                    <a:bodyPr/>
                    <a:lstStyle/>
                    <a:p>
                      <a:pPr algn="ctr">
                        <a:lnSpc>
                          <a:spcPct val="150000"/>
                        </a:lnSpc>
                        <a:spcAft>
                          <a:spcPts val="0"/>
                        </a:spcAft>
                      </a:pPr>
                      <a:r>
                        <a:rPr lang="ru-RU"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Склеить детали вместе соблюдая последовательность</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Клей, кисть, верстак</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674192"/>
                  </a:ext>
                </a:extLst>
              </a:tr>
              <a:tr h="820726">
                <a:tc>
                  <a:txBody>
                    <a:bodyPr/>
                    <a:lstStyle/>
                    <a:p>
                      <a:pPr algn="ctr">
                        <a:lnSpc>
                          <a:spcPct val="150000"/>
                        </a:lnSpc>
                        <a:spcAft>
                          <a:spcPts val="0"/>
                        </a:spcAft>
                      </a:pPr>
                      <a:r>
                        <a:rPr lang="ru-RU" sz="1800">
                          <a:effectLst/>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Произвести чистовую обработку изделия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a:effectLst/>
                        </a:rPr>
                        <a:t>Наждачная бумага с мелким зерном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709100"/>
                  </a:ext>
                </a:extLst>
              </a:tr>
              <a:tr h="386862">
                <a:tc>
                  <a:txBody>
                    <a:bodyPr/>
                    <a:lstStyle/>
                    <a:p>
                      <a:pPr algn="ctr">
                        <a:lnSpc>
                          <a:spcPct val="150000"/>
                        </a:lnSpc>
                        <a:spcAft>
                          <a:spcPts val="0"/>
                        </a:spcAft>
                      </a:pPr>
                      <a:r>
                        <a:rPr lang="ru-RU" sz="18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a:effectLst/>
                        </a:rPr>
                        <a:t>Покрыть изделие лаком.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Лак, кисть.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3651166"/>
                  </a:ext>
                </a:extLst>
              </a:tr>
            </a:tbl>
          </a:graphicData>
        </a:graphic>
      </p:graphicFrame>
    </p:spTree>
    <p:extLst>
      <p:ext uri="{BB962C8B-B14F-4D97-AF65-F5344CB8AC3E}">
        <p14:creationId xmlns:p14="http://schemas.microsoft.com/office/powerpoint/2010/main" val="2235976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66256"/>
            <a:ext cx="9404723" cy="734289"/>
          </a:xfrm>
        </p:spPr>
        <p:txBody>
          <a:bodyPr/>
          <a:lstStyle/>
          <a:p>
            <a:pPr lvl="1" algn="ctr" defTabSz="457200" rtl="0">
              <a:spcBef>
                <a:spcPct val="0"/>
              </a:spcBef>
            </a:pPr>
            <a:r>
              <a:rPr lang="ru-RU" sz="3200" b="1" dirty="0">
                <a:solidFill>
                  <a:srgbClr val="C00000"/>
                </a:solidFill>
                <a:latin typeface="+mn-lt"/>
              </a:rPr>
              <a:t>Экономическое обоснование</a:t>
            </a:r>
            <a:r>
              <a:rPr lang="ru-RU" sz="1200" dirty="0"/>
              <a:t/>
            </a:r>
            <a:br>
              <a:rPr lang="ru-RU" sz="1200" dirty="0"/>
            </a:br>
            <a:endParaRPr lang="ru-RU" dirty="0"/>
          </a:p>
        </p:txBody>
      </p:sp>
      <p:sp>
        <p:nvSpPr>
          <p:cNvPr id="3" name="Объект 2"/>
          <p:cNvSpPr>
            <a:spLocks noGrp="1"/>
          </p:cNvSpPr>
          <p:nvPr>
            <p:ph idx="1"/>
          </p:nvPr>
        </p:nvSpPr>
        <p:spPr>
          <a:xfrm>
            <a:off x="355165" y="748145"/>
            <a:ext cx="11559744" cy="5881254"/>
          </a:xfrm>
        </p:spPr>
        <p:txBody>
          <a:bodyPr>
            <a:normAutofit fontScale="47500" lnSpcReduction="20000"/>
          </a:bodyPr>
          <a:lstStyle/>
          <a:p>
            <a:pPr marL="0" indent="0">
              <a:buNone/>
            </a:pPr>
            <a:r>
              <a:rPr lang="ru-RU" sz="3300" dirty="0"/>
              <a:t>Для того, чтобы подсчитать затраты на выполнение своего изделия, необходимо знать стоимость всех купленных материалов, стоимость труда (нормативная оплата труда столяра 3-го разряда 200 руб./час), время работы, а также стоимость электроэнергии.</a:t>
            </a:r>
          </a:p>
          <a:p>
            <a:pPr marL="0" indent="0">
              <a:buNone/>
            </a:pPr>
            <a:r>
              <a:rPr lang="ru-RU" sz="3300" b="1" dirty="0" err="1"/>
              <a:t>Сизд</a:t>
            </a:r>
            <a:r>
              <a:rPr lang="ru-RU" sz="3300" b="1" dirty="0"/>
              <a:t>. = См + </a:t>
            </a:r>
            <a:r>
              <a:rPr lang="ru-RU" sz="3300" b="1" dirty="0" err="1"/>
              <a:t>Сэ</a:t>
            </a:r>
            <a:r>
              <a:rPr lang="ru-RU" sz="3300" b="1" dirty="0"/>
              <a:t> + </a:t>
            </a:r>
            <a:r>
              <a:rPr lang="ru-RU" sz="3300" b="1" dirty="0" err="1"/>
              <a:t>Со.т</a:t>
            </a:r>
            <a:r>
              <a:rPr lang="ru-RU" sz="3300" b="1" dirty="0"/>
              <a:t>.</a:t>
            </a:r>
            <a:endParaRPr lang="ru-RU" sz="3300" dirty="0"/>
          </a:p>
          <a:p>
            <a:pPr marL="0" indent="0">
              <a:buNone/>
            </a:pPr>
            <a:r>
              <a:rPr lang="ru-RU" sz="3300" dirty="0"/>
              <a:t>Стоимость материалов включает в себя: </a:t>
            </a:r>
          </a:p>
          <a:p>
            <a:pPr marL="0" indent="0">
              <a:buNone/>
            </a:pPr>
            <a:r>
              <a:rPr lang="ru-RU" sz="3300" dirty="0"/>
              <a:t>1. Стоимость фанеры (</a:t>
            </a:r>
            <a:r>
              <a:rPr lang="ru-RU" sz="3300" dirty="0" err="1"/>
              <a:t>Сф</a:t>
            </a:r>
            <a:r>
              <a:rPr lang="ru-RU" sz="3300" dirty="0"/>
              <a:t>) = 4 рубля</a:t>
            </a:r>
          </a:p>
          <a:p>
            <a:pPr marL="0" indent="0">
              <a:buNone/>
            </a:pPr>
            <a:r>
              <a:rPr lang="ru-RU" sz="3300" dirty="0"/>
              <a:t>2. Стоимость клея (</a:t>
            </a:r>
            <a:r>
              <a:rPr lang="ru-RU" sz="3300" dirty="0" err="1"/>
              <a:t>Ск</a:t>
            </a:r>
            <a:r>
              <a:rPr lang="ru-RU" sz="3300" dirty="0"/>
              <a:t>) – 1/10 флакона = 1,5 рубля</a:t>
            </a:r>
          </a:p>
          <a:p>
            <a:pPr marL="0" indent="0">
              <a:buNone/>
            </a:pPr>
            <a:r>
              <a:rPr lang="ru-RU" sz="3300" dirty="0"/>
              <a:t>3. Стоимость наждачной бумаги (</a:t>
            </a:r>
            <a:r>
              <a:rPr lang="ru-RU" sz="3300" dirty="0" err="1"/>
              <a:t>Сн.б</a:t>
            </a:r>
            <a:r>
              <a:rPr lang="ru-RU" sz="3300" dirty="0"/>
              <a:t>.) – 7 рублей</a:t>
            </a:r>
          </a:p>
          <a:p>
            <a:pPr marL="0" indent="0">
              <a:buNone/>
            </a:pPr>
            <a:r>
              <a:rPr lang="ru-RU" sz="3300" dirty="0"/>
              <a:t>4. Стоимость пилок (</a:t>
            </a:r>
            <a:r>
              <a:rPr lang="ru-RU" sz="3300" dirty="0" err="1"/>
              <a:t>Сп</a:t>
            </a:r>
            <a:r>
              <a:rPr lang="ru-RU" sz="3300" dirty="0"/>
              <a:t>) – 15 рублей</a:t>
            </a:r>
          </a:p>
          <a:p>
            <a:pPr marL="0" indent="0">
              <a:buNone/>
            </a:pPr>
            <a:r>
              <a:rPr lang="ru-RU" sz="3300" dirty="0"/>
              <a:t>Затраты на оплату труда:</a:t>
            </a:r>
          </a:p>
          <a:p>
            <a:pPr marL="0" indent="0">
              <a:buNone/>
            </a:pPr>
            <a:r>
              <a:rPr lang="ru-RU" sz="3300" dirty="0" err="1"/>
              <a:t>Со.т</a:t>
            </a:r>
            <a:r>
              <a:rPr lang="ru-RU" sz="3300" dirty="0"/>
              <a:t>. = Т ⋅  В – 1 час = 200 рублей</a:t>
            </a:r>
          </a:p>
          <a:p>
            <a:pPr marL="0" indent="0">
              <a:buNone/>
            </a:pPr>
            <a:r>
              <a:rPr lang="ru-RU" sz="3300" dirty="0"/>
              <a:t>Затраты на электроэнергию:</a:t>
            </a:r>
          </a:p>
          <a:p>
            <a:pPr marL="0" indent="0">
              <a:buNone/>
            </a:pPr>
            <a:r>
              <a:rPr lang="ru-RU" sz="3300" dirty="0" err="1"/>
              <a:t>Сэ</a:t>
            </a:r>
            <a:r>
              <a:rPr lang="ru-RU" sz="3300" dirty="0"/>
              <a:t> = А ⋅  Ц – 0,25кВт/час = 1,1 рубля</a:t>
            </a:r>
          </a:p>
          <a:p>
            <a:pPr marL="0" indent="0">
              <a:buNone/>
            </a:pPr>
            <a:r>
              <a:rPr lang="ru-RU" sz="3300" dirty="0"/>
              <a:t>Итого:</a:t>
            </a:r>
          </a:p>
          <a:p>
            <a:pPr marL="0" indent="0">
              <a:buNone/>
            </a:pPr>
            <a:r>
              <a:rPr lang="ru-RU" sz="3300" b="1" dirty="0" err="1"/>
              <a:t>Сизд</a:t>
            </a:r>
            <a:r>
              <a:rPr lang="ru-RU" sz="3300" b="1" dirty="0"/>
              <a:t>. = (4 + 1,5 + 7 + 15) + 1,1 + 200 = 228,6 рублей</a:t>
            </a:r>
            <a:endParaRPr lang="ru-RU" sz="3300" dirty="0"/>
          </a:p>
          <a:p>
            <a:pPr marL="0" indent="0">
              <a:buNone/>
            </a:pPr>
            <a:r>
              <a:rPr lang="ru-RU" sz="3300" dirty="0"/>
              <a:t>В магазинах копилки стоят от 200 рублей до 900 рублей. Как видно изделие, изготовленное своими руками, обходится гораздо дешевле. Данный сувенир украсит интерьер моей комнаты, за гораздо меньшую стоимость, чем пришлось бы мне заплатить при покупке аналогичного изделия.</a:t>
            </a:r>
          </a:p>
          <a:p>
            <a:pPr marL="0" indent="0">
              <a:buNone/>
            </a:pPr>
            <a:endParaRPr lang="ru-RU" dirty="0"/>
          </a:p>
        </p:txBody>
      </p:sp>
      <p:pic>
        <p:nvPicPr>
          <p:cNvPr id="4" name="Рисунок 3"/>
          <p:cNvPicPr>
            <a:picLocks noChangeAspect="1"/>
          </p:cNvPicPr>
          <p:nvPr/>
        </p:nvPicPr>
        <p:blipFill>
          <a:blip r:embed="rId2"/>
          <a:stretch>
            <a:fillRect/>
          </a:stretch>
        </p:blipFill>
        <p:spPr>
          <a:xfrm>
            <a:off x="7259782" y="1672922"/>
            <a:ext cx="2507673" cy="2707027"/>
          </a:xfrm>
          <a:prstGeom prst="rect">
            <a:avLst/>
          </a:prstGeom>
        </p:spPr>
      </p:pic>
    </p:spTree>
    <p:extLst>
      <p:ext uri="{BB962C8B-B14F-4D97-AF65-F5344CB8AC3E}">
        <p14:creationId xmlns:p14="http://schemas.microsoft.com/office/powerpoint/2010/main" val="120089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8773"/>
          </a:xfrm>
        </p:spPr>
        <p:txBody>
          <a:bodyPr/>
          <a:lstStyle/>
          <a:p>
            <a:pPr lvl="1" algn="ctr" defTabSz="457200" rtl="0">
              <a:spcBef>
                <a:spcPct val="0"/>
              </a:spcBef>
            </a:pPr>
            <a:r>
              <a:rPr lang="ru-RU" sz="3200" b="1" dirty="0">
                <a:solidFill>
                  <a:srgbClr val="C00000"/>
                </a:solidFill>
                <a:latin typeface="+mn-lt"/>
              </a:rPr>
              <a:t>Экологическое обоснование</a:t>
            </a:r>
            <a:r>
              <a:rPr lang="ru-RU" sz="1200" dirty="0"/>
              <a:t/>
            </a:r>
            <a:br>
              <a:rPr lang="ru-RU" sz="1200" dirty="0"/>
            </a:br>
            <a:endParaRPr lang="ru-RU" dirty="0"/>
          </a:p>
        </p:txBody>
      </p:sp>
      <p:sp>
        <p:nvSpPr>
          <p:cNvPr id="3" name="Объект 2"/>
          <p:cNvSpPr>
            <a:spLocks noGrp="1"/>
          </p:cNvSpPr>
          <p:nvPr>
            <p:ph idx="1"/>
          </p:nvPr>
        </p:nvSpPr>
        <p:spPr>
          <a:xfrm>
            <a:off x="1103312" y="1066800"/>
            <a:ext cx="8946541" cy="5181599"/>
          </a:xfrm>
        </p:spPr>
        <p:txBody>
          <a:bodyPr/>
          <a:lstStyle/>
          <a:p>
            <a:pPr marL="0" indent="0">
              <a:buNone/>
            </a:pPr>
            <a:r>
              <a:rPr lang="ru-RU" sz="2400" dirty="0"/>
              <a:t>В основном в моем изделии используется древесина. Древесина является возобновляемым природным ресурсом. Изготовление данного изделия не повлечет никаких изменений в окружающей среде, нарушений в жизнедеятельности организма человека, растительного и животного мира, т.к. при изготовлении были использованы экологически чистые материалы, которые были приобретены в магазине, имеющим лицензию на торговлю данным видом товара.</a:t>
            </a:r>
          </a:p>
          <a:p>
            <a:pPr marL="0" indent="0">
              <a:buNone/>
            </a:pPr>
            <a:r>
              <a:rPr lang="ru-RU" sz="2400" dirty="0"/>
              <a:t>Таким образом, с экологической точки зрения мое изделие вреда не несет.</a:t>
            </a:r>
          </a:p>
          <a:p>
            <a:pPr marL="0" indent="0">
              <a:buNone/>
            </a:pPr>
            <a:endParaRPr lang="ru-RU" dirty="0"/>
          </a:p>
        </p:txBody>
      </p:sp>
    </p:spTree>
    <p:extLst>
      <p:ext uri="{BB962C8B-B14F-4D97-AF65-F5344CB8AC3E}">
        <p14:creationId xmlns:p14="http://schemas.microsoft.com/office/powerpoint/2010/main" val="28410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264941">
            <a:off x="1153907" y="914401"/>
            <a:ext cx="5092906" cy="1343890"/>
          </a:xfrm>
        </p:spPr>
        <p:txBody>
          <a:bodyPr/>
          <a:lstStyle/>
          <a:p>
            <a:pPr lvl="1" algn="ctr" defTabSz="457200" rtl="0">
              <a:spcBef>
                <a:spcPct val="0"/>
              </a:spcBef>
            </a:pPr>
            <a:r>
              <a:rPr lang="ru-RU" sz="3200" b="1" dirty="0">
                <a:solidFill>
                  <a:srgbClr val="C00000"/>
                </a:solidFill>
              </a:rPr>
              <a:t>Реклама</a:t>
            </a:r>
            <a:r>
              <a:rPr lang="ru-RU" sz="1200" dirty="0"/>
              <a:t/>
            </a:r>
            <a:br>
              <a:rPr lang="ru-RU" sz="1200" dirty="0"/>
            </a:br>
            <a:endParaRPr lang="ru-RU" dirty="0"/>
          </a:p>
        </p:txBody>
      </p:sp>
      <p:sp>
        <p:nvSpPr>
          <p:cNvPr id="4" name="Текст 3"/>
          <p:cNvSpPr>
            <a:spLocks noGrp="1"/>
          </p:cNvSpPr>
          <p:nvPr>
            <p:ph type="body" sz="half" idx="2"/>
          </p:nvPr>
        </p:nvSpPr>
        <p:spPr>
          <a:xfrm rot="20286359">
            <a:off x="429492" y="2576945"/>
            <a:ext cx="6359236" cy="3463637"/>
          </a:xfrm>
        </p:spPr>
        <p:txBody>
          <a:bodyPr>
            <a:normAutofit/>
          </a:bodyPr>
          <a:lstStyle/>
          <a:p>
            <a:r>
              <a:rPr lang="ru-RU" sz="2400" dirty="0"/>
              <a:t>Приобретая товар нашей фирмы, вы можете не переживать о том, что </a:t>
            </a:r>
            <a:r>
              <a:rPr lang="ru-RU" sz="2400" dirty="0" smtClean="0"/>
              <a:t>наш </a:t>
            </a:r>
            <a:r>
              <a:rPr lang="ru-RU" sz="2400" dirty="0"/>
              <a:t>товар безвкусен или неоригинален. </a:t>
            </a:r>
            <a:r>
              <a:rPr lang="ru-RU" sz="2400" dirty="0" smtClean="0"/>
              <a:t>Изделие изготовлено </a:t>
            </a:r>
            <a:r>
              <a:rPr lang="ru-RU" sz="2400" dirty="0"/>
              <a:t>из </a:t>
            </a:r>
            <a:r>
              <a:rPr lang="ru-RU" sz="2400" dirty="0" smtClean="0"/>
              <a:t>экологически </a:t>
            </a:r>
            <a:r>
              <a:rPr lang="ru-RU" sz="2400" dirty="0"/>
              <a:t>чистых материалов. </a:t>
            </a:r>
            <a:endParaRPr lang="ru-RU" sz="2400" dirty="0" smtClean="0"/>
          </a:p>
          <a:p>
            <a:r>
              <a:rPr lang="ru-RU" sz="2400" dirty="0" smtClean="0"/>
              <a:t>Наш товар неповторим </a:t>
            </a:r>
            <a:r>
              <a:rPr lang="ru-RU" sz="2400" dirty="0"/>
              <a:t>и </a:t>
            </a:r>
            <a:r>
              <a:rPr lang="ru-RU" sz="2400" dirty="0" smtClean="0"/>
              <a:t>красив! </a:t>
            </a:r>
            <a:endParaRPr lang="ru-RU" sz="2400" dirty="0"/>
          </a:p>
          <a:p>
            <a:endParaRPr lang="ru-RU" dirty="0"/>
          </a:p>
        </p:txBody>
      </p:sp>
      <p:pic>
        <p:nvPicPr>
          <p:cNvPr id="7" name="Рисунок 6"/>
          <p:cNvPicPr>
            <a:picLocks noGrp="1" noChangeAspect="1"/>
          </p:cNvPicPr>
          <p:nvPr>
            <p:ph type="pic" idx="1"/>
          </p:nvPr>
        </p:nvPicPr>
        <p:blipFill>
          <a:blip r:embed="rId2"/>
          <a:srcRect l="2856" r="2856"/>
          <a:stretch>
            <a:fillRect/>
          </a:stretch>
        </p:blipFill>
        <p:spPr>
          <a:xfrm>
            <a:off x="6311631" y="1177636"/>
            <a:ext cx="5880369" cy="4987637"/>
          </a:xfrm>
          <a:prstGeom prst="rect">
            <a:avLst/>
          </a:prstGeom>
        </p:spPr>
      </p:pic>
    </p:spTree>
    <p:extLst>
      <p:ext uri="{BB962C8B-B14F-4D97-AF65-F5344CB8AC3E}">
        <p14:creationId xmlns:p14="http://schemas.microsoft.com/office/powerpoint/2010/main" val="3626037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7"/>
            <a:ext cx="9772506" cy="5615573"/>
          </a:xfrm>
        </p:spPr>
        <p:txBody>
          <a:bodyPr/>
          <a:lstStyle/>
          <a:p>
            <a:pPr algn="ctr"/>
            <a:r>
              <a:rPr lang="ru-RU" sz="3200" dirty="0" smtClean="0">
                <a:solidFill>
                  <a:srgbClr val="C00000"/>
                </a:solidFill>
              </a:rPr>
              <a:t>Заключение</a:t>
            </a:r>
            <a:r>
              <a:rPr lang="ru-RU" sz="2800" dirty="0" smtClean="0"/>
              <a:t/>
            </a:r>
            <a:br>
              <a:rPr lang="ru-RU" sz="2800" dirty="0" smtClean="0"/>
            </a:br>
            <a:r>
              <a:rPr lang="ru-RU" sz="2800" dirty="0"/>
              <a:t/>
            </a:r>
            <a:br>
              <a:rPr lang="ru-RU" sz="2800" dirty="0"/>
            </a:br>
            <a:r>
              <a:rPr lang="ru-RU" sz="2800" dirty="0" smtClean="0"/>
              <a:t>Цель </a:t>
            </a:r>
            <a:r>
              <a:rPr lang="ru-RU" sz="2800" dirty="0"/>
              <a:t>и задачи, поставленные в работе, достигнуты. Материал доступен, технология работы посильна. Я оцениваю свое изделие на отлично. Изделие хорошо вписалось в интерьер и по стилю, и по цветовой гамме. Навыки, полученные при выполнении проекта, пригодятся мне и в будущем</a:t>
            </a:r>
            <a:r>
              <a:rPr lang="ru-RU" sz="2800" dirty="0" smtClean="0"/>
              <a:t>.</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b="1" dirty="0" smtClean="0">
                <a:solidFill>
                  <a:srgbClr val="C00000"/>
                </a:solidFill>
              </a:rPr>
              <a:t>СПАСИБО ЗА ВНИМАНИЕ!</a:t>
            </a:r>
            <a:r>
              <a:rPr lang="ru-RU" dirty="0"/>
              <a:t/>
            </a:r>
            <a:br>
              <a:rPr lang="ru-RU" dirty="0"/>
            </a:br>
            <a:endParaRPr lang="ru-RU" dirty="0"/>
          </a:p>
        </p:txBody>
      </p:sp>
    </p:spTree>
    <p:extLst>
      <p:ext uri="{BB962C8B-B14F-4D97-AF65-F5344CB8AC3E}">
        <p14:creationId xmlns:p14="http://schemas.microsoft.com/office/powerpoint/2010/main" val="330777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21900"/>
          </a:xfrm>
        </p:spPr>
        <p:txBody>
          <a:bodyPr/>
          <a:lstStyle/>
          <a:p>
            <a:pPr algn="ctr"/>
            <a:r>
              <a:rPr lang="ru-RU" b="1" dirty="0">
                <a:solidFill>
                  <a:srgbClr val="FF0000"/>
                </a:solidFill>
              </a:rPr>
              <a:t>Содержание</a:t>
            </a:r>
            <a:r>
              <a:rPr lang="ru-RU" dirty="0"/>
              <a:t/>
            </a:r>
            <a:br>
              <a:rPr lang="ru-RU" dirty="0"/>
            </a:br>
            <a:endParaRPr lang="ru-RU" dirty="0"/>
          </a:p>
        </p:txBody>
      </p:sp>
      <p:sp>
        <p:nvSpPr>
          <p:cNvPr id="4" name="Rectangle 1"/>
          <p:cNvSpPr>
            <a:spLocks noGrp="1" noChangeArrowheads="1"/>
          </p:cNvSpPr>
          <p:nvPr>
            <p:ph idx="1"/>
          </p:nvPr>
        </p:nvSpPr>
        <p:spPr bwMode="auto">
          <a:xfrm>
            <a:off x="100013" y="679339"/>
            <a:ext cx="17902947" cy="694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0708" rIns="539580" bIns="4507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Поисковый этап</a:t>
            </a: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Цель и задачи проекта</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Выбор и обоснование проблемы</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Историческая справка</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Конструкторский этап</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Выбор варианта копилок, художественного выпиливания</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Правила техники безопасности при резьбе по дереву ручными </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инструментами</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Технологический этап</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Технологическая карта</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Экономическое обоснование</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Заключительный этап</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Экологическое обоснование</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Реклама</a:t>
            </a:r>
            <a:endParaRPr kumimoji="0" lang="ru-RU" altLang="ru-RU" sz="24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Заключение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ru-RU" altLang="ru-RU"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965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3" y="452718"/>
            <a:ext cx="8947522" cy="1400530"/>
          </a:xfrm>
        </p:spPr>
        <p:txBody>
          <a:bodyPr/>
          <a:lstStyle/>
          <a:p>
            <a:r>
              <a:rPr lang="ru-RU" dirty="0">
                <a:solidFill>
                  <a:srgbClr val="FF0000"/>
                </a:solidFill>
              </a:rPr>
              <a:t>Цель</a:t>
            </a:r>
            <a:r>
              <a:rPr lang="ru-RU" dirty="0" smtClean="0">
                <a:solidFill>
                  <a:srgbClr val="FF0000"/>
                </a:solidFill>
              </a:rPr>
              <a:t>: </a:t>
            </a:r>
            <a:r>
              <a:rPr lang="ru-RU" sz="2400" dirty="0"/>
              <a:t>применить навыки и умения, творческие способности изготовления копилки.</a:t>
            </a:r>
            <a:r>
              <a:rPr lang="ru-RU" dirty="0"/>
              <a:t/>
            </a:r>
            <a:br>
              <a:rPr lang="ru-RU" dirty="0"/>
            </a:br>
            <a:endParaRPr lang="ru-RU" dirty="0"/>
          </a:p>
        </p:txBody>
      </p:sp>
      <p:sp>
        <p:nvSpPr>
          <p:cNvPr id="3" name="Объект 2"/>
          <p:cNvSpPr>
            <a:spLocks noGrp="1"/>
          </p:cNvSpPr>
          <p:nvPr>
            <p:ph idx="1"/>
          </p:nvPr>
        </p:nvSpPr>
        <p:spPr>
          <a:xfrm>
            <a:off x="1103312" y="1482436"/>
            <a:ext cx="8946541" cy="5181600"/>
          </a:xfrm>
        </p:spPr>
        <p:txBody>
          <a:bodyPr>
            <a:normAutofit lnSpcReduction="10000"/>
          </a:bodyPr>
          <a:lstStyle/>
          <a:p>
            <a:pPr marL="0" indent="0">
              <a:buNone/>
            </a:pPr>
            <a:r>
              <a:rPr lang="ru-RU" sz="3600" dirty="0">
                <a:solidFill>
                  <a:srgbClr val="FF0000"/>
                </a:solidFill>
              </a:rPr>
              <a:t>Задачи</a:t>
            </a:r>
            <a:r>
              <a:rPr lang="en-US" sz="3600" dirty="0">
                <a:solidFill>
                  <a:srgbClr val="FF0000"/>
                </a:solidFill>
              </a:rPr>
              <a:t>: </a:t>
            </a:r>
            <a:endParaRPr lang="ru-RU" sz="3600" dirty="0">
              <a:solidFill>
                <a:srgbClr val="FF0000"/>
              </a:solidFill>
            </a:endParaRPr>
          </a:p>
          <a:p>
            <a:pPr lvl="0"/>
            <a:r>
              <a:rPr lang="ru-RU" sz="2400" dirty="0"/>
              <a:t>познакомиться с теоретическими материалами по теме;</a:t>
            </a:r>
          </a:p>
          <a:p>
            <a:pPr lvl="0"/>
            <a:r>
              <a:rPr lang="ru-RU" sz="2400" dirty="0"/>
              <a:t>выбор и обоснование проекта</a:t>
            </a:r>
            <a:r>
              <a:rPr lang="en-US" sz="2400" dirty="0"/>
              <a:t>;</a:t>
            </a:r>
            <a:endParaRPr lang="ru-RU" sz="2400" dirty="0"/>
          </a:p>
          <a:p>
            <a:pPr lvl="0"/>
            <a:r>
              <a:rPr lang="ru-RU" sz="2400" dirty="0"/>
              <a:t>выполнить последовательную разработку проекта</a:t>
            </a:r>
            <a:r>
              <a:rPr lang="en-US" sz="2400" dirty="0"/>
              <a:t>;</a:t>
            </a:r>
            <a:endParaRPr lang="ru-RU" sz="2400" dirty="0"/>
          </a:p>
          <a:p>
            <a:pPr lvl="0"/>
            <a:r>
              <a:rPr lang="ru-RU" sz="2400" dirty="0"/>
              <a:t>определить, какой будет внешний вид изделия;</a:t>
            </a:r>
          </a:p>
          <a:p>
            <a:pPr lvl="0"/>
            <a:r>
              <a:rPr lang="ru-RU" sz="2400" dirty="0"/>
              <a:t>выбрать материалы и инструменты для изделия;</a:t>
            </a:r>
          </a:p>
          <a:p>
            <a:pPr lvl="0"/>
            <a:r>
              <a:rPr lang="ru-RU" sz="2400" dirty="0"/>
              <a:t>применять технику безопасности</a:t>
            </a:r>
            <a:r>
              <a:rPr lang="en-US" sz="2400" dirty="0"/>
              <a:t>;</a:t>
            </a:r>
            <a:endParaRPr lang="ru-RU" sz="2400" dirty="0"/>
          </a:p>
          <a:p>
            <a:pPr lvl="0"/>
            <a:r>
              <a:rPr lang="ru-RU" sz="2400" dirty="0"/>
              <a:t>произвести экономические расчёты</a:t>
            </a:r>
            <a:r>
              <a:rPr lang="en-US" sz="2400" dirty="0"/>
              <a:t>;</a:t>
            </a:r>
            <a:endParaRPr lang="ru-RU" sz="2400" dirty="0"/>
          </a:p>
          <a:p>
            <a:pPr lvl="0"/>
            <a:r>
              <a:rPr lang="ru-RU" sz="2400" dirty="0"/>
              <a:t>изготовить изделие</a:t>
            </a:r>
            <a:r>
              <a:rPr lang="en-US" sz="2400" dirty="0"/>
              <a:t>;</a:t>
            </a:r>
            <a:endParaRPr lang="ru-RU" sz="2400" dirty="0"/>
          </a:p>
          <a:p>
            <a:r>
              <a:rPr lang="ru-RU" sz="2400" dirty="0"/>
              <a:t>выполнить рекламу для своего изделия.</a:t>
            </a:r>
          </a:p>
        </p:txBody>
      </p:sp>
    </p:spTree>
    <p:extLst>
      <p:ext uri="{BB962C8B-B14F-4D97-AF65-F5344CB8AC3E}">
        <p14:creationId xmlns:p14="http://schemas.microsoft.com/office/powerpoint/2010/main" val="34696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83889" cy="669500"/>
          </a:xfrm>
        </p:spPr>
        <p:txBody>
          <a:bodyPr/>
          <a:lstStyle/>
          <a:p>
            <a:pPr lvl="1" algn="ctr" defTabSz="457200" rtl="0">
              <a:spcBef>
                <a:spcPct val="0"/>
              </a:spcBef>
            </a:pPr>
            <a:r>
              <a:rPr lang="ru-RU" sz="3600" b="1" dirty="0">
                <a:solidFill>
                  <a:srgbClr val="FF0000"/>
                </a:solidFill>
                <a:latin typeface="+mn-lt"/>
              </a:rPr>
              <a:t>Выбор и обоснование проблемы</a:t>
            </a:r>
            <a:r>
              <a:rPr lang="ru-RU" sz="1200" dirty="0"/>
              <a:t/>
            </a:r>
            <a:br>
              <a:rPr lang="ru-RU" sz="1200" dirty="0"/>
            </a:br>
            <a:endParaRPr lang="ru-RU" dirty="0"/>
          </a:p>
        </p:txBody>
      </p:sp>
      <p:sp>
        <p:nvSpPr>
          <p:cNvPr id="3" name="Объект 2"/>
          <p:cNvSpPr>
            <a:spLocks noGrp="1"/>
          </p:cNvSpPr>
          <p:nvPr>
            <p:ph idx="1"/>
          </p:nvPr>
        </p:nvSpPr>
        <p:spPr>
          <a:xfrm>
            <a:off x="1103312" y="1122218"/>
            <a:ext cx="8428615" cy="5264727"/>
          </a:xfrm>
        </p:spPr>
        <p:txBody>
          <a:bodyPr/>
          <a:lstStyle/>
          <a:p>
            <a:pPr marL="0" indent="0">
              <a:buNone/>
            </a:pPr>
            <a:r>
              <a:rPr lang="ru-RU" sz="2400" dirty="0"/>
              <a:t>Через несколько лет я окончу школу и мне нужно будет выбирать высшее учебное заведение. Ни для кого не секрет, что в последнее время количество бюджетных мест сокращается, так что нужно заранее обдумывать решение финансовых трудностей. Я решил за годы учебы в школе попробовать накопить деньги на первое время, а затем можно будет и подрабатывать. Но возникла проблема: где хранить копящиеся деньги? Так у меня возникла идея изготовить копилку. Таким образом, передо мной встала определенная цель: разработать и изготовить своими руками копилку, которая и деньги сохранит, и будет интересно смотреться в интерьере.</a:t>
            </a:r>
          </a:p>
          <a:p>
            <a:pPr marL="0" indent="0">
              <a:buNone/>
            </a:pPr>
            <a:endParaRPr lang="ru-RU" dirty="0"/>
          </a:p>
        </p:txBody>
      </p:sp>
      <p:pic>
        <p:nvPicPr>
          <p:cNvPr id="4" name="Рисунок 3"/>
          <p:cNvPicPr>
            <a:picLocks noChangeAspect="1"/>
          </p:cNvPicPr>
          <p:nvPr/>
        </p:nvPicPr>
        <p:blipFill>
          <a:blip r:embed="rId2"/>
          <a:stretch>
            <a:fillRect/>
          </a:stretch>
        </p:blipFill>
        <p:spPr>
          <a:xfrm>
            <a:off x="8908473" y="2179211"/>
            <a:ext cx="2840182" cy="2697589"/>
          </a:xfrm>
          <a:prstGeom prst="rect">
            <a:avLst/>
          </a:prstGeom>
        </p:spPr>
      </p:pic>
    </p:spTree>
    <p:extLst>
      <p:ext uri="{BB962C8B-B14F-4D97-AF65-F5344CB8AC3E}">
        <p14:creationId xmlns:p14="http://schemas.microsoft.com/office/powerpoint/2010/main" val="369801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38546"/>
            <a:ext cx="9404723" cy="665018"/>
          </a:xfrm>
        </p:spPr>
        <p:txBody>
          <a:bodyPr/>
          <a:lstStyle/>
          <a:p>
            <a:pPr lvl="1" algn="ctr" defTabSz="457200" rtl="0">
              <a:spcBef>
                <a:spcPct val="0"/>
              </a:spcBef>
            </a:pPr>
            <a:r>
              <a:rPr lang="ru-RU" sz="3600" b="1" dirty="0">
                <a:solidFill>
                  <a:srgbClr val="FF0000"/>
                </a:solidFill>
                <a:latin typeface="+mn-lt"/>
              </a:rPr>
              <a:t>Историческая справка</a:t>
            </a:r>
            <a:r>
              <a:rPr lang="ru-RU" sz="3600" dirty="0">
                <a:solidFill>
                  <a:srgbClr val="FF0000"/>
                </a:solidFill>
                <a:latin typeface="+mn-lt"/>
              </a:rPr>
              <a:t/>
            </a:r>
            <a:br>
              <a:rPr lang="ru-RU" sz="3600" dirty="0">
                <a:solidFill>
                  <a:srgbClr val="FF0000"/>
                </a:solidFill>
                <a:latin typeface="+mn-lt"/>
              </a:rPr>
            </a:br>
            <a:endParaRPr lang="ru-RU" sz="3600" dirty="0">
              <a:solidFill>
                <a:srgbClr val="FF0000"/>
              </a:solidFill>
              <a:latin typeface="+mn-lt"/>
            </a:endParaRPr>
          </a:p>
        </p:txBody>
      </p:sp>
      <p:sp>
        <p:nvSpPr>
          <p:cNvPr id="3" name="Объект 2"/>
          <p:cNvSpPr>
            <a:spLocks noGrp="1"/>
          </p:cNvSpPr>
          <p:nvPr>
            <p:ph idx="1"/>
          </p:nvPr>
        </p:nvSpPr>
        <p:spPr>
          <a:xfrm>
            <a:off x="1704110" y="623456"/>
            <a:ext cx="10487890" cy="6234544"/>
          </a:xfrm>
        </p:spPr>
        <p:txBody>
          <a:bodyPr>
            <a:noAutofit/>
          </a:bodyPr>
          <a:lstStyle/>
          <a:p>
            <a:pPr marL="0" indent="0">
              <a:buNone/>
            </a:pPr>
            <a:r>
              <a:rPr lang="ru-RU" sz="2400" dirty="0"/>
              <a:t>Копилка – ёмкость или специальное приспособление для хранения и накопления монет. Традиционная копилка представляет собой полую керамическую фигурку, изображающую животных, фрукты, овощи и т. д., с небольшой прорезью, в которую опускаются монеты.</a:t>
            </a:r>
          </a:p>
          <a:p>
            <a:pPr marL="0" indent="0">
              <a:buNone/>
            </a:pPr>
            <a:r>
              <a:rPr lang="ru-RU" sz="2400" dirty="0"/>
              <a:t>Первые такие ящики-копилки были выполнены из дерева, но для большей прочности их сверху оковывали стальными полосами. Запирались они на висячий замок. Но самыми популярными были так называемые подголовные ящики для хранения денег. Такие копилки имели скошенные крышки и на ночь их клали с собой в изголовье кровати.</a:t>
            </a:r>
          </a:p>
          <a:p>
            <a:pPr marL="0" indent="0">
              <a:buNone/>
            </a:pPr>
            <a:r>
              <a:rPr lang="ru-RU" sz="2400" dirty="0"/>
              <a:t>Потом копилки стали выпускаться в виде животных. И первая копилка была выпущена в виде свиньи, ведь именно это животное символизирует постоянно растущее богатство. Копилка в виде собачки надёжно оберегает их от воров, а сова помогает мудро распорядиться накопленным капиталом</a:t>
            </a:r>
          </a:p>
        </p:txBody>
      </p:sp>
      <p:pic>
        <p:nvPicPr>
          <p:cNvPr id="4" name="Рисунок 3"/>
          <p:cNvPicPr>
            <a:picLocks noChangeAspect="1"/>
          </p:cNvPicPr>
          <p:nvPr/>
        </p:nvPicPr>
        <p:blipFill>
          <a:blip r:embed="rId2"/>
          <a:stretch>
            <a:fillRect/>
          </a:stretch>
        </p:blipFill>
        <p:spPr>
          <a:xfrm>
            <a:off x="0" y="803564"/>
            <a:ext cx="2092036" cy="2687781"/>
          </a:xfrm>
          <a:prstGeom prst="rect">
            <a:avLst/>
          </a:prstGeom>
        </p:spPr>
      </p:pic>
    </p:spTree>
    <p:extLst>
      <p:ext uri="{BB962C8B-B14F-4D97-AF65-F5344CB8AC3E}">
        <p14:creationId xmlns:p14="http://schemas.microsoft.com/office/powerpoint/2010/main" val="216514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ctr" defTabSz="457200" rtl="0">
              <a:spcBef>
                <a:spcPct val="0"/>
              </a:spcBef>
            </a:pPr>
            <a:r>
              <a:rPr lang="ru-RU" sz="3600" b="1" dirty="0">
                <a:solidFill>
                  <a:srgbClr val="FF0000"/>
                </a:solidFill>
                <a:latin typeface="+mn-lt"/>
              </a:rPr>
              <a:t>Выбор варианта копилок для  художественного выпиливания</a:t>
            </a:r>
            <a:r>
              <a:rPr lang="ru-RU" sz="1200" dirty="0"/>
              <a:t/>
            </a:r>
            <a:br>
              <a:rPr lang="ru-RU" sz="1200" dirty="0"/>
            </a:br>
            <a:endParaRPr lang="ru-RU" dirty="0"/>
          </a:p>
        </p:txBody>
      </p:sp>
      <p:sp>
        <p:nvSpPr>
          <p:cNvPr id="3" name="Объект 2"/>
          <p:cNvSpPr>
            <a:spLocks noGrp="1"/>
          </p:cNvSpPr>
          <p:nvPr>
            <p:ph idx="1"/>
          </p:nvPr>
        </p:nvSpPr>
        <p:spPr>
          <a:xfrm>
            <a:off x="1103312" y="1704109"/>
            <a:ext cx="10091161" cy="4987636"/>
          </a:xfrm>
        </p:spPr>
        <p:txBody>
          <a:bodyPr/>
          <a:lstStyle/>
          <a:p>
            <a:pPr marL="0" indent="0">
              <a:buNone/>
            </a:pPr>
            <a:r>
              <a:rPr lang="ru-RU" sz="2400" dirty="0"/>
              <a:t>Копилки могут быть предназначены для одноразового и многоразового использования. Первые не имеют отверстия для выемки денег, и после наполнения их разбивают. Поэтому они чаще всего изготавливаются из керамики, гипса или картона.</a:t>
            </a:r>
          </a:p>
          <a:p>
            <a:pPr marL="0" indent="0">
              <a:buNone/>
            </a:pPr>
            <a:r>
              <a:rPr lang="ru-RU" sz="2400" dirty="0" smtClean="0"/>
              <a:t>На </a:t>
            </a:r>
            <a:r>
              <a:rPr lang="ru-RU" sz="2400" dirty="0"/>
              <a:t>практике в качестве копилки довольно часто используют бытовые ёмкости – небольшие вазы, стеклянные банки и т.д. </a:t>
            </a:r>
          </a:p>
          <a:p>
            <a:pPr marL="0" indent="0">
              <a:buNone/>
            </a:pPr>
            <a:r>
              <a:rPr lang="ru-RU" sz="2400" dirty="0"/>
              <a:t>Однако одной из наиболее популярных во всём мире является копилка, выполненная в виде фигурки свиньи. Во многих англоязычных странах термин </a:t>
            </a:r>
            <a:r>
              <a:rPr lang="ru-RU" sz="2400" i="1" dirty="0" err="1"/>
              <a:t>piggy</a:t>
            </a:r>
            <a:r>
              <a:rPr lang="ru-RU" sz="2400" i="1" dirty="0"/>
              <a:t> </a:t>
            </a:r>
            <a:r>
              <a:rPr lang="ru-RU" sz="2400" i="1" dirty="0" err="1"/>
              <a:t>bank</a:t>
            </a:r>
            <a:r>
              <a:rPr lang="ru-RU" sz="2400" dirty="0"/>
              <a:t> (досл. c англ. </a:t>
            </a:r>
            <a:r>
              <a:rPr lang="ru-RU" sz="2400" i="1" dirty="0"/>
              <a:t>“свинья-копилка”)</a:t>
            </a:r>
            <a:r>
              <a:rPr lang="ru-RU" sz="2400" dirty="0"/>
              <a:t> является нарицательным и используется для обозначения любых копилок, вне зависимости от их формы. </a:t>
            </a:r>
          </a:p>
          <a:p>
            <a:pPr marL="0" indent="0">
              <a:buNone/>
            </a:pPr>
            <a:endParaRPr lang="ru-RU" dirty="0"/>
          </a:p>
        </p:txBody>
      </p:sp>
    </p:spTree>
    <p:extLst>
      <p:ext uri="{BB962C8B-B14F-4D97-AF65-F5344CB8AC3E}">
        <p14:creationId xmlns:p14="http://schemas.microsoft.com/office/powerpoint/2010/main" val="16295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58116"/>
            <a:ext cx="9404723" cy="645449"/>
          </a:xfrm>
        </p:spPr>
        <p:txBody>
          <a:bodyPr/>
          <a:lstStyle/>
          <a:p>
            <a:pPr algn="ctr"/>
            <a:r>
              <a:rPr lang="ru-RU" b="1" dirty="0">
                <a:solidFill>
                  <a:srgbClr val="FF0000"/>
                </a:solidFill>
              </a:rPr>
              <a:t>Выбор варианта копилок </a:t>
            </a:r>
            <a:endParaRPr lang="ru-RU"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rot="20688967">
            <a:off x="858982" y="1156654"/>
            <a:ext cx="3375618" cy="3096691"/>
          </a:xfrm>
          <a:prstGeom prst="rect">
            <a:avLst/>
          </a:prstGeom>
        </p:spPr>
      </p:pic>
      <p:pic>
        <p:nvPicPr>
          <p:cNvPr id="8" name="Рисунок 7"/>
          <p:cNvPicPr>
            <a:picLocks noChangeAspect="1"/>
          </p:cNvPicPr>
          <p:nvPr/>
        </p:nvPicPr>
        <p:blipFill>
          <a:blip r:embed="rId3"/>
          <a:stretch>
            <a:fillRect/>
          </a:stretch>
        </p:blipFill>
        <p:spPr>
          <a:xfrm rot="20776620">
            <a:off x="3643744" y="1150395"/>
            <a:ext cx="3417045" cy="3102949"/>
          </a:xfrm>
          <a:prstGeom prst="rect">
            <a:avLst/>
          </a:prstGeom>
        </p:spPr>
      </p:pic>
      <p:pic>
        <p:nvPicPr>
          <p:cNvPr id="9" name="Рисунок 8"/>
          <p:cNvPicPr>
            <a:picLocks noChangeAspect="1"/>
          </p:cNvPicPr>
          <p:nvPr/>
        </p:nvPicPr>
        <p:blipFill>
          <a:blip r:embed="rId4"/>
          <a:stretch>
            <a:fillRect/>
          </a:stretch>
        </p:blipFill>
        <p:spPr>
          <a:xfrm rot="20624798">
            <a:off x="5985164" y="1156654"/>
            <a:ext cx="3399901" cy="3096689"/>
          </a:xfrm>
          <a:prstGeom prst="rect">
            <a:avLst/>
          </a:prstGeom>
        </p:spPr>
      </p:pic>
      <p:pic>
        <p:nvPicPr>
          <p:cNvPr id="10" name="Рисунок 9"/>
          <p:cNvPicPr>
            <a:picLocks noChangeAspect="1"/>
          </p:cNvPicPr>
          <p:nvPr/>
        </p:nvPicPr>
        <p:blipFill>
          <a:blip r:embed="rId5"/>
          <a:stretch>
            <a:fillRect/>
          </a:stretch>
        </p:blipFill>
        <p:spPr>
          <a:xfrm rot="20646681">
            <a:off x="8488515" y="1238872"/>
            <a:ext cx="3055690" cy="2822955"/>
          </a:xfrm>
          <a:prstGeom prst="rect">
            <a:avLst/>
          </a:prstGeom>
        </p:spPr>
      </p:pic>
    </p:spTree>
    <p:extLst>
      <p:ext uri="{BB962C8B-B14F-4D97-AF65-F5344CB8AC3E}">
        <p14:creationId xmlns:p14="http://schemas.microsoft.com/office/powerpoint/2010/main" val="117536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0576071" cy="6239027"/>
          </a:xfrm>
        </p:spPr>
        <p:txBody>
          <a:bodyPr/>
          <a:lstStyle/>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93094877"/>
              </p:ext>
            </p:extLst>
          </p:nvPr>
        </p:nvGraphicFramePr>
        <p:xfrm>
          <a:off x="646112" y="452718"/>
          <a:ext cx="11019414" cy="6945609"/>
        </p:xfrm>
        <a:graphic>
          <a:graphicData uri="http://schemas.openxmlformats.org/drawingml/2006/table">
            <a:tbl>
              <a:tblPr firstRow="1" bandRow="1">
                <a:tableStyleId>{00A15C55-8517-42AA-B614-E9B94910E393}</a:tableStyleId>
              </a:tblPr>
              <a:tblGrid>
                <a:gridCol w="3673138">
                  <a:extLst>
                    <a:ext uri="{9D8B030D-6E8A-4147-A177-3AD203B41FA5}">
                      <a16:colId xmlns:a16="http://schemas.microsoft.com/office/drawing/2014/main" val="2750818931"/>
                    </a:ext>
                  </a:extLst>
                </a:gridCol>
                <a:gridCol w="3673138">
                  <a:extLst>
                    <a:ext uri="{9D8B030D-6E8A-4147-A177-3AD203B41FA5}">
                      <a16:colId xmlns:a16="http://schemas.microsoft.com/office/drawing/2014/main" val="1249304037"/>
                    </a:ext>
                  </a:extLst>
                </a:gridCol>
                <a:gridCol w="3673138">
                  <a:extLst>
                    <a:ext uri="{9D8B030D-6E8A-4147-A177-3AD203B41FA5}">
                      <a16:colId xmlns:a16="http://schemas.microsoft.com/office/drawing/2014/main" val="634316598"/>
                    </a:ext>
                  </a:extLst>
                </a:gridCol>
              </a:tblGrid>
              <a:tr h="815440">
                <a:tc>
                  <a:txBody>
                    <a:bodyPr/>
                    <a:lstStyle/>
                    <a:p>
                      <a:pPr algn="ctr"/>
                      <a:r>
                        <a:rPr lang="ru-RU" sz="2400" b="1" kern="1200" dirty="0" smtClean="0">
                          <a:solidFill>
                            <a:schemeClr val="tx1"/>
                          </a:solidFill>
                          <a:effectLst/>
                          <a:latin typeface="+mn-lt"/>
                          <a:ea typeface="+mn-ea"/>
                          <a:cs typeface="+mn-cs"/>
                        </a:rPr>
                        <a:t>Материал</a:t>
                      </a:r>
                      <a:endParaRPr lang="ru-RU" sz="2400" dirty="0">
                        <a:solidFill>
                          <a:schemeClr val="tx1"/>
                        </a:solidFill>
                      </a:endParaRPr>
                    </a:p>
                  </a:txBody>
                  <a:tcPr/>
                </a:tc>
                <a:tc>
                  <a:txBody>
                    <a:bodyPr/>
                    <a:lstStyle/>
                    <a:p>
                      <a:pPr algn="ctr"/>
                      <a:r>
                        <a:rPr lang="ru-RU" sz="2400" b="1" kern="1200" dirty="0" smtClean="0">
                          <a:solidFill>
                            <a:schemeClr val="lt1"/>
                          </a:solidFill>
                          <a:effectLst/>
                          <a:latin typeface="+mn-lt"/>
                          <a:ea typeface="+mn-ea"/>
                          <a:cs typeface="+mn-cs"/>
                        </a:rPr>
                        <a:t>Внешний вид</a:t>
                      </a:r>
                      <a:endParaRPr lang="ru-RU" sz="2400" dirty="0"/>
                    </a:p>
                  </a:txBody>
                  <a:tcPr/>
                </a:tc>
                <a:tc>
                  <a:txBody>
                    <a:bodyPr/>
                    <a:lstStyle/>
                    <a:p>
                      <a:pPr algn="ctr"/>
                      <a:r>
                        <a:rPr lang="ru-RU" sz="2400" b="1" kern="1200" dirty="0" smtClean="0">
                          <a:solidFill>
                            <a:schemeClr val="lt1"/>
                          </a:solidFill>
                          <a:effectLst/>
                          <a:latin typeface="+mn-lt"/>
                          <a:ea typeface="+mn-ea"/>
                          <a:cs typeface="+mn-cs"/>
                        </a:rPr>
                        <a:t>Описание</a:t>
                      </a:r>
                      <a:endParaRPr lang="ru-RU" sz="2400" dirty="0"/>
                    </a:p>
                  </a:txBody>
                  <a:tcPr/>
                </a:tc>
                <a:extLst>
                  <a:ext uri="{0D108BD9-81ED-4DB2-BD59-A6C34878D82A}">
                    <a16:rowId xmlns:a16="http://schemas.microsoft.com/office/drawing/2014/main" val="1519735241"/>
                  </a:ext>
                </a:extLst>
              </a:tr>
              <a:tr h="1317491">
                <a:tc>
                  <a:txBody>
                    <a:bodyPr/>
                    <a:lstStyle/>
                    <a:p>
                      <a:pPr algn="ctr"/>
                      <a:endParaRPr lang="ru-RU" sz="2800" b="1" kern="1200" dirty="0" smtClean="0">
                        <a:solidFill>
                          <a:schemeClr val="dk1"/>
                        </a:solidFill>
                        <a:effectLst/>
                        <a:latin typeface="+mn-lt"/>
                        <a:ea typeface="+mn-ea"/>
                        <a:cs typeface="+mn-cs"/>
                      </a:endParaRPr>
                    </a:p>
                    <a:p>
                      <a:pPr algn="ctr"/>
                      <a:r>
                        <a:rPr lang="ru-RU" sz="2800" b="1" kern="1200" dirty="0" smtClean="0">
                          <a:solidFill>
                            <a:schemeClr val="dk1"/>
                          </a:solidFill>
                          <a:effectLst/>
                          <a:latin typeface="+mn-lt"/>
                          <a:ea typeface="+mn-ea"/>
                          <a:cs typeface="+mn-cs"/>
                        </a:rPr>
                        <a:t>Пластик</a:t>
                      </a:r>
                      <a:endParaRPr lang="ru-RU" sz="2800" b="1" dirty="0"/>
                    </a:p>
                  </a:txBody>
                  <a:tcPr/>
                </a:tc>
                <a:tc>
                  <a:txBody>
                    <a:bodyPr/>
                    <a:lstStyle/>
                    <a:p>
                      <a:endParaRPr lang="ru-RU" dirty="0"/>
                    </a:p>
                  </a:txBody>
                  <a:tcPr/>
                </a:tc>
                <a:tc>
                  <a:txBody>
                    <a:bodyPr/>
                    <a:lstStyle/>
                    <a:p>
                      <a:r>
                        <a:rPr lang="ru-RU" sz="2000" b="1" kern="1200" dirty="0" smtClean="0">
                          <a:solidFill>
                            <a:schemeClr val="dk1"/>
                          </a:solidFill>
                          <a:effectLst/>
                          <a:latin typeface="+mn-lt"/>
                          <a:ea typeface="+mn-ea"/>
                          <a:cs typeface="+mn-cs"/>
                        </a:rPr>
                        <a:t>Нет необходимых для изготовления материалов.</a:t>
                      </a:r>
                      <a:endParaRPr lang="ru-RU" sz="2000" b="1" dirty="0"/>
                    </a:p>
                  </a:txBody>
                  <a:tcPr/>
                </a:tc>
                <a:extLst>
                  <a:ext uri="{0D108BD9-81ED-4DB2-BD59-A6C34878D82A}">
                    <a16:rowId xmlns:a16="http://schemas.microsoft.com/office/drawing/2014/main" val="2177711634"/>
                  </a:ext>
                </a:extLst>
              </a:tr>
              <a:tr h="1864313">
                <a:tc>
                  <a:txBody>
                    <a:bodyPr/>
                    <a:lstStyle/>
                    <a:p>
                      <a:pPr algn="ctr"/>
                      <a:endParaRPr lang="ru-RU" sz="2800" b="1" kern="1200" dirty="0" smtClean="0">
                        <a:solidFill>
                          <a:schemeClr val="dk1"/>
                        </a:solidFill>
                        <a:effectLst/>
                        <a:latin typeface="+mn-lt"/>
                        <a:ea typeface="+mn-ea"/>
                        <a:cs typeface="+mn-cs"/>
                      </a:endParaRPr>
                    </a:p>
                    <a:p>
                      <a:pPr algn="ctr"/>
                      <a:r>
                        <a:rPr lang="ru-RU" sz="2800" b="1" kern="1200" dirty="0" smtClean="0">
                          <a:solidFill>
                            <a:schemeClr val="dk1"/>
                          </a:solidFill>
                          <a:effectLst/>
                          <a:latin typeface="+mn-lt"/>
                          <a:ea typeface="+mn-ea"/>
                          <a:cs typeface="+mn-cs"/>
                        </a:rPr>
                        <a:t>Гипс</a:t>
                      </a:r>
                      <a:endParaRPr lang="ru-RU" sz="2800" b="1" dirty="0"/>
                    </a:p>
                  </a:txBody>
                  <a:tcPr/>
                </a:tc>
                <a:tc>
                  <a:txBody>
                    <a:bodyPr/>
                    <a:lstStyle/>
                    <a:p>
                      <a:endParaRPr lang="ru-RU" dirty="0"/>
                    </a:p>
                  </a:txBody>
                  <a:tcPr/>
                </a:tc>
                <a:tc>
                  <a:txBody>
                    <a:bodyPr/>
                    <a:lstStyle/>
                    <a:p>
                      <a:r>
                        <a:rPr lang="ru-RU" sz="2000" b="1" kern="1200" dirty="0" smtClean="0">
                          <a:solidFill>
                            <a:schemeClr val="dk1"/>
                          </a:solidFill>
                          <a:effectLst/>
                          <a:latin typeface="+mn-lt"/>
                          <a:ea typeface="+mn-ea"/>
                          <a:cs typeface="+mn-cs"/>
                        </a:rPr>
                        <a:t>Одноразовая конструкция, конечный вариант изделия не удовлетворяет моим требованиям.</a:t>
                      </a:r>
                      <a:endParaRPr lang="ru-RU" sz="2000" b="1" dirty="0"/>
                    </a:p>
                  </a:txBody>
                  <a:tcPr/>
                </a:tc>
                <a:extLst>
                  <a:ext uri="{0D108BD9-81ED-4DB2-BD59-A6C34878D82A}">
                    <a16:rowId xmlns:a16="http://schemas.microsoft.com/office/drawing/2014/main" val="2932029241"/>
                  </a:ext>
                </a:extLst>
              </a:tr>
              <a:tr h="1630874">
                <a:tc>
                  <a:txBody>
                    <a:bodyPr/>
                    <a:lstStyle/>
                    <a:p>
                      <a:pPr algn="ctr"/>
                      <a:endParaRPr lang="ru-RU" sz="2800" b="1" kern="1200" dirty="0" smtClean="0">
                        <a:solidFill>
                          <a:schemeClr val="dk1"/>
                        </a:solidFill>
                        <a:effectLst/>
                        <a:latin typeface="+mn-lt"/>
                        <a:ea typeface="+mn-ea"/>
                        <a:cs typeface="+mn-cs"/>
                      </a:endParaRPr>
                    </a:p>
                    <a:p>
                      <a:pPr algn="ctr"/>
                      <a:r>
                        <a:rPr lang="ru-RU" sz="2800" b="1" kern="1200" dirty="0" smtClean="0">
                          <a:solidFill>
                            <a:schemeClr val="dk1"/>
                          </a:solidFill>
                          <a:effectLst/>
                          <a:latin typeface="+mn-lt"/>
                          <a:ea typeface="+mn-ea"/>
                          <a:cs typeface="+mn-cs"/>
                        </a:rPr>
                        <a:t>Фарфор</a:t>
                      </a:r>
                      <a:endParaRPr lang="ru-RU" sz="2800" b="1" dirty="0"/>
                    </a:p>
                  </a:txBody>
                  <a:tcPr/>
                </a:tc>
                <a:tc>
                  <a:txBody>
                    <a:bodyPr/>
                    <a:lstStyle/>
                    <a:p>
                      <a:endParaRPr lang="ru-RU" dirty="0"/>
                    </a:p>
                  </a:txBody>
                  <a:tcPr/>
                </a:tc>
                <a:tc>
                  <a:txBody>
                    <a:bodyPr/>
                    <a:lstStyle/>
                    <a:p>
                      <a:endParaRPr lang="ru-RU" sz="2000" b="1" kern="1200" dirty="0" smtClean="0">
                        <a:solidFill>
                          <a:schemeClr val="dk1"/>
                        </a:solidFill>
                        <a:effectLst/>
                        <a:latin typeface="+mn-lt"/>
                        <a:ea typeface="+mn-ea"/>
                        <a:cs typeface="+mn-cs"/>
                      </a:endParaRPr>
                    </a:p>
                    <a:p>
                      <a:r>
                        <a:rPr lang="ru-RU" sz="2000" b="1" kern="1200" dirty="0" smtClean="0">
                          <a:solidFill>
                            <a:schemeClr val="dk1"/>
                          </a:solidFill>
                          <a:effectLst/>
                          <a:latin typeface="+mn-lt"/>
                          <a:ea typeface="+mn-ea"/>
                          <a:cs typeface="+mn-cs"/>
                        </a:rPr>
                        <a:t>Нет навыков работы с данным материалом.</a:t>
                      </a:r>
                      <a:endParaRPr lang="ru-RU" sz="2000" b="1" dirty="0"/>
                    </a:p>
                  </a:txBody>
                  <a:tcPr/>
                </a:tc>
                <a:extLst>
                  <a:ext uri="{0D108BD9-81ED-4DB2-BD59-A6C34878D82A}">
                    <a16:rowId xmlns:a16="http://schemas.microsoft.com/office/drawing/2014/main" val="3173402066"/>
                  </a:ext>
                </a:extLst>
              </a:tr>
              <a:tr h="1317491">
                <a:tc>
                  <a:txBody>
                    <a:bodyPr/>
                    <a:lstStyle/>
                    <a:p>
                      <a:pPr algn="ctr"/>
                      <a:endParaRPr lang="ru-RU" sz="2800" b="1" kern="1200" dirty="0" smtClean="0">
                        <a:solidFill>
                          <a:schemeClr val="dk1"/>
                        </a:solidFill>
                        <a:effectLst/>
                        <a:latin typeface="+mn-lt"/>
                        <a:ea typeface="+mn-ea"/>
                        <a:cs typeface="+mn-cs"/>
                      </a:endParaRPr>
                    </a:p>
                    <a:p>
                      <a:pPr algn="ctr"/>
                      <a:r>
                        <a:rPr lang="ru-RU" sz="2800" b="1" kern="1200" dirty="0" smtClean="0">
                          <a:solidFill>
                            <a:schemeClr val="dk1"/>
                          </a:solidFill>
                          <a:effectLst/>
                          <a:latin typeface="+mn-lt"/>
                          <a:ea typeface="+mn-ea"/>
                          <a:cs typeface="+mn-cs"/>
                        </a:rPr>
                        <a:t>Металл</a:t>
                      </a:r>
                      <a:endParaRPr lang="ru-RU" sz="2800" b="1" dirty="0"/>
                    </a:p>
                  </a:txBody>
                  <a:tcPr/>
                </a:tc>
                <a:tc>
                  <a:txBody>
                    <a:bodyPr/>
                    <a:lstStyle/>
                    <a:p>
                      <a:endParaRPr lang="ru-RU" dirty="0"/>
                    </a:p>
                  </a:txBody>
                  <a:tcPr/>
                </a:tc>
                <a:tc>
                  <a:txBody>
                    <a:bodyPr/>
                    <a:lstStyle/>
                    <a:p>
                      <a:endParaRPr lang="ru-RU" sz="2000" b="1" kern="1200" dirty="0" smtClean="0">
                        <a:solidFill>
                          <a:schemeClr val="dk1"/>
                        </a:solidFill>
                        <a:effectLst/>
                        <a:latin typeface="+mn-lt"/>
                        <a:ea typeface="+mn-ea"/>
                        <a:cs typeface="+mn-cs"/>
                      </a:endParaRPr>
                    </a:p>
                    <a:p>
                      <a:r>
                        <a:rPr lang="ru-RU" sz="2000" b="1" kern="1200" dirty="0" smtClean="0">
                          <a:solidFill>
                            <a:schemeClr val="dk1"/>
                          </a:solidFill>
                          <a:effectLst/>
                          <a:latin typeface="+mn-lt"/>
                          <a:ea typeface="+mn-ea"/>
                          <a:cs typeface="+mn-cs"/>
                        </a:rPr>
                        <a:t>Сложность обработки.</a:t>
                      </a:r>
                      <a:endParaRPr lang="ru-RU" sz="2000" b="1" dirty="0"/>
                    </a:p>
                  </a:txBody>
                  <a:tcPr/>
                </a:tc>
                <a:extLst>
                  <a:ext uri="{0D108BD9-81ED-4DB2-BD59-A6C34878D82A}">
                    <a16:rowId xmlns:a16="http://schemas.microsoft.com/office/drawing/2014/main" val="3745738151"/>
                  </a:ext>
                </a:extLst>
              </a:tr>
            </a:tbl>
          </a:graphicData>
        </a:graphic>
      </p:graphicFrame>
      <p:pic>
        <p:nvPicPr>
          <p:cNvPr id="4" name="Рисунок 3"/>
          <p:cNvPicPr>
            <a:picLocks noChangeAspect="1"/>
          </p:cNvPicPr>
          <p:nvPr/>
        </p:nvPicPr>
        <p:blipFill>
          <a:blip r:embed="rId2"/>
          <a:stretch>
            <a:fillRect/>
          </a:stretch>
        </p:blipFill>
        <p:spPr>
          <a:xfrm>
            <a:off x="5132748" y="1274619"/>
            <a:ext cx="1799295" cy="1368062"/>
          </a:xfrm>
          <a:prstGeom prst="rect">
            <a:avLst/>
          </a:prstGeom>
        </p:spPr>
      </p:pic>
      <p:pic>
        <p:nvPicPr>
          <p:cNvPr id="5" name="Рисунок 4"/>
          <p:cNvPicPr>
            <a:picLocks noChangeAspect="1"/>
          </p:cNvPicPr>
          <p:nvPr/>
        </p:nvPicPr>
        <p:blipFill>
          <a:blip r:embed="rId3"/>
          <a:stretch>
            <a:fillRect/>
          </a:stretch>
        </p:blipFill>
        <p:spPr>
          <a:xfrm>
            <a:off x="5132749" y="2642681"/>
            <a:ext cx="1799294" cy="1596810"/>
          </a:xfrm>
          <a:prstGeom prst="rect">
            <a:avLst/>
          </a:prstGeom>
        </p:spPr>
      </p:pic>
      <p:pic>
        <p:nvPicPr>
          <p:cNvPr id="6" name="Рисунок 5"/>
          <p:cNvPicPr>
            <a:picLocks noChangeAspect="1"/>
          </p:cNvPicPr>
          <p:nvPr/>
        </p:nvPicPr>
        <p:blipFill>
          <a:blip r:embed="rId4"/>
          <a:stretch>
            <a:fillRect/>
          </a:stretch>
        </p:blipFill>
        <p:spPr>
          <a:xfrm>
            <a:off x="5044349" y="4461164"/>
            <a:ext cx="1938342" cy="1593273"/>
          </a:xfrm>
          <a:prstGeom prst="rect">
            <a:avLst/>
          </a:prstGeom>
        </p:spPr>
      </p:pic>
      <p:pic>
        <p:nvPicPr>
          <p:cNvPr id="7" name="Рисунок 6"/>
          <p:cNvPicPr>
            <a:picLocks noChangeAspect="1"/>
          </p:cNvPicPr>
          <p:nvPr/>
        </p:nvPicPr>
        <p:blipFill>
          <a:blip r:embed="rId5"/>
          <a:stretch>
            <a:fillRect/>
          </a:stretch>
        </p:blipFill>
        <p:spPr>
          <a:xfrm>
            <a:off x="5044349" y="6163503"/>
            <a:ext cx="1887694" cy="1234825"/>
          </a:xfrm>
          <a:prstGeom prst="rect">
            <a:avLst/>
          </a:prstGeom>
        </p:spPr>
      </p:pic>
    </p:spTree>
    <p:extLst>
      <p:ext uri="{BB962C8B-B14F-4D97-AF65-F5344CB8AC3E}">
        <p14:creationId xmlns:p14="http://schemas.microsoft.com/office/powerpoint/2010/main" val="291529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20" y="521991"/>
            <a:ext cx="9439998" cy="5948082"/>
          </a:xfrm>
        </p:spPr>
        <p:txBody>
          <a:bodyPr/>
          <a:lstStyle/>
          <a:p>
            <a:r>
              <a:rPr lang="ru-RU" sz="3200" dirty="0"/>
              <a:t>Познакомившись с различными </a:t>
            </a:r>
            <a:r>
              <a:rPr lang="ru-RU" sz="3200" dirty="0" smtClean="0"/>
              <a:t>вариантами, </a:t>
            </a:r>
            <a:r>
              <a:rPr lang="ru-RU" sz="3200" dirty="0"/>
              <a:t>я решил сделать разборную копилку для многоразового использования в форме слона, </a:t>
            </a:r>
            <a:r>
              <a:rPr lang="ru-RU" sz="3200" dirty="0" smtClean="0"/>
              <a:t>так как мои </a:t>
            </a:r>
            <a:r>
              <a:rPr lang="ru-RU" sz="3200" dirty="0"/>
              <a:t>накопления я планирую потратить на обучение, а слон согласно Древнеиндийской мифологии – символ мудрости, силы и благоразумия.</a:t>
            </a:r>
            <a:br>
              <a:rPr lang="ru-RU" sz="3200" dirty="0"/>
            </a:br>
            <a:r>
              <a:rPr lang="ru-RU" sz="3200" dirty="0"/>
              <a:t>Я остановил свой выбор на резьбе по дереву, так как изготовление изделия из металла для меня пока слишком сложно.</a:t>
            </a:r>
            <a:r>
              <a:rPr lang="ru-RU" dirty="0"/>
              <a:t/>
            </a:r>
            <a:br>
              <a:rPr lang="ru-RU" dirty="0"/>
            </a:br>
            <a:endParaRPr lang="ru-RU" dirty="0"/>
          </a:p>
        </p:txBody>
      </p:sp>
    </p:spTree>
    <p:extLst>
      <p:ext uri="{BB962C8B-B14F-4D97-AF65-F5344CB8AC3E}">
        <p14:creationId xmlns:p14="http://schemas.microsoft.com/office/powerpoint/2010/main" val="174154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106</TotalTime>
  <Words>895</Words>
  <Application>Microsoft Office PowerPoint</Application>
  <PresentationFormat>Широкоэкранный</PresentationFormat>
  <Paragraphs>115</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Century Gothic</vt:lpstr>
      <vt:lpstr>Times New Roman</vt:lpstr>
      <vt:lpstr>Wingdings 3</vt:lpstr>
      <vt:lpstr>Ион</vt:lpstr>
      <vt:lpstr>Муниципальное бюджетное общеобразовательное учреждение  «Средняя общеобразовательная школа № 31»      ТВОРЧЕСКИЙ ПРОЕКТ «СЛОН-КОПИЛКА» </vt:lpstr>
      <vt:lpstr>Содержание </vt:lpstr>
      <vt:lpstr>Цель: применить навыки и умения, творческие способности изготовления копилки. </vt:lpstr>
      <vt:lpstr>Выбор и обоснование проблемы </vt:lpstr>
      <vt:lpstr>Историческая справка </vt:lpstr>
      <vt:lpstr>Выбор варианта копилок для  художественного выпиливания </vt:lpstr>
      <vt:lpstr>Выбор варианта копилок </vt:lpstr>
      <vt:lpstr>Презентация PowerPoint</vt:lpstr>
      <vt:lpstr>Познакомившись с различными вариантами, я решил сделать разборную копилку для многоразового использования в форме слона, так как мои накопления я планирую потратить на обучение, а слон согласно Древнеиндийской мифологии – символ мудрости, силы и благоразумия. Я остановил свой выбор на резьбе по дереву, так как изготовление изделия из металла для меня пока слишком сложно. </vt:lpstr>
      <vt:lpstr>Правила техники безопасности</vt:lpstr>
      <vt:lpstr>Технологический этап </vt:lpstr>
      <vt:lpstr>Экономическое обоснование </vt:lpstr>
      <vt:lpstr>Экологическое обоснование </vt:lpstr>
      <vt:lpstr>Реклама </vt:lpstr>
      <vt:lpstr>Заключение  Цель и задачи, поставленные в работе, достигнуты. Материал доступен, технология работы посильна. Я оцениваю свое изделие на отлично. Изделие хорошо вписалось в интерьер и по стилю, и по цветовой гамме. Навыки, полученные при выполнении проекта, пригодятся мне и в будущем.    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 31» </dc:title>
  <dc:creator>Пользователь</dc:creator>
  <cp:lastModifiedBy>Пользователь</cp:lastModifiedBy>
  <cp:revision>11</cp:revision>
  <dcterms:created xsi:type="dcterms:W3CDTF">2018-11-20T11:52:31Z</dcterms:created>
  <dcterms:modified xsi:type="dcterms:W3CDTF">2018-11-20T18:12:54Z</dcterms:modified>
</cp:coreProperties>
</file>