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74" r:id="rId3"/>
    <p:sldId id="261" r:id="rId4"/>
    <p:sldId id="275" r:id="rId5"/>
    <p:sldId id="276" r:id="rId6"/>
    <p:sldId id="270" r:id="rId7"/>
    <p:sldId id="271" r:id="rId8"/>
    <p:sldId id="265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8000"/>
    <a:srgbClr val="0000FF"/>
    <a:srgbClr val="CC3300"/>
    <a:srgbClr val="0033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58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E1C1DD-81C0-418B-9674-735E1D5B3B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2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DD934-038F-4E0F-B51D-65FED4BC789A}" type="slidenum">
              <a:rPr lang="ru-RU"/>
              <a:pPr/>
              <a:t>3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0788D-6AF4-4B50-B1FC-BDFFA1B145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5AAB-C2D5-43AE-B8BD-F912A63CAA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E81B7-4BAA-4083-B13A-4C938F0A8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D52BE6-6635-4766-9DDC-7265C6D920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023024-FACF-4ED8-B37F-D84170A50A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94ACC9-3232-429A-9D7D-363BFA1E1F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F0F20-43C1-453C-B231-3E962A65C5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FF1F6-E099-4993-8665-FECDC55154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F062F-928F-47E2-A612-BF359ACE7F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DE2A0-0E39-4B00-B7BA-5E4E048858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6551F-A276-4E06-9D03-3A30DB708C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E55AD-F8BE-4713-B92A-3030264E2D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1FCDE-E379-4688-8A77-B17F2A70B3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D067F-9217-471F-9CF9-95DA1E98E8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7075CB-EED7-41EE-9041-92E52BA5D3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83;&#1072;&#1076;&#1077;&#1083;&#1077;&#1094;\&#1056;&#1072;&#1073;&#1086;&#1095;&#1080;&#1081;%20&#1089;&#1090;&#1086;&#1083;\&#1051;&#1072;&#1075;&#1091;&#1090;&#1080;&#1085;%20&#1053;.&#1042;\&#1055;&#1088;&#1077;&#1079;&#1077;&#1085;&#1090;&#1072;&#1094;&#1080;&#1080;\&#1055;&#1088;&#1077;&#1079;&#1077;&#1085;&#1090;&#1072;&#1094;&#1080;&#1080;%20&#1076;&#1077;&#1090;&#1077;&#1081;\&#1088;&#1077;&#1078;&#1080;&#1084;%20&#1076;&#1085;&#1103;\regim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gif"/><Relationship Id="rId5" Type="http://schemas.openxmlformats.org/officeDocument/2006/relationships/slide" Target="slide3.xml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wmf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gif"/><Relationship Id="rId9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8.xml"/><Relationship Id="rId18" Type="http://schemas.openxmlformats.org/officeDocument/2006/relationships/image" Target="../media/image27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image" Target="../media/image24.jpeg"/><Relationship Id="rId17" Type="http://schemas.openxmlformats.org/officeDocument/2006/relationships/slide" Target="slide12.xml"/><Relationship Id="rId2" Type="http://schemas.openxmlformats.org/officeDocument/2006/relationships/slide" Target="slide4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image" Target="../media/image20.jpeg"/><Relationship Id="rId15" Type="http://schemas.openxmlformats.org/officeDocument/2006/relationships/slide" Target="slide9.xml"/><Relationship Id="rId10" Type="http://schemas.openxmlformats.org/officeDocument/2006/relationships/image" Target="../media/image23.jpeg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clock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90800"/>
            <a:ext cx="2590800" cy="2743200"/>
          </a:xfrm>
          <a:prstGeom prst="rect">
            <a:avLst/>
          </a:prstGeom>
          <a:noFill/>
        </p:spPr>
      </p:pic>
      <p:sp>
        <p:nvSpPr>
          <p:cNvPr id="26634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153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режим школьника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regi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29000" y="3886200"/>
            <a:ext cx="54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u="sng" dirty="0" smtClean="0">
                <a:solidFill>
                  <a:srgbClr val="008000"/>
                </a:solidFill>
              </a:rPr>
              <a:t>Выполнила</a:t>
            </a:r>
            <a:r>
              <a:rPr lang="ru-RU" b="1" dirty="0" smtClean="0">
                <a:solidFill>
                  <a:srgbClr val="008000"/>
                </a:solidFill>
              </a:rPr>
              <a:t>:  </a:t>
            </a:r>
            <a:r>
              <a:rPr lang="ru-RU" b="1" dirty="0" err="1" smtClean="0">
                <a:solidFill>
                  <a:srgbClr val="008000"/>
                </a:solidFill>
              </a:rPr>
              <a:t>уч-ца</a:t>
            </a:r>
            <a:r>
              <a:rPr lang="ru-RU" b="1" dirty="0" smtClean="0">
                <a:solidFill>
                  <a:srgbClr val="008000"/>
                </a:solidFill>
              </a:rPr>
              <a:t>  </a:t>
            </a:r>
            <a:r>
              <a:rPr lang="ru-RU" b="1" dirty="0" smtClean="0">
                <a:solidFill>
                  <a:srgbClr val="008000"/>
                </a:solidFill>
              </a:rPr>
              <a:t>8 </a:t>
            </a:r>
            <a:r>
              <a:rPr lang="ru-RU" b="1" dirty="0" smtClean="0">
                <a:solidFill>
                  <a:srgbClr val="008000"/>
                </a:solidFill>
              </a:rPr>
              <a:t>класса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8000"/>
                </a:solidFill>
              </a:rPr>
              <a:t>                        МОУ </a:t>
            </a:r>
            <a:r>
              <a:rPr lang="ru-RU" b="1" dirty="0" err="1" smtClean="0">
                <a:solidFill>
                  <a:srgbClr val="008000"/>
                </a:solidFill>
              </a:rPr>
              <a:t>Нагорьевской</a:t>
            </a:r>
            <a:r>
              <a:rPr lang="ru-RU" b="1" dirty="0" smtClean="0">
                <a:solidFill>
                  <a:srgbClr val="008000"/>
                </a:solidFill>
              </a:rPr>
              <a:t> СОШ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8000"/>
                </a:solidFill>
              </a:rPr>
              <a:t>                         </a:t>
            </a:r>
            <a:r>
              <a:rPr lang="ru-RU" b="1" dirty="0" smtClean="0">
                <a:solidFill>
                  <a:srgbClr val="008000"/>
                </a:solidFill>
              </a:rPr>
              <a:t>Воробьёва Анна</a:t>
            </a:r>
            <a:endParaRPr lang="ru-RU" b="1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b="1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b="1" u="sng" dirty="0" smtClean="0">
                <a:solidFill>
                  <a:srgbClr val="008000"/>
                </a:solidFill>
              </a:rPr>
              <a:t>Руководитель</a:t>
            </a:r>
            <a:r>
              <a:rPr lang="ru-RU" b="1" dirty="0" smtClean="0">
                <a:solidFill>
                  <a:srgbClr val="008000"/>
                </a:solidFill>
              </a:rPr>
              <a:t>: учитель физической культуры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8000"/>
                </a:solidFill>
              </a:rPr>
              <a:t>                           Воробьёв Николай Сергеевич</a:t>
            </a:r>
            <a:endParaRPr lang="ru-RU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66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3816350" cy="1143000"/>
          </a:xfrm>
        </p:spPr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</a:rPr>
              <a:t>Подъем</a:t>
            </a:r>
          </a:p>
        </p:txBody>
      </p:sp>
      <p:pic>
        <p:nvPicPr>
          <p:cNvPr id="65540" name="Picture 4" descr="BD13732_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573463"/>
            <a:ext cx="863600" cy="895350"/>
          </a:xfrm>
          <a:noFill/>
          <a:ln/>
        </p:spPr>
      </p:pic>
      <p:pic>
        <p:nvPicPr>
          <p:cNvPr id="65546" name="Picture 10" descr="BD13732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33375"/>
            <a:ext cx="919162" cy="895350"/>
          </a:xfrm>
          <a:noFill/>
          <a:ln/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79388" y="1700213"/>
            <a:ext cx="72739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Arial Black" pitchFamily="34" charset="0"/>
              </a:rPr>
              <a:t>Как проснулся, так вставай,</a:t>
            </a:r>
          </a:p>
          <a:p>
            <a:r>
              <a:rPr lang="ru-RU" sz="3200" b="1">
                <a:solidFill>
                  <a:srgbClr val="0000FF"/>
                </a:solidFill>
                <a:latin typeface="Arial Black" pitchFamily="34" charset="0"/>
              </a:rPr>
              <a:t>Лени волю не давай,</a:t>
            </a:r>
          </a:p>
          <a:p>
            <a:r>
              <a:rPr lang="ru-RU" sz="3200" b="1">
                <a:solidFill>
                  <a:srgbClr val="0000FF"/>
                </a:solidFill>
                <a:latin typeface="Arial Black" pitchFamily="34" charset="0"/>
              </a:rPr>
              <a:t>И зарядку  выполняй.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763713" y="3284538"/>
            <a:ext cx="30972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</a:rPr>
              <a:t>Зарядка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443663" y="549275"/>
            <a:ext cx="19446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6000" b="1">
              <a:solidFill>
                <a:srgbClr val="A50021"/>
              </a:solidFill>
            </a:endParaRPr>
          </a:p>
        </p:txBody>
      </p:sp>
      <p:sp>
        <p:nvSpPr>
          <p:cNvPr id="65555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175375"/>
            <a:ext cx="647700" cy="6826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5558" name="Picture 22" descr="SY006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141663"/>
            <a:ext cx="2947987" cy="3024187"/>
          </a:xfrm>
          <a:prstGeom prst="rect">
            <a:avLst/>
          </a:prstGeom>
          <a:noFill/>
        </p:spPr>
      </p:pic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611188" y="4437063"/>
            <a:ext cx="54006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Arial Black" pitchFamily="34" charset="0"/>
              </a:rPr>
              <a:t>На зарядку солнышко поднимает нас,</a:t>
            </a:r>
          </a:p>
          <a:p>
            <a:r>
              <a:rPr lang="ru-RU" sz="3200" b="1">
                <a:solidFill>
                  <a:srgbClr val="0000FF"/>
                </a:solidFill>
                <a:latin typeface="Arial Black" pitchFamily="34" charset="0"/>
              </a:rPr>
              <a:t>Поднимаем руки мы</a:t>
            </a:r>
          </a:p>
          <a:p>
            <a:r>
              <a:rPr lang="ru-RU" sz="3200" b="1">
                <a:solidFill>
                  <a:srgbClr val="0000FF"/>
                </a:solidFill>
                <a:latin typeface="Arial Black" pitchFamily="34" charset="0"/>
              </a:rPr>
              <a:t>По команде «Раз!»</a:t>
            </a: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5219700" y="476250"/>
            <a:ext cx="13731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</a:rPr>
              <a:t>7.00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</a:rPr>
              <a:t>Личная гигиена</a:t>
            </a:r>
          </a:p>
        </p:txBody>
      </p:sp>
      <p:pic>
        <p:nvPicPr>
          <p:cNvPr id="66569" name="Picture 9" descr="BD13742_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76250"/>
            <a:ext cx="865188" cy="936625"/>
          </a:xfrm>
          <a:noFill/>
          <a:ln/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5292725" y="4221163"/>
            <a:ext cx="3851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endParaRPr lang="ru-RU" sz="2800" b="1">
              <a:solidFill>
                <a:srgbClr val="008000"/>
              </a:solidFill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1403350" y="3068638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166813" y="4116388"/>
            <a:ext cx="307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ru-RU" sz="2800" b="1">
              <a:solidFill>
                <a:srgbClr val="008000"/>
              </a:solidFill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4643438" y="34290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>
              <a:solidFill>
                <a:srgbClr val="A50021"/>
              </a:solidFill>
            </a:endParaRPr>
          </a:p>
        </p:txBody>
      </p:sp>
      <p:pic>
        <p:nvPicPr>
          <p:cNvPr id="66583" name="Picture 23" descr="j01963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557338"/>
            <a:ext cx="1890713" cy="2449512"/>
          </a:xfrm>
          <a:prstGeom prst="rect">
            <a:avLst/>
          </a:prstGeom>
          <a:noFill/>
        </p:spPr>
      </p:pic>
      <p:sp>
        <p:nvSpPr>
          <p:cNvPr id="66586" name="AutoShape 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092825"/>
            <a:ext cx="611188" cy="4937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6589" name="Picture 29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835150" y="3500438"/>
            <a:ext cx="4968875" cy="3141662"/>
          </a:xfrm>
          <a:noFill/>
          <a:ln w="6350">
            <a:solidFill>
              <a:schemeClr val="accent2"/>
            </a:solidFill>
          </a:ln>
        </p:spPr>
      </p:pic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611188" y="1647825"/>
            <a:ext cx="64087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FF"/>
                </a:solidFill>
              </a:rPr>
              <a:t>Лепесток роса умыла,</a:t>
            </a:r>
          </a:p>
          <a:p>
            <a:r>
              <a:rPr lang="ru-RU" sz="4000" b="1">
                <a:solidFill>
                  <a:srgbClr val="0000FF"/>
                </a:solidFill>
              </a:rPr>
              <a:t>А тебя умоет мыло!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0" name="Picture 12" descr="PE02551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3068638"/>
            <a:ext cx="3455987" cy="3600450"/>
          </a:xfrm>
          <a:noFill/>
          <a:ln/>
        </p:spPr>
      </p:pic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1476375" y="333375"/>
            <a:ext cx="3136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</a:rPr>
              <a:t>Завтрак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2051050" y="299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>
              <a:solidFill>
                <a:srgbClr val="008000"/>
              </a:solidFill>
            </a:endParaRP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1763713" y="458152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ru-RU" b="1">
              <a:solidFill>
                <a:srgbClr val="008000"/>
              </a:solidFill>
            </a:endParaRP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2339975" y="5013325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>
              <a:solidFill>
                <a:srgbClr val="008000"/>
              </a:solidFill>
            </a:endParaRP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468313" y="2781300"/>
            <a:ext cx="46085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FF"/>
                </a:solidFill>
              </a:rPr>
              <a:t>Что такое аппетит?</a:t>
            </a:r>
          </a:p>
          <a:p>
            <a:r>
              <a:rPr lang="ru-RU" sz="2800" b="1">
                <a:solidFill>
                  <a:srgbClr val="FF00FF"/>
                </a:solidFill>
              </a:rPr>
              <a:t>Мама мне о нем твердит</a:t>
            </a:r>
          </a:p>
          <a:p>
            <a:r>
              <a:rPr lang="ru-RU" sz="2800" b="1">
                <a:solidFill>
                  <a:srgbClr val="FF00FF"/>
                </a:solidFill>
              </a:rPr>
              <a:t>Говорит она сердито</a:t>
            </a:r>
          </a:p>
          <a:p>
            <a:r>
              <a:rPr lang="ru-RU" sz="2800" b="1">
                <a:solidFill>
                  <a:srgbClr val="FF00FF"/>
                </a:solidFill>
              </a:rPr>
              <a:t>- Ты поел без аппетита. </a:t>
            </a:r>
          </a:p>
        </p:txBody>
      </p:sp>
      <p:pic>
        <p:nvPicPr>
          <p:cNvPr id="124956" name="Picture 28" descr="BD13732_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549275"/>
            <a:ext cx="792163" cy="895350"/>
          </a:xfrm>
          <a:noFill/>
          <a:ln/>
        </p:spPr>
      </p:pic>
      <p:pic>
        <p:nvPicPr>
          <p:cNvPr id="124961" name="Picture 33" descr="DD00714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372225" y="692150"/>
            <a:ext cx="2190750" cy="2232025"/>
          </a:xfrm>
          <a:ln/>
        </p:spPr>
      </p:pic>
      <p:sp>
        <p:nvSpPr>
          <p:cNvPr id="124962" name="AutoShape 3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76925"/>
            <a:ext cx="611188" cy="6921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64" name="Text Box 36"/>
          <p:cNvSpPr txBox="1">
            <a:spLocks noChangeArrowheads="1"/>
          </p:cNvSpPr>
          <p:nvPr/>
        </p:nvSpPr>
        <p:spPr bwMode="auto">
          <a:xfrm>
            <a:off x="4859338" y="476250"/>
            <a:ext cx="1441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</a:rPr>
              <a:t>7.45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20713"/>
            <a:ext cx="5627687" cy="504825"/>
          </a:xfrm>
        </p:spPr>
        <p:txBody>
          <a:bodyPr/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Дорога в школу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3500438"/>
            <a:ext cx="5186363" cy="6477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800" b="1">
                <a:solidFill>
                  <a:srgbClr val="FF0000"/>
                </a:solidFill>
                <a:latin typeface="Times New Roman" pitchFamily="18" charset="0"/>
              </a:rPr>
              <a:t>Занятия в школе</a:t>
            </a:r>
          </a:p>
        </p:txBody>
      </p:sp>
      <p:pic>
        <p:nvPicPr>
          <p:cNvPr id="67595" name="Picture 11" descr="TN0116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835150" cy="2447925"/>
          </a:xfrm>
          <a:prstGeom prst="rect">
            <a:avLst/>
          </a:prstGeom>
          <a:noFill/>
        </p:spPr>
      </p:pic>
      <p:pic>
        <p:nvPicPr>
          <p:cNvPr id="67599" name="Picture 15" descr="EN0027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4538"/>
            <a:ext cx="1108075" cy="1152525"/>
          </a:xfrm>
          <a:prstGeom prst="rect">
            <a:avLst/>
          </a:prstGeom>
          <a:noFill/>
        </p:spPr>
      </p:pic>
      <p:pic>
        <p:nvPicPr>
          <p:cNvPr id="67603" name="Picture 19" descr="BD0721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141663"/>
            <a:ext cx="2703512" cy="3284537"/>
          </a:xfrm>
          <a:prstGeom prst="rect">
            <a:avLst/>
          </a:prstGeom>
          <a:noFill/>
        </p:spPr>
      </p:pic>
      <p:sp>
        <p:nvSpPr>
          <p:cNvPr id="67605" name="AutoShape 2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03938"/>
            <a:ext cx="647700" cy="7540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539750" y="1268413"/>
            <a:ext cx="60626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FF"/>
                </a:solidFill>
              </a:rPr>
              <a:t>Понукания не жди, </a:t>
            </a:r>
          </a:p>
          <a:p>
            <a:r>
              <a:rPr lang="ru-RU" sz="3200">
                <a:solidFill>
                  <a:srgbClr val="0000FF"/>
                </a:solidFill>
              </a:rPr>
              <a:t>В школу вовремя иди</a:t>
            </a:r>
          </a:p>
          <a:p>
            <a:r>
              <a:rPr lang="ru-RU" sz="3200">
                <a:solidFill>
                  <a:srgbClr val="0000FF"/>
                </a:solidFill>
              </a:rPr>
              <a:t>Прежде чем захлопнуть дверь,</a:t>
            </a:r>
          </a:p>
          <a:p>
            <a:r>
              <a:rPr lang="ru-RU" sz="3200">
                <a:solidFill>
                  <a:srgbClr val="0000FF"/>
                </a:solidFill>
              </a:rPr>
              <a:t>Все ли взял с собой проверь!</a:t>
            </a: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611188" y="4149725"/>
            <a:ext cx="54006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FF"/>
                </a:solidFill>
              </a:rPr>
              <a:t>В школе, в классе не сори,</a:t>
            </a:r>
          </a:p>
          <a:p>
            <a:r>
              <a:rPr lang="ru-RU" sz="3200">
                <a:solidFill>
                  <a:srgbClr val="0000FF"/>
                </a:solidFill>
              </a:rPr>
              <a:t>А на соришь подбери.</a:t>
            </a:r>
          </a:p>
          <a:p>
            <a:r>
              <a:rPr lang="ru-RU" sz="3200">
                <a:solidFill>
                  <a:srgbClr val="0000FF"/>
                </a:solidFill>
              </a:rPr>
              <a:t>Знай: хорошие отметки,</a:t>
            </a:r>
          </a:p>
          <a:p>
            <a:r>
              <a:rPr lang="ru-RU" sz="3200">
                <a:solidFill>
                  <a:srgbClr val="0000FF"/>
                </a:solidFill>
              </a:rPr>
              <a:t>Как плоды в саду на ветке.</a:t>
            </a:r>
          </a:p>
        </p:txBody>
      </p:sp>
      <p:pic>
        <p:nvPicPr>
          <p:cNvPr id="67608" name="Picture 24" descr="BD13742_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179388" y="620713"/>
            <a:ext cx="792162" cy="5540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3240088" cy="1143000"/>
          </a:xfrm>
        </p:spPr>
        <p:txBody>
          <a:bodyPr/>
          <a:lstStyle/>
          <a:p>
            <a:r>
              <a:rPr lang="ru-RU" sz="6000" b="1">
                <a:solidFill>
                  <a:srgbClr val="0000FF"/>
                </a:solidFill>
                <a:latin typeface="Arial Black" pitchFamily="34" charset="0"/>
              </a:rPr>
              <a:t>Обед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5084763"/>
            <a:ext cx="3527425" cy="892175"/>
          </a:xfrm>
        </p:spPr>
        <p:txBody>
          <a:bodyPr/>
          <a:lstStyle/>
          <a:p>
            <a:pPr>
              <a:buFontTx/>
              <a:buNone/>
            </a:pPr>
            <a:r>
              <a:rPr lang="ru-RU" sz="5400" b="1" dirty="0">
                <a:solidFill>
                  <a:srgbClr val="0000FF"/>
                </a:solidFill>
                <a:latin typeface="Arial Black" pitchFamily="34" charset="0"/>
              </a:rPr>
              <a:t>Отдых</a:t>
            </a:r>
          </a:p>
        </p:txBody>
      </p:sp>
      <p:pic>
        <p:nvPicPr>
          <p:cNvPr id="73750" name="Picture 22" descr="FD01098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32588" y="4076700"/>
            <a:ext cx="1838325" cy="1944688"/>
          </a:xfrm>
          <a:noFill/>
          <a:ln/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79475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/>
          </a:p>
        </p:txBody>
      </p:sp>
      <p:pic>
        <p:nvPicPr>
          <p:cNvPr id="73752" name="Picture 24" descr="FD0109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2025650" cy="1938338"/>
          </a:xfrm>
          <a:prstGeom prst="rect">
            <a:avLst/>
          </a:prstGeom>
          <a:noFill/>
        </p:spPr>
      </p:pic>
      <p:sp>
        <p:nvSpPr>
          <p:cNvPr id="73753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388" y="5949950"/>
            <a:ext cx="504825" cy="6826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3759" name="Picture 31" descr="PE02642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1341438"/>
            <a:ext cx="5400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68" name="Text Box 40"/>
          <p:cNvSpPr txBox="1">
            <a:spLocks noChangeArrowheads="1"/>
          </p:cNvSpPr>
          <p:nvPr/>
        </p:nvSpPr>
        <p:spPr bwMode="auto">
          <a:xfrm>
            <a:off x="6443663" y="549275"/>
            <a:ext cx="158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FF"/>
                </a:solidFill>
              </a:rPr>
              <a:t>13.00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9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274638"/>
            <a:ext cx="7643812" cy="993775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Занятия любимым делом</a:t>
            </a:r>
          </a:p>
        </p:txBody>
      </p:sp>
      <p:pic>
        <p:nvPicPr>
          <p:cNvPr id="104452" name="Picture 4" descr="EN00684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1412875"/>
            <a:ext cx="2541588" cy="2806700"/>
          </a:xfrm>
          <a:noFill/>
          <a:ln/>
        </p:spPr>
      </p:pic>
      <p:pic>
        <p:nvPicPr>
          <p:cNvPr id="104455" name="Picture 7" descr="EN00683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92950" y="1628775"/>
            <a:ext cx="1800225" cy="1665288"/>
          </a:xfrm>
          <a:noFill/>
          <a:ln/>
        </p:spPr>
      </p:pic>
      <p:pic>
        <p:nvPicPr>
          <p:cNvPr id="104458" name="Picture 10" descr="BD13764_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60350"/>
            <a:ext cx="1403350" cy="1944688"/>
          </a:xfrm>
          <a:noFill/>
          <a:ln/>
        </p:spPr>
      </p:pic>
      <p:pic>
        <p:nvPicPr>
          <p:cNvPr id="104465" name="Picture 17" descr="PE02595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805613" y="3500438"/>
            <a:ext cx="2082800" cy="3140075"/>
          </a:xfrm>
          <a:noFill/>
          <a:ln/>
        </p:spPr>
      </p:pic>
      <p:pic>
        <p:nvPicPr>
          <p:cNvPr id="104467" name="Picture 19" descr="PE02601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484313"/>
            <a:ext cx="2357437" cy="2762250"/>
          </a:xfrm>
          <a:prstGeom prst="rect">
            <a:avLst/>
          </a:prstGeom>
          <a:noFill/>
        </p:spPr>
      </p:pic>
      <p:pic>
        <p:nvPicPr>
          <p:cNvPr id="104468" name="Picture 20" descr="PE01776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4292600"/>
            <a:ext cx="27368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9" name="Picture 21" descr="IN00446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0200" y="4237038"/>
            <a:ext cx="2263775" cy="2620962"/>
          </a:xfrm>
          <a:prstGeom prst="rect">
            <a:avLst/>
          </a:prstGeom>
          <a:noFill/>
        </p:spPr>
      </p:pic>
      <p:sp>
        <p:nvSpPr>
          <p:cNvPr id="104471" name="AutoShape 2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3938588" y="1401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Выполнение домашнего задания</a:t>
            </a:r>
          </a:p>
        </p:txBody>
      </p:sp>
      <p:pic>
        <p:nvPicPr>
          <p:cNvPr id="72714" name="Picture 10" descr="BD0722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4392612" cy="4144962"/>
          </a:xfrm>
          <a:prstGeom prst="rect">
            <a:avLst/>
          </a:prstGeom>
          <a:noFill/>
        </p:spPr>
      </p:pic>
      <p:pic>
        <p:nvPicPr>
          <p:cNvPr id="72715" name="Picture 11" descr="BD0722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133600"/>
            <a:ext cx="3887787" cy="3848100"/>
          </a:xfrm>
          <a:prstGeom prst="rect">
            <a:avLst/>
          </a:prstGeom>
          <a:noFill/>
        </p:spPr>
      </p:pic>
      <p:sp>
        <p:nvSpPr>
          <p:cNvPr id="72718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81738"/>
            <a:ext cx="684213" cy="5762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8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6000" b="1">
                <a:solidFill>
                  <a:srgbClr val="0000FF"/>
                </a:solidFill>
              </a:rPr>
              <a:t>Ужин</a:t>
            </a:r>
          </a:p>
        </p:txBody>
      </p:sp>
      <p:pic>
        <p:nvPicPr>
          <p:cNvPr id="107524" name="Picture 4" descr="HH00746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341438"/>
            <a:ext cx="1471612" cy="2376487"/>
          </a:xfrm>
          <a:noFill/>
          <a:ln/>
        </p:spPr>
      </p:pic>
      <p:pic>
        <p:nvPicPr>
          <p:cNvPr id="107533" name="Picture 13" descr="FD00449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1412875"/>
            <a:ext cx="2112962" cy="2374900"/>
          </a:xfrm>
          <a:noFill/>
          <a:ln/>
        </p:spPr>
      </p:pic>
      <p:pic>
        <p:nvPicPr>
          <p:cNvPr id="107530" name="Picture 10" descr="FD00471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484438" y="2060575"/>
            <a:ext cx="3671887" cy="1504950"/>
          </a:xfrm>
          <a:noFill/>
          <a:ln/>
        </p:spPr>
      </p:pic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755650" y="4365625"/>
            <a:ext cx="7475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</a:rPr>
              <a:t>Прогулка перед сном</a:t>
            </a:r>
          </a:p>
        </p:txBody>
      </p:sp>
      <p:sp>
        <p:nvSpPr>
          <p:cNvPr id="107545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720725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5940425" y="549275"/>
            <a:ext cx="2089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FF"/>
                </a:solidFill>
              </a:rPr>
              <a:t>19.00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2376488" cy="706438"/>
          </a:xfrm>
        </p:spPr>
        <p:txBody>
          <a:bodyPr/>
          <a:lstStyle/>
          <a:p>
            <a:r>
              <a:rPr lang="ru-RU" sz="6000" b="1" dirty="0">
                <a:solidFill>
                  <a:srgbClr val="008000"/>
                </a:solidFill>
              </a:rPr>
              <a:t>Сон</a:t>
            </a:r>
          </a:p>
        </p:txBody>
      </p:sp>
      <p:pic>
        <p:nvPicPr>
          <p:cNvPr id="130052" name="Picture 4" descr="PE02553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96975"/>
            <a:ext cx="6408737" cy="5400675"/>
          </a:xfrm>
          <a:noFill/>
          <a:ln/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787900" y="319088"/>
            <a:ext cx="2089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21.00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ru-RU" sz="7200" b="1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1148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приучи себя просыпаться и вставать каждый день в одно и то же время;</a:t>
            </a:r>
          </a:p>
          <a:p>
            <a:r>
              <a:rPr lang="ru-RU" b="1" dirty="0">
                <a:solidFill>
                  <a:srgbClr val="0000FF"/>
                </a:solidFill>
              </a:rPr>
              <a:t>выполняй каждый день утреннюю зарядку;</a:t>
            </a:r>
          </a:p>
          <a:p>
            <a:r>
              <a:rPr lang="ru-RU" b="1" dirty="0">
                <a:solidFill>
                  <a:srgbClr val="0000FF"/>
                </a:solidFill>
              </a:rPr>
              <a:t>следи за чистотой тела, волос, ногтей и </a:t>
            </a:r>
            <a:r>
              <a:rPr lang="ru-RU" b="1" dirty="0" smtClean="0">
                <a:solidFill>
                  <a:srgbClr val="0000FF"/>
                </a:solidFill>
              </a:rPr>
              <a:t>полости </a:t>
            </a:r>
            <a:r>
              <a:rPr lang="ru-RU" b="1" dirty="0">
                <a:solidFill>
                  <a:srgbClr val="0000FF"/>
                </a:solidFill>
              </a:rPr>
              <a:t>рта;</a:t>
            </a:r>
          </a:p>
          <a:p>
            <a:r>
              <a:rPr lang="ru-RU" b="1" dirty="0">
                <a:solidFill>
                  <a:srgbClr val="0000FF"/>
                </a:solidFill>
              </a:rPr>
              <a:t>старайся есть в одно и то же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53523"/>
            <a:ext cx="2362200" cy="330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час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700" y="0"/>
            <a:ext cx="1638300" cy="1552074"/>
          </a:xfrm>
          <a:prstGeom prst="rect">
            <a:avLst/>
          </a:prstGeom>
          <a:noFill/>
        </p:spPr>
      </p:pic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0" y="1676400"/>
            <a:ext cx="9144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Соблюдай режим труда и быта -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здоровье будет крепче гранита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"/>
            <a:ext cx="822405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51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819400" y="76200"/>
            <a:ext cx="4953000" cy="2895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5400" dirty="0">
                <a:latin typeface="Monotype Corsiva" pitchFamily="66" charset="0"/>
              </a:rPr>
              <a:t>Что такое режим?</a:t>
            </a:r>
          </a:p>
        </p:txBody>
      </p:sp>
      <p:pic>
        <p:nvPicPr>
          <p:cNvPr id="9223" name="Picture 7" descr="baby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9119"/>
            <a:ext cx="3200400" cy="4108881"/>
          </a:xfrm>
          <a:prstGeom prst="rect">
            <a:avLst/>
          </a:prstGeom>
          <a:noFill/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847555" y="6488668"/>
            <a:ext cx="1296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n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hlinkClick r:id="rId4" action="ppaction://hlinksldjump"/>
              </a:rPr>
              <a:t>Подсказка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C3300"/>
                </a:solidFill>
                <a:latin typeface="Monotype Corsiva" pitchFamily="66" charset="0"/>
              </a:rPr>
              <a:t>Режим</a:t>
            </a:r>
            <a:r>
              <a:rPr lang="ru-RU" sz="2800" b="1" dirty="0">
                <a:latin typeface="Monotype Corsiva" pitchFamily="66" charset="0"/>
              </a:rPr>
              <a:t> – </a:t>
            </a:r>
            <a:r>
              <a:rPr lang="ru-RU" sz="2800" b="1" dirty="0">
                <a:solidFill>
                  <a:schemeClr val="accent2"/>
                </a:solidFill>
                <a:latin typeface="Monotype Corsiva" pitchFamily="66" charset="0"/>
              </a:rPr>
              <a:t>слово французское и в переводе означает «управление».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Monotype Corsiva" pitchFamily="66" charset="0"/>
              </a:rPr>
              <a:t>В первую очередь это управление своим временем.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Monotype Corsiva" pitchFamily="66" charset="0"/>
              </a:rPr>
              <a:t>Но в конечном итоге – и своим здоровьем, и своей жизнью.</a:t>
            </a:r>
          </a:p>
        </p:txBody>
      </p:sp>
      <p:pic>
        <p:nvPicPr>
          <p:cNvPr id="28678" name="Picture 6" descr="slide0007_image014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828800" y="1523999"/>
            <a:ext cx="5597878" cy="533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11" name="Picture 115" descr="sle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7427" y="5181601"/>
            <a:ext cx="2076573" cy="1676400"/>
          </a:xfrm>
          <a:prstGeom prst="rect">
            <a:avLst/>
          </a:prstGeom>
          <a:noFill/>
        </p:spPr>
      </p:pic>
      <p:pic>
        <p:nvPicPr>
          <p:cNvPr id="29812" name="Picture 116" descr="radonta_in2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1600200" cy="1817978"/>
          </a:xfrm>
          <a:prstGeom prst="rect">
            <a:avLst/>
          </a:prstGeom>
          <a:noFill/>
        </p:spPr>
      </p:pic>
      <p:pic>
        <p:nvPicPr>
          <p:cNvPr id="29813" name="Picture 117" descr="1220533256_schoolbo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61103"/>
            <a:ext cx="1295400" cy="1696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88925" y="190500"/>
            <a:ext cx="467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u="sng">
                <a:solidFill>
                  <a:srgbClr val="008000"/>
                </a:solidFill>
                <a:latin typeface="Monotype Corsiva" pitchFamily="66" charset="0"/>
              </a:rPr>
              <a:t>Расположите по порядку режимные моменты: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18125" y="1905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зарядка,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461125" y="190500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обед,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299325" y="190500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одеться,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88925" y="495300"/>
            <a:ext cx="79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ужин, 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050925" y="495300"/>
            <a:ext cx="92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подъем,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193925" y="495300"/>
            <a:ext cx="1176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умывание,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489325" y="495300"/>
            <a:ext cx="54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сон,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175125" y="487363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свободное время</a:t>
            </a:r>
            <a:r>
              <a:rPr lang="ru-RU" sz="2000" b="1">
                <a:solidFill>
                  <a:srgbClr val="003399"/>
                </a:solidFill>
              </a:rPr>
              <a:t>,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308725" y="495300"/>
            <a:ext cx="231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приготовление уроков,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0" y="865188"/>
            <a:ext cx="194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подготовка ко сну,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362200" y="838200"/>
            <a:ext cx="129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прогулка,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581400" y="865188"/>
            <a:ext cx="102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завтрак,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48200" y="865188"/>
            <a:ext cx="207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застелить постель,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7010400" y="865188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Monotype Corsiva" pitchFamily="66" charset="0"/>
              </a:rPr>
              <a:t>занятия в школе</a:t>
            </a:r>
          </a:p>
        </p:txBody>
      </p:sp>
      <p:graphicFrame>
        <p:nvGraphicFramePr>
          <p:cNvPr id="29810" name="Group 114"/>
          <p:cNvGraphicFramePr>
            <a:graphicFrameLocks noGrp="1"/>
          </p:cNvGraphicFramePr>
          <p:nvPr/>
        </p:nvGraphicFramePr>
        <p:xfrm>
          <a:off x="838200" y="1752600"/>
          <a:ext cx="7315200" cy="4064001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.2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43003 0.34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03611 L -0.08507 0.39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125 L -0.64149 0.5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773 L -0.375 0.50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1551 L -0.22986 0.582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662 L -0.625 0.659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3611 L -0.08524 0.26944 " pathEditMode="relative" ptsTypes="AA">
                                      <p:cBhvr>
                                        <p:cTn id="34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01551 L 0.32934 0.24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5 0.377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59167 0.46667 " pathEditMode="relative" ptsTypes="AA">
                                      <p:cBhvr>
                                        <p:cTn id="46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1389 L 0.09271 0.5611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551 L 0.54722 0.5821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125 L 0.26805 0.7236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3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29704" grpId="0"/>
      <p:bldP spid="29705" grpId="0"/>
      <p:bldP spid="29708" grpId="0"/>
      <p:bldP spid="29709" grpId="0"/>
      <p:bldP spid="29710" grpId="0"/>
      <p:bldP spid="29712" grpId="0"/>
      <p:bldP spid="29713" grpId="0"/>
      <p:bldP spid="29714" grpId="0"/>
      <p:bldP spid="29715" grpId="0"/>
      <p:bldP spid="297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716" y="0"/>
            <a:ext cx="4909484" cy="687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1527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hlink"/>
                </a:solidFill>
              </a:rPr>
              <a:t>8ч 30 мин – 13ч</a:t>
            </a:r>
          </a:p>
          <a:p>
            <a:endParaRPr lang="ru-RU" sz="1400" dirty="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895600" y="2133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971800" y="21336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hlink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143000"/>
            <a:ext cx="307556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990600"/>
            <a:ext cx="2895600" cy="282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008000"/>
                </a:solidFill>
                <a:latin typeface="NewZelek" pitchFamily="82" charset="0"/>
              </a:rPr>
              <a:t>А у тебя так было?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038600"/>
            <a:ext cx="3124200" cy="265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114800"/>
            <a:ext cx="2819400" cy="255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599" y="4267200"/>
            <a:ext cx="2742457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230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Помни твердо, что режим</a:t>
            </a:r>
          </a:p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людям всем необходим!</a:t>
            </a:r>
          </a:p>
        </p:txBody>
      </p:sp>
      <p:pic>
        <p:nvPicPr>
          <p:cNvPr id="13326" name="Picture 14" descr="84899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0"/>
            <a:ext cx="5029200" cy="454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Oval 8"/>
          <p:cNvSpPr>
            <a:spLocks noChangeArrowheads="1"/>
          </p:cNvSpPr>
          <p:nvPr/>
        </p:nvSpPr>
        <p:spPr bwMode="auto">
          <a:xfrm>
            <a:off x="3779838" y="2565400"/>
            <a:ext cx="1800225" cy="2016125"/>
          </a:xfrm>
          <a:prstGeom prst="ellipse">
            <a:avLst/>
          </a:prstGeom>
          <a:solidFill>
            <a:srgbClr val="FFFFCC"/>
          </a:solidFill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РЕЖИМ</a:t>
            </a:r>
            <a:br>
              <a:rPr lang="ru-RU" sz="3200" b="1">
                <a:solidFill>
                  <a:srgbClr val="FF0000"/>
                </a:solidFill>
              </a:rPr>
            </a:br>
            <a:r>
              <a:rPr lang="ru-RU" sz="3200" b="1">
                <a:solidFill>
                  <a:srgbClr val="FF0000"/>
                </a:solidFill>
              </a:rPr>
              <a:t>ДНЯ</a:t>
            </a:r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flipV="1">
            <a:off x="4643438" y="2133600"/>
            <a:ext cx="0" cy="28733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V="1">
            <a:off x="5219700" y="2133600"/>
            <a:ext cx="792163" cy="57467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5724525" y="3429000"/>
            <a:ext cx="10795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5580063" y="4149725"/>
            <a:ext cx="1079500" cy="50323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 flipH="1">
            <a:off x="3708400" y="4508500"/>
            <a:ext cx="361950" cy="431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 flipH="1">
            <a:off x="2484438" y="4076700"/>
            <a:ext cx="1150937" cy="5762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 flipH="1">
            <a:off x="2268538" y="3429000"/>
            <a:ext cx="1295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 flipH="1" flipV="1">
            <a:off x="3132138" y="2133600"/>
            <a:ext cx="719137" cy="6477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04" name="Line 24"/>
          <p:cNvSpPr>
            <a:spLocks noChangeShapeType="1"/>
          </p:cNvSpPr>
          <p:nvPr/>
        </p:nvSpPr>
        <p:spPr bwMode="auto">
          <a:xfrm>
            <a:off x="5219700" y="4508500"/>
            <a:ext cx="288925" cy="43338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717" name="Picture 37" descr="фото8">
            <a:hlinkClick r:id="rId2" action="ppaction://hlinksldjump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134938"/>
            <a:ext cx="2016125" cy="1914525"/>
          </a:xfrm>
          <a:solidFill>
            <a:srgbClr val="FF0000"/>
          </a:solidFill>
          <a:ln w="38100">
            <a:solidFill>
              <a:srgbClr val="FF0000"/>
            </a:solidFill>
          </a:ln>
        </p:spPr>
      </p:pic>
      <p:pic>
        <p:nvPicPr>
          <p:cNvPr id="71719" name="Picture 39" descr="фото9">
            <a:hlinkClick r:id="rId4" action="ppaction://hlinksldjump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372225" y="188913"/>
            <a:ext cx="2089150" cy="2046287"/>
          </a:xfrm>
          <a:ln w="38100">
            <a:solidFill>
              <a:srgbClr val="FF0000"/>
            </a:solidFill>
          </a:ln>
        </p:spPr>
      </p:pic>
      <p:pic>
        <p:nvPicPr>
          <p:cNvPr id="71722" name="Picture 42" descr="фото10">
            <a:hlinkClick r:id="rId6" action="ppaction://hlinksldjump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7019925" y="2420938"/>
            <a:ext cx="1941513" cy="1871662"/>
          </a:xfrm>
          <a:ln w="38100">
            <a:solidFill>
              <a:srgbClr val="FF0000"/>
            </a:solidFill>
          </a:ln>
        </p:spPr>
      </p:pic>
      <p:pic>
        <p:nvPicPr>
          <p:cNvPr id="71725" name="Picture 45" descr="фото12">
            <a:hlinkClick r:id="rId6" action="ppaction://hlinksldjump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6877050" y="4508500"/>
            <a:ext cx="2076450" cy="1895475"/>
          </a:xfrm>
          <a:ln w="38100">
            <a:solidFill>
              <a:srgbClr val="FF0000"/>
            </a:solidFill>
          </a:ln>
        </p:spPr>
      </p:pic>
      <p:pic>
        <p:nvPicPr>
          <p:cNvPr id="71728" name="Picture 48" descr="фото1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5013325"/>
            <a:ext cx="1944687" cy="16240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30" name="Picture 50" descr="фото1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9388" y="4581525"/>
            <a:ext cx="1979612" cy="1885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31" name="Picture 51" descr="фото1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2349500"/>
            <a:ext cx="1920875" cy="19446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32" name="Picture 52" descr="фото1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14600" y="5029200"/>
            <a:ext cx="1871663" cy="1638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33" name="Picture 53" descr="фото18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11188" y="188913"/>
            <a:ext cx="2276475" cy="19446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334</Words>
  <Application>Microsoft Office PowerPoint</Application>
  <PresentationFormat>Экран (4:3)</PresentationFormat>
  <Paragraphs>93</Paragraphs>
  <Slides>20</Slides>
  <Notes>1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Подъем</vt:lpstr>
      <vt:lpstr>Личная гигиена</vt:lpstr>
      <vt:lpstr>Презентация PowerPoint</vt:lpstr>
      <vt:lpstr>Дорога в школу</vt:lpstr>
      <vt:lpstr>Обед</vt:lpstr>
      <vt:lpstr>Занятия любимым делом</vt:lpstr>
      <vt:lpstr>Выполнение домашнего задания</vt:lpstr>
      <vt:lpstr>Ужин</vt:lpstr>
      <vt:lpstr>Сон</vt:lpstr>
      <vt:lpstr>РЕКОМЕНДАЦИИ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26</cp:revision>
  <cp:lastPrinted>1601-01-01T00:00:00Z</cp:lastPrinted>
  <dcterms:created xsi:type="dcterms:W3CDTF">1601-01-01T00:00:00Z</dcterms:created>
  <dcterms:modified xsi:type="dcterms:W3CDTF">2019-03-15T09:51:33Z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