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2" r:id="rId3"/>
    <p:sldId id="304" r:id="rId4"/>
    <p:sldId id="283" r:id="rId5"/>
    <p:sldId id="286" r:id="rId6"/>
    <p:sldId id="290" r:id="rId7"/>
    <p:sldId id="288" r:id="rId8"/>
    <p:sldId id="291" r:id="rId9"/>
    <p:sldId id="292" r:id="rId10"/>
    <p:sldId id="297" r:id="rId11"/>
    <p:sldId id="298" r:id="rId12"/>
    <p:sldId id="299" r:id="rId13"/>
    <p:sldId id="300" r:id="rId14"/>
    <p:sldId id="301" r:id="rId15"/>
    <p:sldId id="302" r:id="rId16"/>
    <p:sldId id="303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80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4%D0%B5%D0%BB%D0%B8%D0%BA%D0%B0%D1%82%D0%B5%D1%81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животный мир\цапл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033" b="71654"/>
          <a:stretch/>
        </p:blipFill>
        <p:spPr bwMode="auto">
          <a:xfrm>
            <a:off x="0" y="0"/>
            <a:ext cx="6898338" cy="4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животный мир\цапл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303"/>
          <a:stretch/>
        </p:blipFill>
        <p:spPr bwMode="auto">
          <a:xfrm>
            <a:off x="0" y="3000364"/>
            <a:ext cx="6857999" cy="614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90" y="3071802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Астраханского государственного биосферного заповедника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5926" y="323528"/>
            <a:ext cx="5072074" cy="2676836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Презентация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Прогулка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по Дамчикскому участку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животный мир\ле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r="22408" b="19767"/>
          <a:stretch/>
        </p:blipFill>
        <p:spPr bwMode="auto">
          <a:xfrm>
            <a:off x="214290" y="214282"/>
            <a:ext cx="1844990" cy="23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14686" y="8501090"/>
            <a:ext cx="83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2019 г.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84984" y="5004048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Выполнила: Полякова Н.В.</a:t>
            </a:r>
          </a:p>
          <a:p>
            <a:r>
              <a:rPr lang="ru-RU" dirty="0" smtClean="0"/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7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52" y="214282"/>
            <a:ext cx="6715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Редкие представители фауны Астраханской области, занесенные в Красную книгу</a:t>
            </a:r>
            <a:endParaRPr lang="ru-RU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0" y="714348"/>
            <a:ext cx="3102750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52" y="3286116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Выхухоль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очень скрытный зверь,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на-зывают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«водяным кротом», она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практиче-ски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 выходит на поверхность суши, а либо сидит в норе, либо – плавает у дна водоёма, собирая моллюсков. Для того чтобы вдохнуть воздух выхухоли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достато-чно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выставить лишь кончик длинного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но-са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над поверхностью воды.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27503"/>
          <a:stretch>
            <a:fillRect/>
          </a:stretch>
        </p:blipFill>
        <p:spPr bwMode="auto">
          <a:xfrm>
            <a:off x="3643314" y="714348"/>
            <a:ext cx="2946246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43314" y="3500430"/>
            <a:ext cx="3214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Камышовый кот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или 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болотная рысь</a:t>
            </a:r>
            <a:r>
              <a:rPr lang="ru-RU" sz="1400" baseline="30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—прекрасно приспособлен к существованию в густых зарослях тростника и колючих кустарников по низменным берегам рек.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Нет сведений более 15 лет.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polza-ili-vred.ru/wp-content/uploads/2018/08/pol-zu-ili-vred-prinosit-barsuk-cheloveku-zimoy-9.jpg"/>
          <p:cNvPicPr>
            <a:picLocks noChangeAspect="1" noChangeArrowheads="1"/>
          </p:cNvPicPr>
          <p:nvPr/>
        </p:nvPicPr>
        <p:blipFill>
          <a:blip r:embed="rId4"/>
          <a:srcRect l="984" r="19685"/>
          <a:stretch>
            <a:fillRect/>
          </a:stretch>
        </p:blipFill>
        <p:spPr bwMode="auto">
          <a:xfrm>
            <a:off x="214290" y="5214942"/>
            <a:ext cx="3463427" cy="25717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90" y="7858148"/>
            <a:ext cx="321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Барсуки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очень привязаны к своим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жи-лищам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много времени проводят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но-ре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особенно в дневное время.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Питаются практически любой пищей.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6190" y="7572396"/>
            <a:ext cx="30718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Обыкновенный бобр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предпочитает селиться по берегам медленно текущих речек. Питаются травянистой растительностью. Бобры превосходно плавают и ныряют. На суше довольно неуклюжи.</a:t>
            </a:r>
            <a:endParaRPr lang="ru-RU" sz="1400" dirty="0"/>
          </a:p>
        </p:txBody>
      </p:sp>
      <p:pic>
        <p:nvPicPr>
          <p:cNvPr id="46082" name="Picture 2" descr="http://animaljournal.ru/articles/wild/grizuni/bobr_obiknovenniy/gde_jivut_bobri.jpg"/>
          <p:cNvPicPr>
            <a:picLocks noChangeAspect="1" noChangeArrowheads="1"/>
          </p:cNvPicPr>
          <p:nvPr/>
        </p:nvPicPr>
        <p:blipFill>
          <a:blip r:embed="rId5"/>
          <a:srcRect l="37500" t="17723"/>
          <a:stretch>
            <a:fillRect/>
          </a:stretch>
        </p:blipFill>
        <p:spPr bwMode="auto">
          <a:xfrm>
            <a:off x="3857628" y="5000627"/>
            <a:ext cx="2786082" cy="2444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4.fotokto.ru/photo/full/546/5466322.jpg"/>
          <p:cNvPicPr>
            <a:picLocks noChangeAspect="1" noChangeArrowheads="1"/>
          </p:cNvPicPr>
          <p:nvPr/>
        </p:nvPicPr>
        <p:blipFill>
          <a:blip r:embed="rId2"/>
          <a:srcRect r="16076"/>
          <a:stretch>
            <a:fillRect/>
          </a:stretch>
        </p:blipFill>
        <p:spPr bwMode="auto">
          <a:xfrm>
            <a:off x="142852" y="142844"/>
            <a:ext cx="3845478" cy="25812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52" y="2786050"/>
            <a:ext cx="37862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всех водоемах обитает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болотная черепаха.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80" y="2000232"/>
            <a:ext cx="27146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Водяной и обыкновенный ужи живут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нижней зоне.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Дам-чинском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участке под кирпичами было найдено около ведра яиц ужей.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macroclub.ru/gallery/data/517/DSC7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8" y="214282"/>
            <a:ext cx="2484947" cy="1789162"/>
          </a:xfrm>
          <a:prstGeom prst="rect">
            <a:avLst/>
          </a:prstGeom>
          <a:noFill/>
        </p:spPr>
      </p:pic>
      <p:pic>
        <p:nvPicPr>
          <p:cNvPr id="1030" name="Picture 6" descr="https://tvplaneta.ru/forum/uploads/gallery/album_1770/gallery_3_1770_178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2" y="3286116"/>
            <a:ext cx="3333689" cy="250026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90" y="3214678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Лягушки.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апреле на мелководных частях скапливается их огромное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ко-личество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так что даже на приличном расстоянии слышно их «пение».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" y="6072198"/>
            <a:ext cx="4731362" cy="28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4290" y="4214810"/>
            <a:ext cx="3214710" cy="274941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Обыкновенная чесночница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«земляная жаба» </a:t>
            </a:r>
            <a:r>
              <a:rPr lang="ru-RU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 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впервые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зарегист-рирована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Дамчикском заповеднике в 1981 г,  занесена 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Красную книгу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Свое название получила из-за того, что железы земноводного выделяют слизь с таким неприятным запахом в случае опасности.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57760" y="6072198"/>
            <a:ext cx="20002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Она очень любит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ры-ться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земле.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Зарыва-ется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почву при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помо-щи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задних лапок,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ко-торые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вооружены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лопа-тообразным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бугорком, быстро уходят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верти-кально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вниз. Больше времени лягушка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про-водит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именно под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зем-лей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глубине 15 см. Встречается крайне редко.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0"/>
            <a:ext cx="685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Несметное множество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насекомых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здесь их обитает 1250 видов: стрекозы, сверчки, ручейники, цикады, жуки (плавунцы, водолюбы, листоеды, долгоносики, жужелицы) миллионы комаров.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Многие из обитающих в дельте видов насекомых в своей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жизне-деятельности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связаны с водоемами.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Ð ÐµÐ´ÐºÐ°Ñ ÑÑÑÐµÐºÐ¾Ð·Ð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1071538"/>
            <a:ext cx="3026025" cy="211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286100" y="1000100"/>
            <a:ext cx="3571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Дозорщик-император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живет только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чис-тых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озерах и прудах. Именно это стало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ос-новной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причиной резкого сокращения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попу-ляции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насекомого. Стрекоза  занесена 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Красную книгу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России как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сокращающий-ся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Взрослые дозорщики-императоры являются активными хищниками, которые охотятся на лету. Питаются эти стрекозы самыми различными насекомыми.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2be0ec942cab4a494446225ca3e2fd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6" y="3357554"/>
            <a:ext cx="3433777" cy="262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4290" y="3357554"/>
            <a:ext cx="28575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Подалирий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крупная бабочка из семейства парусников,  занесена в Красную Книгу России. Всего в дельте можно встретить около 180 видов бабочек.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img-fotki.yandex.ru/get/6503/156826230.1c/0_6faed_f29cb258_X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52" y="6143636"/>
            <a:ext cx="3000396" cy="278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52" y="5143504"/>
            <a:ext cx="3214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Жуки плавунцы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живой металл в тени листа лотоса - их реальный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раз-мер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6-7 мм. Стайка активно двигается образуя различные формы и узоры.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686" y="6143636"/>
            <a:ext cx="3643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Много шансов встретиться здесь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предста-вителями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мира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пауков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Так, можно увидеть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аргиопу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ядовитого каракурта, тарантула, обитателя пустынных ландшафтов степную сколопендру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s://apest.ru/wp-content/uploads/2018/10/karakut-pauk.jpg"/>
          <p:cNvPicPr>
            <a:picLocks noChangeAspect="1" noChangeArrowheads="1"/>
          </p:cNvPicPr>
          <p:nvPr/>
        </p:nvPicPr>
        <p:blipFill>
          <a:blip r:embed="rId5"/>
          <a:srcRect l="5767" t="51263" r="54211"/>
          <a:stretch>
            <a:fillRect/>
          </a:stretch>
        </p:blipFill>
        <p:spPr bwMode="auto">
          <a:xfrm>
            <a:off x="4857760" y="7715272"/>
            <a:ext cx="1811445" cy="124084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357826" y="7429520"/>
            <a:ext cx="967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Каракурт</a:t>
            </a:r>
            <a:endParaRPr lang="ru-RU" sz="1400" b="1" dirty="0"/>
          </a:p>
        </p:txBody>
      </p:sp>
      <p:pic>
        <p:nvPicPr>
          <p:cNvPr id="35845" name="Picture 5" descr="https://ic.pics.livejournal.com/ahtubpravda/56421394/327489/327489_300.jpg"/>
          <p:cNvPicPr>
            <a:picLocks noChangeAspect="1" noChangeArrowheads="1"/>
          </p:cNvPicPr>
          <p:nvPr/>
        </p:nvPicPr>
        <p:blipFill>
          <a:blip r:embed="rId6"/>
          <a:srcRect l="7559" r="8819"/>
          <a:stretch>
            <a:fillRect/>
          </a:stretch>
        </p:blipFill>
        <p:spPr bwMode="auto">
          <a:xfrm>
            <a:off x="3286124" y="7715272"/>
            <a:ext cx="1391050" cy="124762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429000" y="7429520"/>
            <a:ext cx="883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Аргиопа</a:t>
            </a:r>
            <a:endParaRPr lang="ru-RU" sz="1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0"/>
            <a:ext cx="685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водах Астраханского заповедника обитает большое количество рыбы. Около 50 видов рыб, обитающих в акватории заповедника, являются промысловыми.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Наиболее распространены сом, щука, окунь, жерех, сазан,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густера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и, конечно, вобла. Основные причины резкого снижения численности рыбы - зарегулирование стока нерестовых рек, прогрессирующее загрязнение водоемов и в результате интенсивного лова 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https://admin.citysakh.ru/files/img/i/21/5e/86d04cb55bc40d687e5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285852"/>
            <a:ext cx="3071834" cy="206527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52" y="3357554"/>
            <a:ext cx="3071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Встречаются здесь такие древние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ги-ганты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стерлядь, осетр, белуга, севрюга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9000" y="3357554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Белорыбица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семейство лососёвых, обитала в бассейне Каспийского моря, а ныне считается вымершей. Занесена 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Красную книгу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9" name="Picture 19" descr="https://i.siteapi.org/YkqgRI9tCLUnBd3UbWsodlOWX0k=/0x0:900x600/6192d34ce03d498.s2.siteapi.org/img/w1545de6ihc8co88cgc40s8c488w4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285852"/>
            <a:ext cx="3055904" cy="203727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4290" y="6215074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Волжская минога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это древнейшие рыбообразные животные,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прилипа-ла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 внесен 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Красную книгу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РФ.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1" name="Picture 21" descr="https://img12.lostpic.net/2017/11/28/7288f8de20ae08fd54f101aeff6098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52" y="4214810"/>
            <a:ext cx="3007913" cy="2000263"/>
          </a:xfrm>
          <a:prstGeom prst="rect">
            <a:avLst/>
          </a:prstGeom>
          <a:noFill/>
        </p:spPr>
      </p:pic>
      <p:pic>
        <p:nvPicPr>
          <p:cNvPr id="10263" name="Picture 23" descr="https://www.flashyfishlures.com/wp-content/uploads/2016/01/brown-trout-blog-pic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4429124"/>
            <a:ext cx="3001761" cy="200026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429000" y="6500826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Кумжа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- ручьевая форель. Занесена в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Красную книгу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РФ,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14752" y="7286644"/>
            <a:ext cx="3429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Куту́м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— рыба из семейства карповых.  Популяция значительно сократилась.  Мясо и икра рыбы являются 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делика-тесом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6" tooltip="Деликатес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Красная книга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5" name="Picture 25" descr="https://zabavnik.club/wp-content/uploads/kutum_ryba_foto_10_2007472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7286644"/>
            <a:ext cx="3499005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Флора Астраханского заповедника крайне интересна, так как отличается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невидан-ной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динамичностью – на нее оказывают влияние уровень вод в Каспийском море и интенсивность стока Волги. Всего на природоохранной территории насчитывается около 293 видов растений.  Изначально в дельте Волги росли ива, ежевика, тростник южный, осока,  лютик,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214414"/>
            <a:ext cx="3452954" cy="22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643314" y="1214414"/>
            <a:ext cx="321468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Ива белая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— формирует галерейные леса вдоль водотоков заповедника.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Вет-вистые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ивы являются местом отдыха и гнездования для многих видов птиц, в корнях и старых пнях устраивают себе жилище норки, енотовидные собаки, мыши-полёвки. А высохшие лишенные коры и веточек стволы ветлы,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сплавля-ясь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по, становятся излюбленным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мес-том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отдыха для множества птиц.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43306"/>
            <a:ext cx="3286124" cy="262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2852" y="3786182"/>
            <a:ext cx="3286148" cy="29637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Альдрованда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пузырчатая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–редкое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вод-ное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хищное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насекомоядное растение,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занесенное в Красную книгу РФ.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Чере-шок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листа усыпан длинными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чувстви-тельными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щетинками. В центре –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пище-варительные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железки. Как только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до-быча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коснется волосков, створки листа моментально складываются 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начина-ется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переваривание добычи, которой являются мелкие обитатели водоемов.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11307"/>
          <a:stretch>
            <a:fillRect/>
          </a:stretch>
        </p:blipFill>
        <p:spPr bwMode="auto">
          <a:xfrm flipV="1">
            <a:off x="214290" y="6397579"/>
            <a:ext cx="3714776" cy="260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000504" y="6911752"/>
            <a:ext cx="2857496" cy="22322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Марсилея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египетская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это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до-вольно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небольшой земноводный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папоротничек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высота которого достигает 10 лишь сантиметров, считается украшением водоемов.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Был включен в Красную книгу РСФСР (1988). Охраняется на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тер-ритории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Астраханского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заповед-ника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714752" y="0"/>
            <a:ext cx="3143248" cy="30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Тростник,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красивая протока. Они здесь через каждые несколько метров разветвляются в разные стороны. И в каждой, свой чудесный заповедный мир. Тростник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дает десятки тонн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рас-тительной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массы, необходимой для развития зоопланктона, водорослей и рыбной молоди. В зарослях живут крошечные насекомые и могучие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ка-баны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нерестятся рыбы, гнездятся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пти-цы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Самый доверчивый обитатель тростниковых зарослей — усатая синица.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6" y="2928926"/>
            <a:ext cx="3431393" cy="228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Настя\Рабочий стол\Астраханский заповедник\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142844"/>
            <a:ext cx="3500438" cy="2625329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142844"/>
            <a:ext cx="1121947" cy="93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52" y="2928926"/>
            <a:ext cx="3143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Орехоносный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лотос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считается по праву жемчужиной заповедника. Его называют каспийской розой.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сере-дины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июля до сентября цветут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план-тации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лотоса — море сине-зеленых листьев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розовых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цветов,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источаю-щих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нежный аромат. Осенью заросли лотоса на Дамчикском участке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запо-ведника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кормят десятки тысяч водо-плавающих птиц.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357818"/>
            <a:ext cx="6715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берегам цветёт ежевика,  на поверхности воды плавают белые водяные кувшинки, жёлтые кубышки, водяной орех (чилим). Их своеобразный аромат, отдающий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свежес-тью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дурманит голову каждого человека, проходящего мимо них.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https://www.primrose.co.uk/product_thumb.php?img=images/PL1004_add1.jpg&amp;w=900&amp;h=9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6215074"/>
            <a:ext cx="1357322" cy="1357322"/>
          </a:xfrm>
          <a:prstGeom prst="rect">
            <a:avLst/>
          </a:prstGeom>
          <a:noFill/>
        </p:spPr>
      </p:pic>
      <p:pic>
        <p:nvPicPr>
          <p:cNvPr id="35846" name="Picture 6" descr="http://itd2.mycdn.me/image?id=815630922388&amp;t=20&amp;plc=WEB&amp;tkn=*EUBEi0dmYJAGDBeK23Wnr8W3sc0"/>
          <p:cNvPicPr>
            <a:picLocks noChangeAspect="1" noChangeArrowheads="1"/>
          </p:cNvPicPr>
          <p:nvPr/>
        </p:nvPicPr>
        <p:blipFill>
          <a:blip r:embed="rId6" cstate="print"/>
          <a:srcRect l="15748" t="24672" r="13648" b="7874"/>
          <a:stretch>
            <a:fillRect/>
          </a:stretch>
        </p:blipFill>
        <p:spPr bwMode="auto">
          <a:xfrm>
            <a:off x="5143512" y="6215074"/>
            <a:ext cx="1420707" cy="1357322"/>
          </a:xfrm>
          <a:prstGeom prst="rect">
            <a:avLst/>
          </a:prstGeom>
          <a:noFill/>
        </p:spPr>
      </p:pic>
      <p:pic>
        <p:nvPicPr>
          <p:cNvPr id="35848" name="Picture 8" descr="http://sad-land.ru/market/wp-content/uploads/2018/07/Rubus_caesius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6172510"/>
            <a:ext cx="3000396" cy="2757864"/>
          </a:xfrm>
          <a:prstGeom prst="rect">
            <a:avLst/>
          </a:prstGeom>
          <a:noFill/>
        </p:spPr>
      </p:pic>
      <p:pic>
        <p:nvPicPr>
          <p:cNvPr id="35850" name="Picture 10" descr="http://itd1.mycdn.me/image?id=803884621404&amp;t=20&amp;plc=WEB&amp;tkn=*d3whbj5mt148UhpbrSLbrW5TJOQ"/>
          <p:cNvPicPr>
            <a:picLocks noChangeAspect="1" noChangeArrowheads="1"/>
          </p:cNvPicPr>
          <p:nvPr/>
        </p:nvPicPr>
        <p:blipFill>
          <a:blip r:embed="rId8" cstate="print"/>
          <a:srcRect l="14395" r="10704"/>
          <a:stretch>
            <a:fillRect/>
          </a:stretch>
        </p:blipFill>
        <p:spPr bwMode="auto">
          <a:xfrm>
            <a:off x="3429000" y="7707451"/>
            <a:ext cx="1325065" cy="1180004"/>
          </a:xfrm>
          <a:prstGeom prst="rect">
            <a:avLst/>
          </a:prstGeom>
          <a:noFill/>
        </p:spPr>
      </p:pic>
      <p:pic>
        <p:nvPicPr>
          <p:cNvPr id="35852" name="Picture 12" descr="http://flower.onego.ru/voda/ena_1306.jpg"/>
          <p:cNvPicPr>
            <a:picLocks noChangeAspect="1" noChangeArrowheads="1"/>
          </p:cNvPicPr>
          <p:nvPr/>
        </p:nvPicPr>
        <p:blipFill>
          <a:blip r:embed="rId9" cstate="print"/>
          <a:srcRect t="5356" b="1530"/>
          <a:stretch>
            <a:fillRect/>
          </a:stretch>
        </p:blipFill>
        <p:spPr bwMode="auto">
          <a:xfrm>
            <a:off x="5214950" y="7712212"/>
            <a:ext cx="1291829" cy="1188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685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Основные проблемы заповедника это пожары и браконьеры. Известны случаи, когда жители сопредельных сел умышленно поджигали траву и тростник. По местным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по-верьям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прогоняет волков и способствует лучшей урожайности почвы.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5" descr="https://phototass2.cdnvideo.ru/width/1200_4ce85301/tass/m2/uploads/i/20150426/3997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785786"/>
            <a:ext cx="3857652" cy="24785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6244" y="642910"/>
            <a:ext cx="25717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на самом деле пожар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рас-пространяется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ужасающей скоростью. От него не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скрыть-ся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зачастую даже не уехать на транспорте. Огонь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переска-кивает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протоки и в его пламени гибнет все живое. Когда тростниковый пожар уже разгорелся его почти невозможно потушить. Вот такая "плодородная" земля остается после пламени.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357554"/>
            <a:ext cx="6858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Защита заповедника в Астрахани имеет большое значение не только для здешней природы, но и для всего центра и юга страны. Известно, что ценность заповедника нашла подтверждение и на международном уровне. По обе стороны от Волги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полу-пустыни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степи, и потому птицы могут лишиться этого единственного места отдыха либо оказаться в охваченном огнём заповеднике. В Гринпис не могут допустить, чтобы заповедник был уничтожен из-за элементарной глупости поджигателей или из-за веры в миф, что поджигать траву полезно.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old.astrakhanzapoved.ru/mediadir/imgs/2011/05/%D0%B3%D0%B0%D0%BB%D0%B5%D1%80%D0%B5%D0%B9%D0%BD%D1%8B%D0%B9-%D0%BB%D0%B5%D1%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6215074"/>
            <a:ext cx="4097128" cy="2714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929190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Дамчик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Именно здесь можно увидеть настоящую, не тронутую рукой человека природу. Упало здесь дерево - значит оно должно лежать там где упало. Выросло там где сочло нужным - значит здесь и должно расти. Зона покоя. Для всего живого, что растет, ползет, шевелится, бежит,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жжужит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летит и плывет.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Здесь раздолье ученым, биологам, орнитологам... Ну и конечно фотографам...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www.4sync.com/web/get/s.dolya/blog/Astrakhan02/20100506_astrakhan_017.jpg"/>
          <p:cNvPicPr>
            <a:picLocks noChangeAspect="1" noChangeArrowheads="1"/>
          </p:cNvPicPr>
          <p:nvPr/>
        </p:nvPicPr>
        <p:blipFill>
          <a:blip r:embed="rId4"/>
          <a:srcRect l="36745" r="9186"/>
          <a:stretch>
            <a:fillRect/>
          </a:stretch>
        </p:blipFill>
        <p:spPr bwMode="auto">
          <a:xfrm>
            <a:off x="4500570" y="6196807"/>
            <a:ext cx="2130666" cy="26754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0"/>
            <a:ext cx="6858000" cy="2736304"/>
          </a:xfrm>
        </p:spPr>
        <p:txBody>
          <a:bodyPr>
            <a:noAutofit/>
          </a:bodyPr>
          <a:lstStyle/>
          <a:p>
            <a:pPr lvl="0"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Астраханский государственный биосферный заповедник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основан 11 апреля 1919 года, является первым заповедником созданным в Советской России, с целью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сохра-нения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птичьего населения, которое на тот момент подвергалось уничтожению. Заповедник состоит из трех участков -Дамчикского,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Трехизбинского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Обжоровского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расположенных в низовьях дельты р. Волги Астраханской области, уникальных водно-болотный угодий на территории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Камызякского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Володарского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Икрянинского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районов.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Общая площадь заповедника 67917 га. Морская акватория - 12212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Площадь Дамчикского участка - </a:t>
            </a:r>
            <a:r>
              <a:rPr lang="ru-RU" sz="1400" dirty="0" smtClean="0"/>
              <a:t>29 262га. </a:t>
            </a:r>
            <a:br>
              <a:rPr lang="ru-RU" sz="1400" dirty="0" smtClean="0"/>
            </a:br>
            <a:r>
              <a:rPr lang="ru-RU" sz="1400" dirty="0" smtClean="0"/>
              <a:t>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его создания - сохранение и накопление природных ресурсов лотоса, чилима, охрана мест гнездования и перелёта водоплавающей птицы, рыбных нерестилищ.</a:t>
            </a:r>
            <a:r>
              <a:rPr lang="ru-RU" sz="1400" dirty="0" smtClean="0"/>
              <a:t>  </a:t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big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75" y="2866412"/>
            <a:ext cx="6501235" cy="6095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77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42852" y="4786314"/>
            <a:ext cx="3429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Вся тропа оборудована деревянным настилом, который не только удобен для передвижения в любое время года, но и способствует сохранению почвенного покрова от вытаптывания.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Маршрут  оборудован информационными табличками и стендами, которые позволят посетителям получить интересующую их информацию самостоятельно.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42852" y="142844"/>
            <a:ext cx="2928958" cy="21544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ЭКОЛОГИЧЕСКАЯ ТРОПА «ОБРЕТЕННАЯ ДЕЛЬТА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» на Дамчикском участке Астраханского заповедника открылась для посетите-лей в 2016 году.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Маршрут проходит через 4 острова, каждый из которых позволяет позна-комиться с различными заповедны-ми биотопами и их обитателями.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обитателями.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            </a:t>
            </a:r>
          </a:p>
        </p:txBody>
      </p:sp>
      <p:pic>
        <p:nvPicPr>
          <p:cNvPr id="37897" name="Picture 9" descr="https://goru.travel/storage/app/uploads/public/5ac/32e/806/5ac32e8068ab517765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6" y="142844"/>
            <a:ext cx="3500462" cy="2141299"/>
          </a:xfrm>
          <a:prstGeom prst="rect">
            <a:avLst/>
          </a:prstGeom>
          <a:noFill/>
        </p:spPr>
      </p:pic>
      <p:pic>
        <p:nvPicPr>
          <p:cNvPr id="37899" name="Picture 11" descr="http://astrakhanzapoved.ru/wp-content/uploads/2015/08/IMG_7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3" y="2357422"/>
            <a:ext cx="3071834" cy="2303875"/>
          </a:xfrm>
          <a:prstGeom prst="rect">
            <a:avLst/>
          </a:prstGeom>
          <a:noFill/>
        </p:spPr>
      </p:pic>
      <p:pic>
        <p:nvPicPr>
          <p:cNvPr id="37901" name="Picture 13" descr="http://zapoved-mordovia.ru/uploads/images/ekoprosveshenie/objecti-poseshenia/ecology-tropi/28.10.2015_IMG_69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6" y="4714876"/>
            <a:ext cx="3143272" cy="2096538"/>
          </a:xfrm>
          <a:prstGeom prst="rect">
            <a:avLst/>
          </a:prstGeom>
          <a:noFill/>
        </p:spPr>
      </p:pic>
      <p:pic>
        <p:nvPicPr>
          <p:cNvPr id="37903" name="Picture 15" descr="http://astrakhanzapoved.ru/wp-content/uploads/2017/08/smotrovaya-vyshka2-1-788x520-768x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52" y="6929454"/>
            <a:ext cx="3075602" cy="203037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86124" y="2500298"/>
            <a:ext cx="34290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Маршрут экологической тропы начинает-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центрального кордона Дамчикского участка заповедника.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Экскурсанты проходят инструктаж по тех-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безопасности на воде и располагают-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длинных моторных лодках –бударках.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Пройдя на лодках около трех километров, посетители попадают на начало пешего участка экологической тропы.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86124" y="6929454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южной части центрального кордона Дамчикского участка заповедник возвел противопожарную вышку  Вышка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исполь-зуется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не только для охраны территории, но и как смотровая площадка.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Отсюда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мо-жно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осмотреть живописные пейзажи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вол-жской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дельты с высоты птичьего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поле-та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Она полезна и для научной работы 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504"/>
            <a:ext cx="6858000" cy="1606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Астраханский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заповедник называют "птичьей гостиницей"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нем обитает 260 видов птиц, многие из которых занесены в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Красную Книгу.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Тут гнездятся птицы, прилетевшие из Африки, Ирана,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Индии</a:t>
            </a:r>
            <a:r>
              <a:rPr lang="ru-RU" sz="1200" dirty="0" smtClean="0"/>
              <a:t>—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огромные стаи лебедей, гусей, уток. Некоторые виды птиц — пеликаны, цапли, бакланы 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каравайки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— образуют целые колонии.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Они гнездятся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деревьях. Это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своеобразный птичий город, где каждое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дерево 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как огромный  многоквартирный дом.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представителей разных семейств, разных отрядов объединяет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одно - стремление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вырастить потомство.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животный мир\коряг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2"/>
          <a:stretch>
            <a:fillRect/>
          </a:stretch>
        </p:blipFill>
        <p:spPr bwMode="auto">
          <a:xfrm>
            <a:off x="214291" y="1768563"/>
            <a:ext cx="2786082" cy="29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животный мир\баклан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5728" y="5643570"/>
            <a:ext cx="6360446" cy="32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967" y="5007568"/>
            <a:ext cx="6317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этих корягах цапли, пеликаны, бакланы и другие птицы сушат и чистят оперение, выясняют отношения, ссорятся за лучшее место, просто отдыхают.</a:t>
            </a:r>
          </a:p>
        </p:txBody>
      </p:sp>
      <p:pic>
        <p:nvPicPr>
          <p:cNvPr id="9" name="Picture 2" descr="C:\Users\User\Desktop\таблицы\ерх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64" y="1785918"/>
            <a:ext cx="3526189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09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52728" cy="164307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гербе Астраханского заповедника изображены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белые цапли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потому что основную часть птиц заповедника составляет именно этот вид птиц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Роскошные перья – эгретки белой цапли свисают пушистыми косицами. В начале 20 века птицы были полностью истреблены, поскольку был большой спрос на эти перья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таблицы\хохоло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0" b="2951"/>
          <a:stretch>
            <a:fillRect/>
          </a:stretch>
        </p:blipFill>
        <p:spPr bwMode="auto">
          <a:xfrm>
            <a:off x="214290" y="1428728"/>
            <a:ext cx="4070813" cy="30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таблицы\желтая цап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0" y="5643570"/>
            <a:ext cx="4786346" cy="31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8670" y="4429124"/>
            <a:ext cx="22172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Большая белая цапля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46" y="1500166"/>
            <a:ext cx="1858662" cy="292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143512" y="5715008"/>
            <a:ext cx="17144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Желтые цапли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отличаются от своих родичей не только цветом и размерами, но и повадками. Они обычно добывают водных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беспозво-ночных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сидя на плавающих листьях растений.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52" y="4857752"/>
            <a:ext cx="6715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Каких тут только нет: белые, серые, рыжие, желтые и еще серовато-голубоватые. Когда Астраханский заповедник только создавался, всего две пары белых цапель гнездилось среди камышей.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78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abirds.org/photos/0461/001/04610007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44"/>
            <a:ext cx="3929090" cy="2619393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29066" y="4429124"/>
            <a:ext cx="29289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Бакланы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любители коллективной рыбалки. Часто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охотятся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всей стаей. Прилетев, садятся на воду широкой дугой, охватив косяк рыбы. Затем, шумно хлопая крыльями, с криками и плеском загоняют испуганную рыбу на мелководье. И тут для них раздолье.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8" y="214282"/>
            <a:ext cx="26431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Большой баклан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наиболее распространенный гнездящийся вид птицы, который обитает в Поволжье. В низовья прилетает в феврале и здесь приступает к гнездованию и кладке яиц.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Живут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бакланы большими стаями.</a:t>
            </a:r>
            <a:r>
              <a:rPr lang="ru-RU" sz="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90" y="2786050"/>
            <a:ext cx="66437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Из-за большого количества выделяемого бакланом помета деревья через несколько лет погибают: полностью высыхают и разрушаются, а бакланы селятся на другие.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время своего пребывания в период размножения съедают в среднем 40-45 тысяч тонн рыбы частиковых пород,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то же время, подчеркивают некоторые экологи, известна положительная роль этого вида птицы в снижении численности больной рыбы. Ведь она тоже наносит определенный вред.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52" y="6929454"/>
            <a:ext cx="3000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Поочередно ныряя, бакланы ловят рыбу. Поймав, появляются на поверхности с «уловом». Сразу же их сменяют собратья из колонии. Так продолжается до тех пор, пока все не насытятся.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таблицы\обжо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2" y="6653552"/>
            <a:ext cx="2992548" cy="23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forum.awd.ru/gallery/images/upload/d95/f97/d95f970587db1ac93455bbaded2618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4429124"/>
            <a:ext cx="3552901" cy="2357454"/>
          </a:xfrm>
          <a:prstGeom prst="rect">
            <a:avLst/>
          </a:prstGeom>
          <a:noFill/>
        </p:spPr>
      </p:pic>
      <p:pic>
        <p:nvPicPr>
          <p:cNvPr id="12" name="Объект 4" descr="http://geophoto.ru/mediumlib/akm074k8000m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" y="142844"/>
            <a:ext cx="3929090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2866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Орлан-белохвост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четвёртая по величине хищная птица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Европы,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занесена в Красную книгу.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Живёт на вершинах старых деревьев.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Питаются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орланы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разнообразной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пищей, но значительную часть рациона составляет рыба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животный мир\ор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"/>
          <a:stretch>
            <a:fillRect/>
          </a:stretch>
        </p:blipFill>
        <p:spPr bwMode="auto">
          <a:xfrm>
            <a:off x="142851" y="928662"/>
            <a:ext cx="3700855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9042" y="928662"/>
            <a:ext cx="29289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Интересные детали: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-у молодого орлана на 5 году жизни появляется на хвосте белое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пят-нышко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это свидетельствует о том, что он готов к созданию потомства;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-находясь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присаде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орланы  внимательно наблюдают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бакла-нами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Увидев, что кто-то из них поймал крупную рыбу,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стремитель-но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бросаются на ловца. Ловко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схва-тив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 воды рыбу, орлан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отправляет-ся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пиршествовать.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52" y="6643702"/>
            <a:ext cx="2571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Кудрявый пеликан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внесен в Красную книгу РФ. Гнездятся колониями, строят огромные гнёзда-плоты на заломах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тро-стника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сплавинах,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сцементи-рованных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помётом. Населяет труднодоступные озёра,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оби-льной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водной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растительнос-тью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 полёте напоминают древних ящеров.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037" y="6526354"/>
            <a:ext cx="3806673" cy="247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***"/>
          <p:cNvPicPr/>
          <p:nvPr/>
        </p:nvPicPr>
        <p:blipFill>
          <a:blip r:embed="rId4"/>
          <a:srcRect l="7013" r="18086"/>
          <a:stretch>
            <a:fillRect/>
          </a:stretch>
        </p:blipFill>
        <p:spPr bwMode="auto">
          <a:xfrm>
            <a:off x="142852" y="4071934"/>
            <a:ext cx="313876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https://stmegi.com/upload/iblock/c12/c129198d442167b86e4fb520130459fd.jpeg"/>
          <p:cNvPicPr>
            <a:picLocks noChangeAspect="1" noChangeArrowheads="1"/>
          </p:cNvPicPr>
          <p:nvPr/>
        </p:nvPicPr>
        <p:blipFill>
          <a:blip r:embed="rId5"/>
          <a:srcRect l="7181"/>
          <a:stretch>
            <a:fillRect/>
          </a:stretch>
        </p:blipFill>
        <p:spPr bwMode="auto">
          <a:xfrm>
            <a:off x="3424354" y="4071934"/>
            <a:ext cx="3215145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64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86190" y="285720"/>
            <a:ext cx="28575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Часть птиц появляется во время кочёвок и сезонных миграций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Яркая достопримечательность заповедника —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белый журавль,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стерх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Это одна из самых редких птиц на нашей планете: на всей Земле их осталось не более 3000 особей. Из года в год птицы останавливались в одних и тех же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заливах-култуках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расположенных у морского края дельты.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mg-f.photosight.ru/b36/6150384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000760"/>
            <a:ext cx="4104540" cy="2676502"/>
          </a:xfrm>
          <a:prstGeom prst="rect">
            <a:avLst/>
          </a:prstGeom>
          <a:noFill/>
        </p:spPr>
      </p:pic>
      <p:pic>
        <p:nvPicPr>
          <p:cNvPr id="1028" name="Picture 4" descr="http://rybalka.kaspyinfo.ru/wp-content/uploads/sterh%204.jpg"/>
          <p:cNvPicPr>
            <a:picLocks noChangeAspect="1" noChangeArrowheads="1"/>
          </p:cNvPicPr>
          <p:nvPr/>
        </p:nvPicPr>
        <p:blipFill>
          <a:blip r:embed="rId3"/>
          <a:srcRect l="3150" t="18226" r="23307"/>
          <a:stretch>
            <a:fillRect/>
          </a:stretch>
        </p:blipFill>
        <p:spPr bwMode="auto">
          <a:xfrm>
            <a:off x="142852" y="285720"/>
            <a:ext cx="3562899" cy="260152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3000364"/>
            <a:ext cx="3357586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Белоглазая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чернеть </a:t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Пролетный, линяющий и очень редкий гнездящийся вид. Гнездится в труднодоступных угодьях, что определяет исключительную редкость находок гнезд.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Ранней осенью на Дамчикском участке образовывала небольшие скопления в местах с обильной водной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растительнос-тью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Занесен в Красную книгу, численность вида сокращается.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3000364"/>
            <a:ext cx="3329866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57694" y="6000760"/>
            <a:ext cx="23574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Розовый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фламинго </a:t>
            </a:r>
            <a:r>
              <a:rPr lang="ru-RU" sz="1400" dirty="0" smtClean="0"/>
              <a:t>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поис-тине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райская птица, которая от природы уникальна, изящна и очень красива. 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Основную часть научной деятельности заповедника занимает изучение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размеще-ния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количества,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переме-щения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птиц, а находящаяся здесь же Каспийская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орни-тологическая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станция – центр кольцевания.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79512"/>
            <a:ext cx="6741368" cy="18722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Фауна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млекопитающих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немногочисленна. Здесь обитают животные,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адаптировав-шиеся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или экологически связанные с водоемами. Из хищных животных 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заповедни-ке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встречаются волк, лисица, речная выдра, барсук и горностай, из грызунов —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водя-ная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крыса, полевая мышь и мышь-малютка.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4" descr="C:\Users\User\Desktop\таблицы\лис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" y="1285852"/>
            <a:ext cx="3373588" cy="22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52" y="3571868"/>
            <a:ext cx="3429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Обыкновенная лисица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постоянно живёт на всех трех участках заповедника.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Охо-тится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круглые сутки, но чаще в сумерки.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14752" y="3571868"/>
            <a:ext cx="30003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Волки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умнейшие животные, очень осторожны, обладают великолепным зрением, слухом и обонянием.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s://img-fotki.yandex.ru/get/4119/156826230.52/0_a846b_41c85865_orig.jpg"/>
          <p:cNvPicPr>
            <a:picLocks noChangeAspect="1" noChangeArrowheads="1"/>
          </p:cNvPicPr>
          <p:nvPr/>
        </p:nvPicPr>
        <p:blipFill>
          <a:blip r:embed="rId3"/>
          <a:srcRect l="21407" t="20359" r="39124" b="32366"/>
          <a:stretch>
            <a:fillRect/>
          </a:stretch>
        </p:blipFill>
        <p:spPr bwMode="auto">
          <a:xfrm>
            <a:off x="3857628" y="1285852"/>
            <a:ext cx="2614362" cy="2213949"/>
          </a:xfrm>
          <a:prstGeom prst="rect">
            <a:avLst/>
          </a:prstGeom>
          <a:noFill/>
        </p:spPr>
      </p:pic>
      <p:pic>
        <p:nvPicPr>
          <p:cNvPr id="9" name="Picture 3" descr="C:\Users\User\Desktop\таблицы\каб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2" y="4429124"/>
            <a:ext cx="3380329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52" y="7328118"/>
            <a:ext cx="3429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Кабан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имеет обильный корм в виде орехов чилима, подземных частей рогоза, тростника, камыша. При высоком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про-должительном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половодье они гибнут от голода и переохлаждения. Для 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спасе-ния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сооружают специальные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насыпи-коч-ки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кладут туда подкормку.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04" y="7429520"/>
            <a:ext cx="3143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Горностай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маленький и очень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быст-рый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зверек. Ловкий охотник, который умеет танцевать и движется со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скорос-тью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ветра.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Горностаи очень хорошо плавают и лазают по всевозможным деревьям.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ÐÐ¾ÑÐ½Ð¾ÑÑÐ°Ð¹"/>
          <p:cNvPicPr>
            <a:picLocks noChangeAspect="1" noChangeArrowheads="1"/>
          </p:cNvPicPr>
          <p:nvPr/>
        </p:nvPicPr>
        <p:blipFill>
          <a:blip r:embed="rId5"/>
          <a:srcRect l="5610" t="-1339" r="43701" b="20973"/>
          <a:stretch>
            <a:fillRect/>
          </a:stretch>
        </p:blipFill>
        <p:spPr bwMode="auto">
          <a:xfrm>
            <a:off x="3786190" y="4357686"/>
            <a:ext cx="2826456" cy="2965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1909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Прогулка  по Дамчикскому участку   </vt:lpstr>
      <vt:lpstr>    Астраханский государственный биосферный заповедник основан 11 апреля 1919 года, является первым заповедником созданным в Советской России, с целью сохра-нения птичьего населения, которое на тот момент подвергалось уничтожению. Заповедник состоит из трех участков -Дамчикского, Трехизбинского и Обжоровского, расположенных в низовьях дельты р. Волги Астраханской области, уникальных водно-болотный угодий на территории Камызякского, Володарского и Икрянинского районов.   Общая площадь заповедника 67917 га. Морская акватория - 12212 га.   Площадь Дамчикского участка - 29 262га.    Цель его создания - сохранение и накопление природных ресурсов лотоса, чилима, охрана мест гнездования и перелёта водоплавающей птицы, рыбных нерестилищ.   </vt:lpstr>
      <vt:lpstr>Презентация PowerPoint</vt:lpstr>
      <vt:lpstr>     Астраханский заповедник называют "птичьей гостиницей" – в нем обитает 260 видов птиц, многие из которых занесены в Красную Книгу. Тут гнездятся птицы, прилетевшие из Африки, Ирана, Индии— огромные стаи лебедей, гусей, уток. Некоторые виды птиц — пеликаны, цапли, бакланы , каравайки — образуют целые колонии. Они гнездятся на деревьях. Это своеобразный птичий город, где каждое дерево - как огромный  многоквартирный дом. Всех представителей разных семейств, разных отрядов объединяет одно - стремление вырастить потомство.  </vt:lpstr>
      <vt:lpstr>     На гербе Астраханского заповедника изображены белые цапли, потому что основную часть птиц заповедника составляет именно этот вид птиц. Роскошные перья – эгретки белой цапли свисают пушистыми косицами. В начале 20 века птицы были полностью истреблены, поскольку был большой спрос на эти перья   </vt:lpstr>
      <vt:lpstr>Презентация PowerPoint</vt:lpstr>
      <vt:lpstr>    Орлан-белохвост – четвёртая по величине хищная птица Европы, занесена в Красную книгу. Живёт на вершинах старых деревьев. Питаются орланы разнообразной пищей, но значительную часть рациона составляет рыба.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Большой баклан</dc:title>
  <dc:creator>Пользователь</dc:creator>
  <cp:lastModifiedBy>Пользователь</cp:lastModifiedBy>
  <cp:revision>755</cp:revision>
  <dcterms:created xsi:type="dcterms:W3CDTF">2019-03-01T02:59:15Z</dcterms:created>
  <dcterms:modified xsi:type="dcterms:W3CDTF">2019-03-17T12:46:13Z</dcterms:modified>
</cp:coreProperties>
</file>