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9" r:id="rId4"/>
    <p:sldId id="278" r:id="rId5"/>
    <p:sldId id="260" r:id="rId6"/>
    <p:sldId id="261" r:id="rId7"/>
    <p:sldId id="280" r:id="rId8"/>
    <p:sldId id="262" r:id="rId9"/>
    <p:sldId id="263" r:id="rId10"/>
    <p:sldId id="264" r:id="rId11"/>
    <p:sldId id="279" r:id="rId12"/>
    <p:sldId id="265" r:id="rId13"/>
    <p:sldId id="266" r:id="rId14"/>
    <p:sldId id="268" r:id="rId15"/>
    <p:sldId id="269" r:id="rId16"/>
    <p:sldId id="273" r:id="rId17"/>
    <p:sldId id="277" r:id="rId18"/>
    <p:sldId id="276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51" d="100"/>
          <a:sy n="51" d="100"/>
        </p:scale>
        <p:origin x="10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1CF5F-860D-4EF4-A911-37F9607002A2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3B99F-A36C-4458-BE42-22F6FCCFB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80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7130653" cy="882119"/>
          </a:xfrm>
        </p:spPr>
        <p:txBody>
          <a:bodyPr>
            <a:normAutofit/>
          </a:bodyPr>
          <a:lstStyle/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2000" b="1" dirty="0" smtClean="0">
              <a:solidFill>
                <a:srgbClr val="990000"/>
              </a:solidFill>
              <a:latin typeface="Times New Roman" pitchFamily="18" charset="0"/>
            </a:endParaRP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2000" b="1" dirty="0">
              <a:solidFill>
                <a:srgbClr val="990000"/>
              </a:solidFill>
              <a:latin typeface="Times New Roman" pitchFamily="18" charset="0"/>
            </a:endParaRP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endParaRPr lang="ru-RU" altLang="ru-RU" sz="2000" b="1" dirty="0">
              <a:solidFill>
                <a:srgbClr val="99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632848" cy="5040560"/>
          </a:xfrm>
        </p:spPr>
        <p:txBody>
          <a:bodyPr/>
          <a:lstStyle/>
          <a:p>
            <a:pPr marL="18288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1046480" algn="l"/>
              </a:tabLs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дошкольное образовательное учреждение </a:t>
            </a:r>
            <a:r>
              <a:rPr lang="ru-RU" sz="1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«Детский сад № 228 Кировского района Волгограда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sz="1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 smtClean="0">
                <a:solidFill>
                  <a:srgbClr val="444444"/>
                </a:solidFill>
                <a:effectLst/>
                <a:latin typeface="Myriad Pro"/>
              </a:rPr>
              <a:t/>
            </a:r>
            <a:br>
              <a:rPr lang="ru-RU" sz="3600" dirty="0" smtClean="0">
                <a:solidFill>
                  <a:srgbClr val="444444"/>
                </a:solidFill>
                <a:effectLst/>
                <a:latin typeface="Myriad Pro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Проектная деятельность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в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условиях ДОУ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как инструмент практической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реализации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ФГОС.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                                    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Автор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: Старший воспитатель</a:t>
            </a:r>
            <a:br>
              <a:rPr lang="ru-RU" sz="1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                                                                                                Наджарова Инна 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Яновна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                                     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г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. Волгоград 2019 год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3600" dirty="0">
                <a:effectLst/>
                <a:latin typeface="Times New Roman"/>
                <a:ea typeface="Times New Roman"/>
              </a:rPr>
              <a:t/>
            </a:r>
            <a:br>
              <a:rPr lang="ru-RU" sz="3600" dirty="0">
                <a:effectLst/>
                <a:latin typeface="Times New Roman"/>
                <a:ea typeface="Times New Roman"/>
              </a:rPr>
            </a:b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434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2060848"/>
            <a:ext cx="7622232" cy="3454320"/>
          </a:xfrm>
        </p:spPr>
        <p:txBody>
          <a:bodyPr/>
          <a:lstStyle/>
          <a:p>
            <a:pPr marL="0" lvl="0" indent="0" algn="just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ru-RU" alt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136904" cy="6048672"/>
          </a:xfrm>
        </p:spPr>
        <p:txBody>
          <a:bodyPr>
            <a:normAutofit/>
          </a:bodyPr>
          <a:lstStyle/>
          <a:p>
            <a:pPr marL="45720" indent="0" algn="just">
              <a:spcBef>
                <a:spcPts val="385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Для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среднего возраста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основным видом деятельности выступает: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385"/>
              </a:spcBef>
              <a:spcAft>
                <a:spcPts val="0"/>
              </a:spcAft>
              <a:buFont typeface="Wingdings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игровая деятельность (сюжетно – ролевая игра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).</a:t>
            </a:r>
            <a:endParaRPr lang="ru-RU" sz="1600" dirty="0">
              <a:latin typeface="Times New Roman"/>
              <a:ea typeface="Times New Roman"/>
            </a:endParaRPr>
          </a:p>
          <a:p>
            <a:pPr marL="0" indent="0" algn="just">
              <a:spcBef>
                <a:spcPts val="385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Основные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новообразования возраста: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Появление новых социальных мотивов (заниматься общественно значимой деятельностью;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Развитие познавательного интереса;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Развитие социальных отношений, освоение социальных ролей и связей;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Развитие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нагляднообразного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мышления;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Развитие эмоциональной сферы;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Развитие пространственного моделирования и способность к замещению предметов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ru-RU" sz="1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65104"/>
            <a:ext cx="4287391" cy="2088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35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36904" cy="2736304"/>
          </a:xfrm>
        </p:spPr>
        <p:txBody>
          <a:bodyPr/>
          <a:lstStyle/>
          <a:p>
            <a:pPr marL="45720" lvl="0" indent="0" algn="just">
              <a:spcBef>
                <a:spcPct val="20000"/>
              </a:spcBef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+mn-cs"/>
              </a:rPr>
              <a:t>         Для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+mn-cs"/>
              </a:rPr>
              <a:t>детей старшего и подготовительного дошкольного возраста проектная деятельность становится более продолжительным занятием, она может активно развиваться, приостанавливаться на какое-то время и снова нарастать по мере активности детей.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1400" b="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7272808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435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3569" y="6381328"/>
            <a:ext cx="7622232" cy="72008"/>
          </a:xfrm>
        </p:spPr>
        <p:txBody>
          <a:bodyPr/>
          <a:lstStyle/>
          <a:p>
            <a:pPr marL="45720" lvl="0" indent="0" algn="just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908720"/>
            <a:ext cx="8496944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43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Для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старшего и подготовительного возраста 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основным видом деятельности выступает:</a:t>
            </a:r>
            <a:endParaRPr lang="ru-RU" sz="1800" dirty="0"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430"/>
              </a:spcBef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учебно-исследовательская деятельность;</a:t>
            </a:r>
            <a:endParaRPr lang="ru-RU" sz="1800" dirty="0"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430"/>
              </a:spcBef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игровая деятельность;</a:t>
            </a:r>
            <a:endParaRPr lang="ru-RU" sz="1800" dirty="0"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430"/>
              </a:spcBef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продуктивная деятельность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 algn="just">
              <a:spcBef>
                <a:spcPts val="335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 algn="just">
              <a:spcBef>
                <a:spcPts val="335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Основные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новообразования возраста: 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 algn="just">
              <a:spcBef>
                <a:spcPts val="480"/>
              </a:spcBef>
              <a:spcAft>
                <a:spcPts val="0"/>
              </a:spcAft>
              <a:buNone/>
            </a:pPr>
            <a:endParaRPr lang="ru-RU" sz="18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Стремление к разностороннему общению;</a:t>
            </a:r>
            <a:endParaRPr lang="ru-RU" sz="18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Развитие логического мышления;</a:t>
            </a:r>
            <a:endParaRPr lang="ru-RU" sz="18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Формирование индивидуальной мотивационной сферы;</a:t>
            </a:r>
            <a:endParaRPr lang="ru-RU" sz="18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Осознание своей внутренней жизни, своих переживаний и чувств (самооценка, самосознание, самолюбие).</a:t>
            </a:r>
            <a:endParaRPr lang="ru-RU" sz="1800" dirty="0">
              <a:latin typeface="Times New Roman"/>
              <a:ea typeface="Times New Roman"/>
            </a:endParaRPr>
          </a:p>
          <a:p>
            <a:pPr lvl="0" algn="just">
              <a:buFontTx/>
              <a:buChar char="-"/>
            </a:pPr>
            <a:endParaRPr lang="ru-RU" b="1" dirty="0"/>
          </a:p>
          <a:p>
            <a:pPr marL="45720" indent="0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66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99288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700" cap="small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/>
              </a:rPr>
              <a:t/>
            </a:r>
            <a:br>
              <a:rPr lang="ru-RU" sz="2700" cap="small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76672"/>
            <a:ext cx="7992888" cy="5256584"/>
          </a:xfrm>
        </p:spPr>
        <p:txBody>
          <a:bodyPr>
            <a:normAutofit/>
          </a:bodyPr>
          <a:lstStyle/>
          <a:p>
            <a:pPr marL="45720" indent="0" algn="ctr">
              <a:spcAft>
                <a:spcPts val="0"/>
              </a:spcAft>
              <a:buNone/>
            </a:pPr>
            <a:r>
              <a:rPr lang="ru-RU" sz="3600" b="1" u="sng" dirty="0" smtClean="0">
                <a:latin typeface="Times New Roman"/>
                <a:ea typeface="Times New Roman"/>
              </a:rPr>
              <a:t>Метод </a:t>
            </a:r>
            <a:r>
              <a:rPr lang="ru-RU" sz="3600" b="1" u="sng" dirty="0">
                <a:latin typeface="Times New Roman"/>
                <a:ea typeface="Times New Roman"/>
              </a:rPr>
              <a:t>проектов </a:t>
            </a:r>
            <a:endParaRPr lang="ru-RU" sz="3600" b="1" u="sng" dirty="0" smtClean="0">
              <a:latin typeface="Times New Roman"/>
              <a:ea typeface="Times New Roman"/>
            </a:endParaRPr>
          </a:p>
          <a:p>
            <a:pPr marL="45720" indent="0" algn="ctr">
              <a:spcAft>
                <a:spcPts val="0"/>
              </a:spcAft>
              <a:buNone/>
            </a:pPr>
            <a:r>
              <a:rPr lang="ru-RU" sz="3600" b="1" u="sng" dirty="0" smtClean="0">
                <a:latin typeface="Times New Roman"/>
                <a:ea typeface="Times New Roman"/>
              </a:rPr>
              <a:t>включает </a:t>
            </a:r>
            <a:r>
              <a:rPr lang="ru-RU" sz="3600" b="1" u="sng" dirty="0">
                <a:latin typeface="Times New Roman"/>
                <a:ea typeface="Times New Roman"/>
              </a:rPr>
              <a:t>в себя несколько </a:t>
            </a:r>
            <a:r>
              <a:rPr lang="ru-RU" sz="3600" b="1" u="sng" dirty="0" smtClean="0">
                <a:latin typeface="Times New Roman"/>
                <a:ea typeface="Times New Roman"/>
              </a:rPr>
              <a:t>этапов</a:t>
            </a:r>
            <a:r>
              <a:rPr lang="ru-RU" sz="3600" b="1" u="sng" dirty="0">
                <a:latin typeface="Times New Roman"/>
                <a:ea typeface="Times New Roman"/>
              </a:rPr>
              <a:t>: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marL="45720" indent="0" algn="just">
              <a:spcAft>
                <a:spcPts val="0"/>
              </a:spcAft>
              <a:buNone/>
            </a:pPr>
            <a:endParaRPr lang="ru-RU" sz="1050" dirty="0" smtClean="0"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ct val="200000"/>
              </a:lnSpc>
              <a:spcAft>
                <a:spcPts val="0"/>
              </a:spcAft>
              <a:buClr>
                <a:srgbClr val="C00000"/>
              </a:buClr>
              <a:buFont typeface="Wingdings"/>
              <a:buChar char=""/>
            </a:pPr>
            <a:r>
              <a:rPr lang="ru-RU" sz="2800" b="1" dirty="0" smtClean="0">
                <a:latin typeface="Times New Roman"/>
              </a:rPr>
              <a:t>Подготовительный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ct val="200000"/>
              </a:lnSpc>
              <a:spcAft>
                <a:spcPts val="0"/>
              </a:spcAft>
              <a:buClr>
                <a:srgbClr val="C00000"/>
              </a:buClr>
              <a:buFont typeface="Wingdings"/>
              <a:buChar char=""/>
            </a:pPr>
            <a:r>
              <a:rPr lang="ru-RU" sz="2800" b="1" dirty="0" smtClean="0">
                <a:latin typeface="Times New Roman"/>
                <a:ea typeface="Times New Roman"/>
              </a:rPr>
              <a:t>Основной</a:t>
            </a:r>
            <a:r>
              <a:rPr lang="ru-RU" sz="3200" b="1" dirty="0" smtClean="0">
                <a:latin typeface="Times New Roman"/>
                <a:ea typeface="Times New Roman"/>
              </a:rPr>
              <a:t> </a:t>
            </a:r>
            <a:r>
              <a:rPr lang="ru-RU" sz="3200" b="1" dirty="0">
                <a:latin typeface="Times New Roman"/>
                <a:ea typeface="Times New Roman"/>
              </a:rPr>
              <a:t>(</a:t>
            </a:r>
            <a:r>
              <a:rPr lang="ru-RU" sz="2800" b="1" dirty="0" smtClean="0">
                <a:latin typeface="Times New Roman"/>
              </a:rPr>
              <a:t>Исследовательский)</a:t>
            </a:r>
            <a:endParaRPr lang="ru-RU" sz="1800" dirty="0" smtClean="0">
              <a:latin typeface="Times New Roman"/>
            </a:endParaRPr>
          </a:p>
          <a:p>
            <a:pPr marL="342900" lvl="0" indent="-342900" fontAlgn="base">
              <a:lnSpc>
                <a:spcPct val="200000"/>
              </a:lnSpc>
              <a:spcAft>
                <a:spcPts val="0"/>
              </a:spcAft>
              <a:buClr>
                <a:srgbClr val="C00000"/>
              </a:buClr>
              <a:buFont typeface="Wingdings"/>
              <a:buChar char=""/>
            </a:pPr>
            <a:r>
              <a:rPr lang="ru-RU" sz="2800" b="1" dirty="0" smtClean="0">
                <a:latin typeface="Times New Roman"/>
              </a:rPr>
              <a:t>Обобщающий (Итоговый)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4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6863" cy="936104"/>
          </a:xfrm>
        </p:spPr>
        <p:txBody>
          <a:bodyPr/>
          <a:lstStyle/>
          <a:p>
            <a:pPr marL="45720" lvl="0" indent="0" algn="ctr">
              <a:spcBef>
                <a:spcPct val="20000"/>
              </a:spcBef>
              <a:buNone/>
            </a:pPr>
            <a:r>
              <a:rPr lang="ru-RU" sz="3200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3200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ru-RU" sz="3200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Подготовительный </a:t>
            </a:r>
            <a:r>
              <a:rPr lang="ru-RU" sz="3200" u="sng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этап </a:t>
            </a:r>
            <a:r>
              <a:rPr lang="ru-RU" sz="3200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3200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ru-RU" sz="3200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включает </a:t>
            </a:r>
            <a:r>
              <a:rPr lang="ru-RU" sz="3200" u="sng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в себя:</a:t>
            </a:r>
            <a:r>
              <a:rPr lang="ru-RU" sz="1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1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ru-RU" sz="36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916832"/>
            <a:ext cx="8496944" cy="3744416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 smtClean="0">
                <a:latin typeface="Times New Roman"/>
              </a:rPr>
              <a:t>Постановка </a:t>
            </a:r>
            <a:r>
              <a:rPr lang="ru-RU" sz="2400" dirty="0">
                <a:latin typeface="Times New Roman"/>
              </a:rPr>
              <a:t>цели и </a:t>
            </a:r>
            <a:r>
              <a:rPr lang="ru-RU" sz="2400" dirty="0" smtClean="0">
                <a:latin typeface="Times New Roman"/>
              </a:rPr>
              <a:t>задач</a:t>
            </a:r>
          </a:p>
          <a:p>
            <a:pPr marL="0" lvl="0" indent="0" fontAlgn="base">
              <a:spcAft>
                <a:spcPts val="0"/>
              </a:spcAft>
              <a:buClr>
                <a:srgbClr val="C00000"/>
              </a:buClr>
              <a:buNone/>
              <a:tabLst>
                <a:tab pos="457200" algn="l"/>
              </a:tabLst>
            </a:pP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latin typeface="Times New Roman"/>
              </a:rPr>
              <a:t>Определение методов исследования (составление перспективного плана работы с детьми</a:t>
            </a:r>
            <a:r>
              <a:rPr lang="ru-RU" sz="2400" dirty="0" smtClean="0">
                <a:latin typeface="Times New Roman"/>
              </a:rPr>
              <a:t>)</a:t>
            </a:r>
          </a:p>
          <a:p>
            <a:pPr marL="0" lvl="0" indent="0" fontAlgn="base">
              <a:spcAft>
                <a:spcPts val="0"/>
              </a:spcAft>
              <a:buClr>
                <a:srgbClr val="C00000"/>
              </a:buClr>
              <a:buNone/>
              <a:tabLst>
                <a:tab pos="457200" algn="l"/>
              </a:tabLst>
            </a:pP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latin typeface="Times New Roman"/>
              </a:rPr>
              <a:t>Предварительная работа с детьми и </a:t>
            </a:r>
            <a:r>
              <a:rPr lang="ru-RU" sz="2400" dirty="0" smtClean="0">
                <a:latin typeface="Times New Roman"/>
              </a:rPr>
              <a:t>родителями</a:t>
            </a:r>
          </a:p>
          <a:p>
            <a:pPr marL="0" lvl="0" indent="0" fontAlgn="base">
              <a:spcAft>
                <a:spcPts val="0"/>
              </a:spcAft>
              <a:buClr>
                <a:srgbClr val="C00000"/>
              </a:buClr>
              <a:buNone/>
              <a:tabLst>
                <a:tab pos="457200" algn="l"/>
              </a:tabLst>
            </a:pP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latin typeface="Times New Roman"/>
              </a:rPr>
              <a:t>Выбор и подготовка оборудования и материалов</a:t>
            </a:r>
            <a:endParaRPr lang="ru-RU" sz="1600" dirty="0">
              <a:latin typeface="Times New Roman"/>
              <a:ea typeface="Times New Roman"/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4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0879" cy="1080120"/>
          </a:xfrm>
        </p:spPr>
        <p:txBody>
          <a:bodyPr/>
          <a:lstStyle/>
          <a:p>
            <a:pPr marL="45720" lvl="0" indent="0" algn="ctr">
              <a:spcBef>
                <a:spcPct val="20000"/>
              </a:spcBef>
              <a:buNone/>
            </a:pPr>
            <a:r>
              <a:rPr lang="ru-RU" sz="3200" u="sng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Основной (исследовательский) </a:t>
            </a:r>
            <a:r>
              <a:rPr lang="ru-RU" sz="3200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этап</a:t>
            </a:r>
            <a:br>
              <a:rPr lang="ru-RU" sz="3200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ru-RU" sz="3200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 </a:t>
            </a:r>
            <a:r>
              <a:rPr lang="ru-RU" sz="3200" u="sng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включает в себя: </a:t>
            </a:r>
            <a:endParaRPr lang="ru-RU" sz="1200" b="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Times New Roman"/>
              <a:ea typeface="Times New Roman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916832"/>
            <a:ext cx="7848872" cy="403244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в соответствии с перспективным планом: совместная деятельность воспитателя с детьми.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35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5" cy="1152128"/>
          </a:xfrm>
        </p:spPr>
        <p:txBody>
          <a:bodyPr/>
          <a:lstStyle/>
          <a:p>
            <a:pPr marL="274320" lvl="0" indent="0" algn="ctr">
              <a:spcBef>
                <a:spcPct val="20000"/>
              </a:spcBef>
              <a:buNone/>
            </a:pPr>
            <a:r>
              <a:rPr lang="ru-RU" sz="3200" u="sng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+mn-ea"/>
                <a:cs typeface="+mn-cs"/>
              </a:rPr>
              <a:t>Обобщающий (итоговый) этап </a:t>
            </a:r>
            <a:r>
              <a:rPr lang="ru-RU" sz="3200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ru-RU" sz="3200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+mn-ea"/>
                <a:cs typeface="+mn-cs"/>
              </a:rPr>
            </a:br>
            <a:r>
              <a:rPr lang="ru-RU" sz="3200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+mn-ea"/>
                <a:cs typeface="+mn-cs"/>
              </a:rPr>
              <a:t>включает </a:t>
            </a:r>
            <a:r>
              <a:rPr lang="ru-RU" sz="3200" u="sng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+mn-ea"/>
                <a:cs typeface="+mn-cs"/>
              </a:rPr>
              <a:t>в себя:</a:t>
            </a:r>
            <a:r>
              <a:rPr lang="ru-RU" sz="3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3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556792"/>
            <a:ext cx="7848872" cy="4824536"/>
          </a:xfrm>
        </p:spPr>
        <p:txBody>
          <a:bodyPr>
            <a:normAutofit/>
          </a:bodyPr>
          <a:lstStyle/>
          <a:p>
            <a:pPr marL="274320" indent="0">
              <a:spcAft>
                <a:spcPts val="0"/>
              </a:spcAft>
              <a:buNone/>
            </a:pPr>
            <a:r>
              <a:rPr lang="ru-RU" sz="2800" b="1" u="sng" dirty="0">
                <a:latin typeface="Times New Roman"/>
              </a:rPr>
              <a:t>Обобщающий (итоговый) этап включает в себя</a:t>
            </a:r>
            <a:r>
              <a:rPr lang="ru-RU" sz="2800" b="1" u="sng" dirty="0" smtClean="0">
                <a:latin typeface="Times New Roman"/>
              </a:rPr>
              <a:t>:</a:t>
            </a:r>
          </a:p>
          <a:p>
            <a:pPr marL="274320" indent="0">
              <a:spcAft>
                <a:spcPts val="0"/>
              </a:spcAft>
              <a:buNone/>
            </a:pP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984806"/>
              </a:buClr>
              <a:buFont typeface="Wingdings"/>
              <a:buChar char=""/>
              <a:tabLst>
                <a:tab pos="40894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</a:rPr>
              <a:t>Обобщение результатов работы в самой различной форме: выставки, презентации, изготовление пособий,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</a:rPr>
              <a:t>праздники, </a:t>
            </a:r>
            <a:r>
              <a:rPr lang="ru-RU" sz="2400" dirty="0">
                <a:solidFill>
                  <a:schemeClr val="tx1"/>
                </a:solidFill>
                <a:latin typeface="Times New Roman"/>
              </a:rPr>
              <a:t>КВН и т.п.</a:t>
            </a:r>
            <a:endParaRPr lang="ru-RU" sz="1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984806"/>
              </a:buClr>
              <a:buFont typeface="Wingdings"/>
              <a:buChar char=""/>
              <a:tabLst>
                <a:tab pos="40894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</a:rPr>
              <a:t>Составление рекомендаций.</a:t>
            </a:r>
            <a:endParaRPr lang="ru-RU" sz="1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1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285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332656"/>
            <a:ext cx="7406208" cy="720080"/>
          </a:xfrm>
        </p:spPr>
        <p:txBody>
          <a:bodyPr/>
          <a:lstStyle/>
          <a:p>
            <a:pPr marL="45720" lvl="0" indent="0" algn="ctr">
              <a:spcBef>
                <a:spcPct val="20000"/>
              </a:spcBef>
              <a:buNone/>
            </a:pPr>
            <a: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Примерная структура проекта</a:t>
            </a:r>
            <a:r>
              <a:rPr lang="ru-RU" sz="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80728"/>
            <a:ext cx="8280920" cy="496855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spcAft>
                <a:spcPts val="0"/>
              </a:spcAft>
              <a:buNone/>
            </a:pP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 algn="just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Название проекта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Автор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Участники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Тип проекта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Проблема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Цель-результат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Задачи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Ресурсное обеспечение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Актуальность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Поиск нового пути решения проблемы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Технология проекта и этапы его реализации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Результат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Приложения </a:t>
            </a:r>
            <a:endParaRPr lang="ru-RU" sz="1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925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936104"/>
          </a:xfrm>
        </p:spPr>
        <p:txBody>
          <a:bodyPr/>
          <a:lstStyle/>
          <a:p>
            <a:pPr marL="45720" lvl="0" indent="0" algn="ctr">
              <a:spcBef>
                <a:spcPct val="20000"/>
              </a:spcBef>
              <a:buNone/>
            </a:pPr>
            <a:r>
              <a:rPr lang="ru-RU" sz="3200" u="sng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+mn-cs"/>
              </a:rPr>
              <a:t>Этапы </a:t>
            </a:r>
            <a:r>
              <a:rPr lang="ru-RU" sz="3200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3200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ru-RU" sz="3200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+mn-cs"/>
              </a:rPr>
              <a:t>разработки </a:t>
            </a:r>
            <a:r>
              <a:rPr lang="ru-RU" sz="3200" u="sng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+mn-cs"/>
              </a:rPr>
              <a:t>и реализации проекта</a:t>
            </a:r>
            <a:r>
              <a:rPr lang="ru-RU" sz="500" b="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500" b="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16832"/>
            <a:ext cx="8352928" cy="4392488"/>
          </a:xfrm>
        </p:spPr>
        <p:txBody>
          <a:bodyPr>
            <a:normAutofit fontScale="32500" lnSpcReduction="20000"/>
          </a:bodyPr>
          <a:lstStyle/>
          <a:p>
            <a:pPr algn="just">
              <a:spcAft>
                <a:spcPts val="0"/>
              </a:spcAft>
            </a:pP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</a:pPr>
            <a:r>
              <a:rPr lang="ru-RU" sz="7200" dirty="0">
                <a:solidFill>
                  <a:schemeClr val="tx1"/>
                </a:solidFill>
                <a:latin typeface="Times New Roman"/>
              </a:rPr>
              <a:t>Постановка цели</a:t>
            </a:r>
            <a:endParaRPr lang="ru-RU" sz="72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</a:pPr>
            <a:r>
              <a:rPr lang="ru-RU" sz="7200" dirty="0">
                <a:solidFill>
                  <a:schemeClr val="tx1"/>
                </a:solidFill>
                <a:latin typeface="Times New Roman"/>
              </a:rPr>
              <a:t>Вовлечение дошкольников в решение поставленной вместе с детьми проблемы</a:t>
            </a:r>
            <a:endParaRPr lang="ru-RU" sz="72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</a:pPr>
            <a:r>
              <a:rPr lang="ru-RU" sz="7200" dirty="0">
                <a:solidFill>
                  <a:schemeClr val="tx1"/>
                </a:solidFill>
                <a:latin typeface="Times New Roman"/>
              </a:rPr>
              <a:t>Подготовка плана реализации проекта</a:t>
            </a:r>
            <a:endParaRPr lang="ru-RU" sz="72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</a:pPr>
            <a:r>
              <a:rPr lang="ru-RU" sz="7200" dirty="0">
                <a:solidFill>
                  <a:schemeClr val="tx1"/>
                </a:solidFill>
                <a:latin typeface="Times New Roman"/>
              </a:rPr>
              <a:t>Поддержка интереса детей и родителей</a:t>
            </a:r>
            <a:endParaRPr lang="ru-RU" sz="72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</a:pPr>
            <a:r>
              <a:rPr lang="ru-RU" sz="7200" dirty="0">
                <a:solidFill>
                  <a:schemeClr val="tx1"/>
                </a:solidFill>
                <a:latin typeface="Times New Roman"/>
              </a:rPr>
              <a:t>Творческий поиск в ДОУ</a:t>
            </a:r>
            <a:endParaRPr lang="ru-RU" sz="72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</a:pPr>
            <a:r>
              <a:rPr lang="ru-RU" sz="7200" dirty="0">
                <a:solidFill>
                  <a:schemeClr val="tx1"/>
                </a:solidFill>
                <a:latin typeface="Times New Roman"/>
              </a:rPr>
              <a:t>Проведение всех мероприятий основной части проекта</a:t>
            </a:r>
            <a:endParaRPr lang="ru-RU" sz="72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</a:pPr>
            <a:r>
              <a:rPr lang="ru-RU" sz="7200" dirty="0">
                <a:solidFill>
                  <a:schemeClr val="tx1"/>
                </a:solidFill>
                <a:latin typeface="Times New Roman"/>
              </a:rPr>
              <a:t>Домашнее задание родителям и детям</a:t>
            </a:r>
            <a:endParaRPr lang="ru-RU" sz="72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</a:pPr>
            <a:r>
              <a:rPr lang="ru-RU" sz="7200" dirty="0">
                <a:solidFill>
                  <a:schemeClr val="tx1"/>
                </a:solidFill>
                <a:latin typeface="Times New Roman"/>
              </a:rPr>
              <a:t>Подготовка самостоятельных творческих работ родителей и детей</a:t>
            </a:r>
            <a:endParaRPr lang="ru-RU" sz="72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</a:pPr>
            <a:r>
              <a:rPr lang="ru-RU" sz="7200" dirty="0">
                <a:solidFill>
                  <a:schemeClr val="tx1"/>
                </a:solidFill>
                <a:latin typeface="Times New Roman"/>
              </a:rPr>
              <a:t>Организация презентации проекта</a:t>
            </a:r>
            <a:endParaRPr lang="ru-RU" sz="72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Clr>
                <a:srgbClr val="C00000"/>
              </a:buClr>
              <a:buFont typeface="Wingdings"/>
              <a:buChar char=""/>
            </a:pPr>
            <a:r>
              <a:rPr lang="ru-RU" sz="7200" dirty="0">
                <a:solidFill>
                  <a:schemeClr val="tx1"/>
                </a:solidFill>
                <a:latin typeface="Times New Roman"/>
              </a:rPr>
              <a:t>Подведение итогов</a:t>
            </a:r>
            <a:endParaRPr lang="ru-RU" sz="72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299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just">
              <a:spcAft>
                <a:spcPts val="1125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       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Проектная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деятельность – это одна из наиболее эффективных форм подготовки детей к обучению в начальной школе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</a:p>
          <a:p>
            <a:pPr marL="45720" indent="0" algn="just">
              <a:spcAft>
                <a:spcPts val="1125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just">
              <a:spcAft>
                <a:spcPts val="1125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 </a:t>
            </a:r>
            <a:endParaRPr lang="ru-RU" sz="1800" dirty="0">
              <a:latin typeface="Times New Roman"/>
              <a:ea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9"/>
            <a:ext cx="7200800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58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992887" cy="5184576"/>
          </a:xfrm>
        </p:spPr>
        <p:txBody>
          <a:bodyPr/>
          <a:lstStyle/>
          <a:p>
            <a:pPr marL="45720" lvl="0" indent="0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400" i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Каждый узнает лишь то, что сам пробует сделать» - писал 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Иоганн Генрих Песталоцци</a:t>
            </a:r>
            <a:r>
              <a:rPr lang="ru-RU" sz="2400" i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br>
              <a:rPr lang="ru-RU" sz="2400" i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i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i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5949280"/>
            <a:ext cx="7461448" cy="7200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Bef>
                <a:spcPts val="575"/>
              </a:spcBef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marL="45720" indent="0" algn="just">
              <a:buNone/>
            </a:pP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4536504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078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136904" cy="3474720"/>
          </a:xfrm>
        </p:spPr>
        <p:txBody>
          <a:bodyPr>
            <a:normAutofit/>
          </a:bodyPr>
          <a:lstStyle/>
          <a:p>
            <a:pPr marL="45720" indent="0" algn="just">
              <a:spcAft>
                <a:spcPts val="1125"/>
              </a:spcAft>
              <a:buNone/>
            </a:pPr>
            <a:endParaRPr lang="ru-RU" sz="2400" dirty="0" smtClean="0">
              <a:latin typeface="Times New Roman"/>
              <a:ea typeface="Times New Roman"/>
            </a:endParaRPr>
          </a:p>
          <a:p>
            <a:pPr marL="45720" indent="0" algn="just">
              <a:spcAft>
                <a:spcPts val="1125"/>
              </a:spcAft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 marL="45720" indent="0" algn="just">
              <a:spcAft>
                <a:spcPts val="1125"/>
              </a:spcAft>
              <a:buNone/>
            </a:pPr>
            <a:endParaRPr lang="ru-RU" sz="2400" dirty="0" smtClean="0">
              <a:latin typeface="Times New Roman"/>
              <a:ea typeface="Times New Roman"/>
            </a:endParaRPr>
          </a:p>
          <a:p>
            <a:pPr marL="45720" indent="0" algn="ctr">
              <a:spcAft>
                <a:spcPts val="1125"/>
              </a:spcAft>
              <a:buNone/>
            </a:pP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Спасибо 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за внимание! 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95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332656"/>
            <a:ext cx="7694240" cy="5976664"/>
          </a:xfrm>
        </p:spPr>
        <p:txBody>
          <a:bodyPr/>
          <a:lstStyle/>
          <a:p>
            <a:pPr marL="0" lvl="0" indent="0" algn="just">
              <a:spcBef>
                <a:spcPts val="575"/>
              </a:spcBef>
              <a:spcAft>
                <a:spcPts val="300"/>
              </a:spcAft>
              <a:buNone/>
            </a:pP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                  Проведенные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исследования в области педагогике показывают, что главная проблема образования и дошкольного в том числе –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это потеря интереса к процессу познания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. </a:t>
            </a:r>
            <a:r>
              <a:rPr lang="ru-RU" sz="14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14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ru-RU" sz="14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14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ru-RU" sz="2400" b="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      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       </a:t>
            </a:r>
            <a:b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ru-RU" sz="2400" b="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2400" b="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                 </a:t>
            </a:r>
            <a:b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ru-RU" sz="2400" b="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2400" b="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ru-RU" sz="2400" b="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2400" b="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 С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каждым годом количество дошкольников не желающих идти в школу и учится, увеличивается. </a:t>
            </a:r>
            <a:r>
              <a:rPr lang="ru-RU" sz="14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14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V="1">
            <a:off x="1691680" y="5229200"/>
            <a:ext cx="7056784" cy="93610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575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1916832"/>
            <a:ext cx="655272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61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20879" cy="1512168"/>
          </a:xfrm>
        </p:spPr>
        <p:txBody>
          <a:bodyPr/>
          <a:lstStyle/>
          <a:p>
            <a:pPr marL="0" indent="0" algn="l">
              <a:spcBef>
                <a:spcPts val="575"/>
              </a:spcBef>
              <a:spcAft>
                <a:spcPts val="1000"/>
              </a:spcAft>
              <a:buNone/>
            </a:pP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Перед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педагогами дошкольных учреждений стоит большая и очень серьезная задача, исправлять сложную ситуацию. </a:t>
            </a:r>
            <a:r>
              <a:rPr lang="ru-RU" sz="2000" b="0" dirty="0">
                <a:effectLst/>
                <a:latin typeface="Times New Roman"/>
                <a:ea typeface="Times New Roman"/>
              </a:rPr>
              <a:t/>
            </a:r>
            <a:br>
              <a:rPr lang="ru-RU" sz="2000" b="0" dirty="0">
                <a:effectLst/>
                <a:latin typeface="Times New Roman"/>
                <a:ea typeface="Times New Roman"/>
              </a:rPr>
            </a:br>
            <a:endParaRPr lang="ru-RU" sz="2000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204864"/>
            <a:ext cx="8064896" cy="432048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575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</a:t>
            </a:r>
          </a:p>
          <a:p>
            <a:pPr marL="0" indent="0" algn="just">
              <a:spcBef>
                <a:spcPts val="575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</a:t>
            </a:r>
          </a:p>
          <a:p>
            <a:pPr marL="0" indent="0" algn="just">
              <a:spcBef>
                <a:spcPts val="575"/>
              </a:spcBef>
              <a:buNone/>
            </a:pP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just">
              <a:spcBef>
                <a:spcPts val="575"/>
              </a:spcBef>
              <a:buNone/>
            </a:pP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just">
              <a:spcBef>
                <a:spcPts val="575"/>
              </a:spcBef>
              <a:buNone/>
            </a:pP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just">
              <a:spcBef>
                <a:spcPts val="575"/>
              </a:spcBef>
              <a:buNone/>
            </a:pP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just">
              <a:spcBef>
                <a:spcPts val="575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Для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развития  у дошкольников творческих способностей, формирования интереса к познавательной деятельности, необходимо продуктивное обучение, которое приходит на смену традиционному образованию. 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256584" cy="298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57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01008"/>
            <a:ext cx="8424935" cy="1656184"/>
          </a:xfrm>
        </p:spPr>
        <p:txBody>
          <a:bodyPr/>
          <a:lstStyle/>
          <a:p>
            <a:pPr marL="45720" lvl="0" indent="0" algn="l">
              <a:spcBef>
                <a:spcPct val="20000"/>
              </a:spcBef>
              <a:buNone/>
            </a:pPr>
            <a:r>
              <a:rPr lang="ru-RU" sz="2000" b="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         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136904" cy="492972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25"/>
              </a:spcBef>
              <a:spcAft>
                <a:spcPts val="825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Для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решения этих проблем, воспитателям необходимо использовать в своей работе перспективный метод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проектной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деятельности.</a:t>
            </a:r>
          </a:p>
          <a:p>
            <a:pPr marL="0" indent="0" algn="just">
              <a:spcBef>
                <a:spcPts val="625"/>
              </a:spcBef>
              <a:spcAft>
                <a:spcPts val="825"/>
              </a:spcAft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840760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128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996952"/>
            <a:ext cx="6470104" cy="30243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064896" cy="4425672"/>
          </a:xfrm>
        </p:spPr>
        <p:txBody>
          <a:bodyPr>
            <a:normAutofit/>
          </a:bodyPr>
          <a:lstStyle/>
          <a:p>
            <a:pPr marL="45720" indent="0" algn="just">
              <a:spcBef>
                <a:spcPts val="575"/>
              </a:spcBef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Проектная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деятельность в дошкольной системе образования носит характер сотрудничества  воспитателя и детей, а так же  участия родителей и других членов семьи.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45720" indent="0" algn="just">
              <a:spcBef>
                <a:spcPts val="575"/>
              </a:spcBef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spcBef>
                <a:spcPts val="575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</a:t>
            </a:r>
          </a:p>
          <a:p>
            <a:pPr marL="0" indent="0" algn="just">
              <a:spcBef>
                <a:spcPts val="575"/>
              </a:spcBef>
              <a:buNone/>
            </a:pP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just">
              <a:spcBef>
                <a:spcPts val="575"/>
              </a:spcBef>
              <a:buNone/>
            </a:pP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just">
              <a:spcBef>
                <a:spcPts val="575"/>
              </a:spcBef>
              <a:buNone/>
            </a:pP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just">
              <a:spcBef>
                <a:spcPts val="575"/>
              </a:spcBef>
              <a:buNone/>
            </a:pP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248472" cy="3531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4058394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99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6863" cy="1656184"/>
          </a:xfrm>
        </p:spPr>
        <p:txBody>
          <a:bodyPr/>
          <a:lstStyle/>
          <a:p>
            <a:pPr marL="0" lvl="0" indent="0" algn="l">
              <a:spcBef>
                <a:spcPts val="575"/>
              </a:spcBef>
              <a:spcAft>
                <a:spcPts val="300"/>
              </a:spcAft>
              <a:buNone/>
            </a:pP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               Родители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становятся непосредственными участниками образовательного процесса, 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   являются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источником информации, оказывают помощь, 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поддержку   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ребенку и воспитателю 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    в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процессе работы над проектом. 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Тем самым обогащают свой педагогический  опыт. </a:t>
            </a:r>
            <a:r>
              <a:rPr lang="ru-RU" sz="19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19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632848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38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1" cy="2016224"/>
          </a:xfrm>
        </p:spPr>
        <p:txBody>
          <a:bodyPr/>
          <a:lstStyle/>
          <a:p>
            <a:pPr marL="45720" lvl="0" indent="0" algn="just">
              <a:spcBef>
                <a:spcPct val="20000"/>
              </a:spcBef>
              <a:buNone/>
            </a:pPr>
            <a:r>
              <a:rPr lang="ru-RU" sz="2400" b="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         Для </a:t>
            </a:r>
            <a:r>
              <a:rPr lang="ru-RU" sz="24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детей младшего и среднего дошкольного возраста характерны небольшие по продолжительности и простые по результату продуктивной деятельности тематические мини-проекты, организуемые чаще при участии родителей или совместно с родителями.</a:t>
            </a:r>
            <a:r>
              <a:rPr lang="ru-RU" sz="14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14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708920"/>
            <a:ext cx="7560840" cy="2232248"/>
          </a:xfrm>
        </p:spPr>
        <p:txBody>
          <a:bodyPr/>
          <a:lstStyle/>
          <a:p>
            <a:pPr marL="45720" indent="0" algn="just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</a:t>
            </a: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66436"/>
            <a:ext cx="7344816" cy="4027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98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093296"/>
            <a:ext cx="6512511" cy="2160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313936" cy="468052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48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Для младшего возраста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 основным видом деятельности выступает: </a:t>
            </a:r>
            <a:endParaRPr lang="ru-RU" sz="28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Bef>
                <a:spcPts val="480"/>
              </a:spcBef>
              <a:spcAft>
                <a:spcPts val="0"/>
              </a:spcAft>
              <a:buNone/>
            </a:pPr>
            <a:endParaRPr lang="ru-RU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>
              <a:spcBef>
                <a:spcPts val="480"/>
              </a:spcBef>
              <a:spcAft>
                <a:spcPts val="0"/>
              </a:spcAft>
              <a:buFont typeface="Wingdings"/>
              <a:buChar char=""/>
            </a:pPr>
            <a:r>
              <a:rPr lang="ru-RU" sz="3400" dirty="0">
                <a:solidFill>
                  <a:schemeClr val="tx1"/>
                </a:solidFill>
                <a:latin typeface="Times New Roman"/>
                <a:ea typeface="Times New Roman"/>
              </a:rPr>
              <a:t>предметная деятельность; </a:t>
            </a:r>
          </a:p>
          <a:p>
            <a:pPr marL="342900" lvl="0" indent="-342900">
              <a:spcBef>
                <a:spcPts val="480"/>
              </a:spcBef>
              <a:spcAft>
                <a:spcPts val="0"/>
              </a:spcAft>
              <a:buFont typeface="Wingdings"/>
              <a:buChar char=""/>
            </a:pPr>
            <a:r>
              <a:rPr lang="ru-RU" sz="3400" dirty="0">
                <a:solidFill>
                  <a:schemeClr val="tx1"/>
                </a:solidFill>
                <a:latin typeface="Times New Roman"/>
                <a:ea typeface="Times New Roman"/>
              </a:rPr>
              <a:t>предметно -  </a:t>
            </a:r>
            <a:r>
              <a:rPr lang="ru-RU" sz="3400" dirty="0" err="1">
                <a:solidFill>
                  <a:schemeClr val="tx1"/>
                </a:solidFill>
                <a:latin typeface="Times New Roman"/>
                <a:ea typeface="Times New Roman"/>
              </a:rPr>
              <a:t>манипулятивная</a:t>
            </a:r>
            <a:r>
              <a:rPr lang="ru-RU" sz="3400" dirty="0">
                <a:solidFill>
                  <a:schemeClr val="tx1"/>
                </a:solidFill>
                <a:latin typeface="Times New Roman"/>
                <a:ea typeface="Times New Roman"/>
              </a:rPr>
              <a:t> деятельность; </a:t>
            </a:r>
          </a:p>
          <a:p>
            <a:pPr marL="0" indent="0">
              <a:spcBef>
                <a:spcPts val="24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 mar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Основные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новообразования возраста: </a:t>
            </a:r>
            <a:endParaRPr lang="ru-RU" sz="28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spcBef>
                <a:spcPts val="360"/>
              </a:spcBef>
              <a:spcAft>
                <a:spcPts val="0"/>
              </a:spcAft>
              <a:buNone/>
            </a:pPr>
            <a:endParaRPr lang="ru-RU" sz="2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Простые манипуляции с предметами и освоение предметного мира;</a:t>
            </a:r>
            <a:endParaRPr lang="ru-RU" sz="2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Развитие потребности действовать самостоятельно и образования системы «Я»;</a:t>
            </a:r>
            <a:endParaRPr lang="ru-RU" sz="2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Образование социальных мотиваций, вхождение в жизнь взрослых, действовать как взрослые, подрожать им, пользоваться их предметами; </a:t>
            </a:r>
            <a:endParaRPr lang="ru-RU" sz="2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Развитие наглядно – действенного мышления;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3312368" cy="2088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12392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1002</TotalTime>
  <Words>435</Words>
  <Application>Microsoft Office PowerPoint</Application>
  <PresentationFormat>Экран (4:3)</PresentationFormat>
  <Paragraphs>120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Calibri</vt:lpstr>
      <vt:lpstr>Century Schoolbook</vt:lpstr>
      <vt:lpstr>Georgia</vt:lpstr>
      <vt:lpstr>Myriad Pro</vt:lpstr>
      <vt:lpstr>Times New Roman</vt:lpstr>
      <vt:lpstr>Trebuchet MS</vt:lpstr>
      <vt:lpstr>Wingdings</vt:lpstr>
      <vt:lpstr>Воздушный поток</vt:lpstr>
      <vt:lpstr>Муниципальное дошкольное образовательное учреждение  «Детский сад № 228 Кировского района Волгограда»  Проектная деятельность  в условиях ДОУ  как инструмент практической реализации ФГОС.                                       Автор: Старший воспитатель                                                                                                  Наджарова Инна Яновна                                        г. Волгоград 2019 год  </vt:lpstr>
      <vt:lpstr> «Каждый узнает лишь то, что сам пробует сделать» - писал Иоганн Генрих Песталоцци.    </vt:lpstr>
      <vt:lpstr>                  Проведенные исследования в области педагогике показывают, что главная проблема образования и дошкольного в том числе – это потеря интереса к процессу познания.                                           С каждым годом количество дошкольников не желающих идти в школу и учится, увеличивается.  </vt:lpstr>
      <vt:lpstr>              Перед педагогами дошкольных учреждений стоит большая и очень серьезная задача, исправлять сложную ситуацию.  </vt:lpstr>
      <vt:lpstr>          </vt:lpstr>
      <vt:lpstr>Презентация PowerPoint</vt:lpstr>
      <vt:lpstr>               Родители становятся непосредственными участниками образовательного процесса,    являются источником информации, оказывают помощь, поддержку    ребенку и воспитателю     в процессе работы над проектом. Тем самым обогащают свой педагогический  опыт.  </vt:lpstr>
      <vt:lpstr>         Для детей младшего и среднего дошкольного возраста характерны небольшие по продолжительности и простые по результату продуктивной деятельности тематические мини-проекты, организуемые чаще при участии родителей или совместно с родителями. </vt:lpstr>
      <vt:lpstr> </vt:lpstr>
      <vt:lpstr> </vt:lpstr>
      <vt:lpstr>         Для детей старшего и подготовительного дошкольного возраста проектная деятельность становится более продолжительным занятием, она может активно развиваться, приостанавливаться на какое-то время и снова нарастать по мере активности детей. </vt:lpstr>
      <vt:lpstr>    </vt:lpstr>
      <vt:lpstr> </vt:lpstr>
      <vt:lpstr> Подготовительный этап  включает в себя: </vt:lpstr>
      <vt:lpstr>Основной (исследовательский) этап  включает в себя: </vt:lpstr>
      <vt:lpstr>Обобщающий (итоговый) этап  включает в себя: </vt:lpstr>
      <vt:lpstr>Примерная структура проекта </vt:lpstr>
      <vt:lpstr>Этапы  разработки и реализации проекта </vt:lpstr>
      <vt:lpstr>    </vt:lpstr>
      <vt:lpstr>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проектной деятельности  в ДОУ в условиях реализации ФГОС ДО</dc:title>
  <dc:creator>Ольга</dc:creator>
  <cp:lastModifiedBy>1</cp:lastModifiedBy>
  <cp:revision>30</cp:revision>
  <dcterms:created xsi:type="dcterms:W3CDTF">2019-01-23T12:33:04Z</dcterms:created>
  <dcterms:modified xsi:type="dcterms:W3CDTF">2019-03-29T11:13:39Z</dcterms:modified>
</cp:coreProperties>
</file>