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2" r:id="rId9"/>
    <p:sldId id="263" r:id="rId10"/>
    <p:sldId id="264" r:id="rId11"/>
    <p:sldId id="265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temaretik.com/1212155728254470294/avtorskie-prava-v-internete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8486" y="1473058"/>
            <a:ext cx="500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ПРОЕКТ НА ТЕМУ:</a:t>
            </a:r>
          </a:p>
          <a:p>
            <a:pPr algn="ctr"/>
            <a:r>
              <a:rPr lang="ru-RU" sz="2400" b="1" dirty="0" smtClean="0"/>
              <a:t>«АВТОРСКОЕ ПРАВО В ИНТЕРНЕТЕ »</a:t>
            </a:r>
            <a:r>
              <a:rPr lang="ru-RU" sz="2400" b="1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2012" y="2636912"/>
            <a:ext cx="2811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Ученик  11«Т»</a:t>
            </a:r>
            <a:r>
              <a:rPr lang="ru-RU" dirty="0"/>
              <a:t> </a:t>
            </a:r>
            <a:r>
              <a:rPr lang="ru-RU" dirty="0" smtClean="0"/>
              <a:t>класса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МАОУ СОШ №5</a:t>
            </a:r>
          </a:p>
          <a:p>
            <a:r>
              <a:rPr lang="ru-RU" dirty="0" err="1" smtClean="0"/>
              <a:t>Радионов</a:t>
            </a:r>
            <a:r>
              <a:rPr lang="ru-RU" dirty="0" smtClean="0"/>
              <a:t> Вячеслав.</a:t>
            </a:r>
          </a:p>
          <a:p>
            <a:endParaRPr lang="ru-RU" dirty="0"/>
          </a:p>
          <a:p>
            <a:r>
              <a:rPr lang="ru-RU" dirty="0" smtClean="0"/>
              <a:t>Руководитель проекта:</a:t>
            </a:r>
          </a:p>
          <a:p>
            <a:r>
              <a:rPr lang="ru-RU" dirty="0" smtClean="0"/>
              <a:t>Лучина Вера </a:t>
            </a:r>
          </a:p>
          <a:p>
            <a:r>
              <a:rPr lang="ru-RU" dirty="0" smtClean="0"/>
              <a:t>Владимировна 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815023" y="2238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Муниципальное автономное общеобразовательное учреждение Средняя   школа № 5 «с углубленным изучением химии и биологии»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5840397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Старая Русса </a:t>
            </a:r>
          </a:p>
          <a:p>
            <a:pPr algn="ctr"/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4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6" y="6734"/>
            <a:ext cx="77152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права имеет автор: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72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право признаваться автором произведения (право авторства);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право использовать или разрешать использовать произведение под подлинным именем автора псевдонимом либо без обозначения имени то есть анонимно (право на имя);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право обнародовать или разрешать обнародовать произведение в любой форме (право на обнародование), включая право на отзыв;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право на защиту произведения, включая его название, от всякого искажения или иного посягательства, способного нанести ущерб чести и достоинству автора (право на защиту репутации автора);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отказаться от ранее принятого решения об обнародовании произведения</a:t>
            </a:r>
          </a:p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И в других случаях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37" y="4061330"/>
            <a:ext cx="3716343" cy="224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0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171400"/>
            <a:ext cx="7524328" cy="10663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Случаи когда </a:t>
            </a:r>
            <a:r>
              <a:rPr lang="ru-RU" sz="2400" dirty="0" err="1" smtClean="0"/>
              <a:t>разрешаеться</a:t>
            </a:r>
            <a:r>
              <a:rPr lang="ru-RU" sz="2400" dirty="0" smtClean="0"/>
              <a:t> использовать вашу </a:t>
            </a:r>
            <a:r>
              <a:rPr lang="ru-RU" sz="2400" dirty="0" err="1" smtClean="0"/>
              <a:t>собстенность</a:t>
            </a:r>
            <a:r>
              <a:rPr lang="ru-RU" sz="2400" dirty="0" smtClean="0"/>
              <a:t> без согласия 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Cambria Math" pitchFamily="18" charset="0"/>
                <a:ea typeface="Cambria Math" pitchFamily="18" charset="0"/>
              </a:rPr>
              <a:t>Использование произведения допускается без согласия автора и без выплаты авторского вознаграждения, но с обязательным указанием имени автора, произведение которого используется, и источника заимствования:</a:t>
            </a:r>
          </a:p>
          <a:p>
            <a:r>
              <a:rPr lang="ru-RU" sz="6400" dirty="0">
                <a:latin typeface="Cambria Math" pitchFamily="18" charset="0"/>
                <a:ea typeface="Cambria Math" pitchFamily="18" charset="0"/>
              </a:rPr>
              <a:t>цитирование в оригинале и в переводе в научных, исследовательских, полемических, критических и информационных целях из правомерно обнародованных произведений в объеме, оправданном целью цитирования, включая воспроизведение отрывков из газетных и журнальных статей в форме обзоров печати;</a:t>
            </a:r>
          </a:p>
          <a:p>
            <a:r>
              <a:rPr lang="ru-RU" sz="6400" dirty="0">
                <a:latin typeface="Cambria Math" pitchFamily="18" charset="0"/>
                <a:ea typeface="Cambria Math" pitchFamily="18" charset="0"/>
              </a:rPr>
              <a:t>использование правомерно обнародованных произведений и отрывков из них в качестве иллюстраций в изданиях, в радио- и телепередачах, </a:t>
            </a:r>
            <a:r>
              <a:rPr lang="ru-RU" sz="6400" dirty="0" err="1">
                <a:latin typeface="Cambria Math" pitchFamily="18" charset="0"/>
                <a:ea typeface="Cambria Math" pitchFamily="18" charset="0"/>
              </a:rPr>
              <a:t>звуко</a:t>
            </a:r>
            <a:r>
              <a:rPr lang="ru-RU" sz="6400" dirty="0">
                <a:latin typeface="Cambria Math" pitchFamily="18" charset="0"/>
                <a:ea typeface="Cambria Math" pitchFamily="18" charset="0"/>
              </a:rPr>
              <a:t>- и видеозаписях учебного характера в объеме, оправданном поставленной целью;</a:t>
            </a:r>
          </a:p>
          <a:p>
            <a:r>
              <a:rPr lang="ru-RU" sz="6400" dirty="0">
                <a:latin typeface="Cambria Math" pitchFamily="18" charset="0"/>
                <a:ea typeface="Cambria Math" pitchFamily="18" charset="0"/>
              </a:rPr>
              <a:t>воспроизведение в газетах, передача в эфир или сообщение по кабелю для всеобщего сведения правомерно опубликованных в газетах или журналах статей по текущим экономическим, политическим, социальным и религиозным вопросам или переданных в эфир произведений такого же характера в случаях, когда такие воспроизведение, передача в эфир или сообщение по кабелю не были специально запрещены автором</a:t>
            </a:r>
            <a:r>
              <a:rPr lang="ru-RU" sz="6400" dirty="0" smtClean="0">
                <a:latin typeface="Cambria Math" pitchFamily="18" charset="0"/>
                <a:ea typeface="Cambria Math" pitchFamily="18" charset="0"/>
              </a:rPr>
              <a:t>;</a:t>
            </a:r>
            <a:endParaRPr lang="ru-RU" sz="6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00237"/>
            <a:ext cx="6048672" cy="25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8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воспроизведение в газетах передача в эфир или сообщение по кабелю для всеобщего сведения публично произнесенных политических речей обращений, докладов и других аналогичных произведений в объеме, оправданном информационной целью. При этом за автором сохраняется право на опубликование таких произведений в сборниках;</a:t>
            </a: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воспроизведение или сообщение для всеобщего сведения в обзорах текущих событий средствами фотографии, путем передачи в эфир или сообщения для всеобщего сведения по кабелю произведений, которые становятся увиденными или услышанными в ходе таких событий, в объеме, оправданном информационной целью. При этом за автором сохраняется право на опубликование таких произведений в сборниках;</a:t>
            </a:r>
          </a:p>
          <a:p>
            <a:r>
              <a:rPr lang="ru-RU" sz="3200" dirty="0">
                <a:latin typeface="Cambria Math" pitchFamily="18" charset="0"/>
                <a:ea typeface="Cambria Math" pitchFamily="18" charset="0"/>
              </a:rPr>
              <a:t>воспроизведение правомерно обнародованных произведений без извлечения прибыли рельефно-точечным шрифтом или другими специальными способами для слепых, кроме произведений, специально созданных для таких способов воспроизведения.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536503" cy="29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8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литературу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ru.wikipedia.org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https://zakon.temaretik.com/1212155728254470294/avtorskie-prava-v-internete/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8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Определение</a:t>
            </a:r>
          </a:p>
          <a:p>
            <a:r>
              <a:rPr lang="ru-RU" dirty="0" smtClean="0"/>
              <a:t>Запомнить</a:t>
            </a:r>
          </a:p>
          <a:p>
            <a:r>
              <a:rPr lang="ru-RU" dirty="0" smtClean="0"/>
              <a:t> Правовые нормы</a:t>
            </a:r>
          </a:p>
          <a:p>
            <a:r>
              <a:rPr lang="ru-RU" dirty="0" smtClean="0"/>
              <a:t>Права автора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06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707"/>
            <a:ext cx="3682752" cy="108012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3" y="3122575"/>
            <a:ext cx="6982144" cy="369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789" y="814251"/>
            <a:ext cx="7921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последнее время всё более популярным становится размещение материалов разного рода в интернете. Личные фотографии, статьи, видео и аудио, стихи, научные работы — всё это находится под угрозой хищения. Обнаруживая, например, свою фотографию на чужом сайте, многие пишут гневные отзывы, но результата это не даёт. На самом деле можно защитить абсолютно любую собственность.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2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/>
          <a:lstStyle/>
          <a:p>
            <a:r>
              <a:rPr lang="ru-RU" dirty="0" smtClean="0"/>
              <a:t>АВТОРСКИЕ ПРАВА ЭТО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85066" y="1052737"/>
            <a:ext cx="9000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объективном смысле — институт гражданского права, регулирующий правоотношения, связанные с созданием и использованием (изданием, исполнением, показом и т. д.) произведений науки, литературы или искусства, то есть объективных результатов творческой деятельности людей в этих областях. Программа для ЭВМ и базы данных также охраняются авторским правом. Они приравнены к литературным произведениям и сборникам, соответственно. Название «авторское право» является условным, так как закон регулирует и охраняет права «правообладателя», а не </a:t>
            </a:r>
            <a:r>
              <a:rPr lang="ru-RU" sz="2200" dirty="0" smtClean="0"/>
              <a:t>автора.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93888"/>
            <a:ext cx="4216251" cy="23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7" y="332656"/>
            <a:ext cx="7715200" cy="10012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Что такое авторское право в </a:t>
            </a:r>
            <a:r>
              <a:rPr lang="ru-RU" b="1" dirty="0" smtClean="0">
                <a:effectLst/>
              </a:rPr>
              <a:t>интернете: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643192" cy="3922456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/>
              <a:t>общение в </a:t>
            </a:r>
            <a:r>
              <a:rPr lang="ru-RU" dirty="0" err="1"/>
              <a:t>соцсетях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служебная электронная переписка;</a:t>
            </a:r>
          </a:p>
          <a:p>
            <a:pPr fontAlgn="base"/>
            <a:r>
              <a:rPr lang="ru-RU" dirty="0"/>
              <a:t>отслеживание новостей;</a:t>
            </a:r>
          </a:p>
          <a:p>
            <a:pPr fontAlgn="base"/>
            <a:r>
              <a:rPr lang="ru-RU" dirty="0"/>
              <a:t>поиск информации и товаров;</a:t>
            </a:r>
          </a:p>
          <a:p>
            <a:pPr fontAlgn="base"/>
            <a:r>
              <a:rPr lang="ru-RU" dirty="0"/>
              <a:t>удалённая работа;</a:t>
            </a:r>
          </a:p>
          <a:p>
            <a:pPr fontAlgn="base"/>
            <a:r>
              <a:rPr lang="ru-RU" dirty="0"/>
              <a:t>видео и аудио;</a:t>
            </a:r>
          </a:p>
          <a:p>
            <a:pPr fontAlgn="base"/>
            <a:r>
              <a:rPr lang="ru-RU" dirty="0"/>
              <a:t>другие цели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2769"/>
            <a:ext cx="4876800" cy="295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643192" cy="121729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Что нужно запомнить?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8" y="931540"/>
            <a:ext cx="7931224" cy="4572000"/>
          </a:xfrm>
        </p:spPr>
        <p:txBody>
          <a:bodyPr>
            <a:normAutofit/>
          </a:bodyPr>
          <a:lstStyle/>
          <a:p>
            <a:r>
              <a:rPr lang="ru-RU" sz="2000" dirty="0"/>
              <a:t>Картинки, </a:t>
            </a:r>
            <a:r>
              <a:rPr lang="ru-RU" sz="2000" dirty="0" err="1"/>
              <a:t>гифки</a:t>
            </a:r>
            <a:r>
              <a:rPr lang="ru-RU" sz="2000" dirty="0"/>
              <a:t>, видео и тексты в интернете охраняются авторским правом. Чтобы их использовать, нужно договориться с автором или соблюсти условия лицензии.</a:t>
            </a:r>
          </a:p>
          <a:p>
            <a:r>
              <a:rPr lang="ru-RU" sz="2000" dirty="0"/>
              <a:t>Будьте особенно внимательны, если хотите использовать чужой контент для своей рекламы.</a:t>
            </a:r>
          </a:p>
          <a:p>
            <a:r>
              <a:rPr lang="ru-RU" sz="2000" dirty="0"/>
              <a:t>Если кто-то крадёт созданный вами контент, соберите доказательства, заверьте их у нотариуса. Потребуйте удалить незаконно использованные материалы. Если нарушитель не соглашается, идите в суд.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47668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75" y="3038475"/>
            <a:ext cx="1676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7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7715200" cy="121729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Чем грозит нарушение авторских прав?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331236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/>
              <a:t>Если автор узнает, что вы использовали его работу, то как минимум потребует удалить её с ваших ресурсов, а может и подать в суд. Обычно судятся, если контент использовали в коммерческих целях. Чаще всего — с крупными компаниями.</a:t>
            </a:r>
          </a:p>
          <a:p>
            <a:pPr marL="64008" indent="0">
              <a:buNone/>
            </a:pPr>
            <a:r>
              <a:rPr lang="ru-RU" dirty="0"/>
              <a:t>Конечно, обычно авторы не </a:t>
            </a:r>
            <a:r>
              <a:rPr lang="ru-RU" dirty="0" smtClean="0"/>
              <a:t>сидят  </a:t>
            </a:r>
            <a:r>
              <a:rPr lang="ru-RU" dirty="0"/>
              <a:t>в интернете целыми днями в поисках своих украденных работ, но попасться всё равно можно. В итоге платить компенсацию по решению суда выйдет дороже, чем честно купить картинку.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649195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2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8" y="13905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Правовые </a:t>
            </a:r>
            <a:r>
              <a:rPr lang="ru-RU" sz="4000" b="1" dirty="0" smtClean="0">
                <a:effectLst/>
              </a:rPr>
              <a:t>нормы, защищающие </a:t>
            </a:r>
            <a:r>
              <a:rPr lang="ru-RU" sz="4000" b="1" dirty="0">
                <a:effectLst/>
              </a:rPr>
              <a:t>авторские </a:t>
            </a:r>
            <a:r>
              <a:rPr lang="ru-RU" sz="4000" b="1" dirty="0" smtClean="0">
                <a:effectLst/>
              </a:rPr>
              <a:t>права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84061"/>
            <a:ext cx="8028384" cy="367240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Гражданским кодексом РФ;</a:t>
            </a:r>
          </a:p>
          <a:p>
            <a:pPr fontAlgn="base"/>
            <a:r>
              <a:rPr lang="ru-RU" dirty="0"/>
              <a:t>Конституцией РФ;</a:t>
            </a:r>
          </a:p>
          <a:p>
            <a:pPr fontAlgn="base"/>
            <a:r>
              <a:rPr lang="ru-RU" dirty="0"/>
              <a:t>Федеральным законом №5351–1 «Об авторском праве и смежных правах»;</a:t>
            </a:r>
          </a:p>
          <a:p>
            <a:pPr fontAlgn="base"/>
            <a:r>
              <a:rPr lang="ru-RU" dirty="0"/>
              <a:t>Федеральным законом №35 «О внесении изменений в Гражданский кодекс и иные законодательные акты по вопросам регулирования интеллектуальной собственности»;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0527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Автором произведения считается его создатель, а права вступают в силу с момента его появления.  Интеллектуальная собственность признаётся российским законодательством как личное имущество. За кражу любого имущества предусмотрена ответственность. Авторское право в России защищено  законодательством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3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effectLst/>
              </a:rPr>
              <a:t>Международные акты </a:t>
            </a:r>
            <a:r>
              <a:rPr lang="ru-RU" sz="3600" b="1" dirty="0">
                <a:effectLst/>
              </a:rPr>
              <a:t>защищающие авторские </a:t>
            </a:r>
            <a:r>
              <a:rPr lang="ru-RU" sz="3600" b="1" dirty="0" smtClean="0">
                <a:effectLst/>
              </a:rPr>
              <a:t>права: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Всемирной конвенцией об авторском праве;</a:t>
            </a:r>
          </a:p>
          <a:p>
            <a:pPr fontAlgn="base"/>
            <a:r>
              <a:rPr lang="ru-RU" dirty="0" smtClean="0"/>
              <a:t>Бернской конвенцией по охране литературных и художественных произведений;</a:t>
            </a:r>
          </a:p>
          <a:p>
            <a:pPr fontAlgn="base"/>
            <a:r>
              <a:rPr lang="ru-RU" dirty="0" smtClean="0"/>
              <a:t>Договором ВОИС по авторскому праву;</a:t>
            </a:r>
          </a:p>
          <a:p>
            <a:pPr fontAlgn="base"/>
            <a:r>
              <a:rPr lang="ru-RU" dirty="0" smtClean="0"/>
              <a:t>Соглашением ТРИПС (международное авторское право);</a:t>
            </a:r>
          </a:p>
          <a:p>
            <a:pPr fontAlgn="base"/>
            <a:r>
              <a:rPr lang="ru-RU" dirty="0" smtClean="0"/>
              <a:t>Конвенцией об охране интересов производителей фонограмм от незаконного воспроизводства их фонограмм;</a:t>
            </a:r>
          </a:p>
          <a:p>
            <a:pPr fontAlgn="base"/>
            <a:r>
              <a:rPr lang="ru-RU" dirty="0" smtClean="0"/>
              <a:t>Директивой ЕС от 22.05.2001г. №2001/29/ЕС. «О гармонизации некоторых аспектов авторского права и смежных прав в информационном обществе».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83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230</TotalTime>
  <Words>853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Презентация PowerPoint</vt:lpstr>
      <vt:lpstr>План презентации:</vt:lpstr>
      <vt:lpstr>Введение</vt:lpstr>
      <vt:lpstr>АВТОРСКИЕ ПРАВА ЭТО</vt:lpstr>
      <vt:lpstr>Что такое авторское право в интернете: </vt:lpstr>
      <vt:lpstr>Что нужно запомнить? </vt:lpstr>
      <vt:lpstr>Чем грозит нарушение авторских прав? </vt:lpstr>
      <vt:lpstr>Правовые нормы, защищающие авторские права </vt:lpstr>
      <vt:lpstr>Международные акты защищающие авторские права: </vt:lpstr>
      <vt:lpstr>Какие права имеет автор: </vt:lpstr>
      <vt:lpstr>Случаи когда разрешаеться использовать вашу собстенность без согласия :</vt:lpstr>
      <vt:lpstr>Презентация PowerPoint</vt:lpstr>
      <vt:lpstr>Ссылки на литературу: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 средняяобщеобразовательная школа г. Старая русса</dc:title>
  <dc:creator>Дети</dc:creator>
  <cp:lastModifiedBy>Дети</cp:lastModifiedBy>
  <cp:revision>14</cp:revision>
  <dcterms:created xsi:type="dcterms:W3CDTF">2018-11-19T16:29:49Z</dcterms:created>
  <dcterms:modified xsi:type="dcterms:W3CDTF">2019-04-28T15:51:18Z</dcterms:modified>
</cp:coreProperties>
</file>