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3" d="100"/>
          <a:sy n="83" d="100"/>
        </p:scale>
        <p:origin x="-1416"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E59F157-66CD-44E1-A6BE-1C6A92A80009}" type="datetimeFigureOut">
              <a:rPr lang="ru-RU" smtClean="0"/>
              <a:t>25.06.2020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224008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E59F157-66CD-44E1-A6BE-1C6A92A80009}" type="datetimeFigureOut">
              <a:rPr lang="ru-RU" smtClean="0"/>
              <a:t>25.06.2020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3559635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E59F157-66CD-44E1-A6BE-1C6A92A80009}" type="datetimeFigureOut">
              <a:rPr lang="ru-RU" smtClean="0"/>
              <a:t>25.06.2020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2712207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E59F157-66CD-44E1-A6BE-1C6A92A80009}" type="datetimeFigureOut">
              <a:rPr lang="ru-RU" smtClean="0"/>
              <a:t>25.06.2020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566027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E59F157-66CD-44E1-A6BE-1C6A92A80009}" type="datetimeFigureOut">
              <a:rPr lang="ru-RU" smtClean="0"/>
              <a:t>25.06.2020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1335719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E59F157-66CD-44E1-A6BE-1C6A92A80009}" type="datetimeFigureOut">
              <a:rPr lang="ru-RU" smtClean="0"/>
              <a:t>25.06.2020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2389502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E59F157-66CD-44E1-A6BE-1C6A92A80009}" type="datetimeFigureOut">
              <a:rPr lang="ru-RU" smtClean="0"/>
              <a:t>25.06.2020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2363881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E59F157-66CD-44E1-A6BE-1C6A92A80009}" type="datetimeFigureOut">
              <a:rPr lang="ru-RU" smtClean="0"/>
              <a:t>25.06.2020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43930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E59F157-66CD-44E1-A6BE-1C6A92A80009}" type="datetimeFigureOut">
              <a:rPr lang="ru-RU" smtClean="0"/>
              <a:t>25.06.2020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3996118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E59F157-66CD-44E1-A6BE-1C6A92A80009}" type="datetimeFigureOut">
              <a:rPr lang="ru-RU" smtClean="0"/>
              <a:t>25.06.2020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623146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E59F157-66CD-44E1-A6BE-1C6A92A80009}" type="datetimeFigureOut">
              <a:rPr lang="ru-RU" smtClean="0"/>
              <a:t>25.06.2020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BE352B-1A3F-4184-8FC1-609FB1B4402C}" type="slidenum">
              <a:rPr lang="ru-RU" smtClean="0"/>
              <a:t>‹#›</a:t>
            </a:fld>
            <a:endParaRPr lang="ru-RU"/>
          </a:p>
        </p:txBody>
      </p:sp>
    </p:spTree>
    <p:extLst>
      <p:ext uri="{BB962C8B-B14F-4D97-AF65-F5344CB8AC3E}">
        <p14:creationId xmlns:p14="http://schemas.microsoft.com/office/powerpoint/2010/main" val="1352251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59F157-66CD-44E1-A6BE-1C6A92A80009}" type="datetimeFigureOut">
              <a:rPr lang="ru-RU" smtClean="0"/>
              <a:t>25.06.2020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BE352B-1A3F-4184-8FC1-609FB1B4402C}" type="slidenum">
              <a:rPr lang="ru-RU" smtClean="0"/>
              <a:t>‹#›</a:t>
            </a:fld>
            <a:endParaRPr lang="ru-RU"/>
          </a:p>
        </p:txBody>
      </p:sp>
    </p:spTree>
    <p:extLst>
      <p:ext uri="{BB962C8B-B14F-4D97-AF65-F5344CB8AC3E}">
        <p14:creationId xmlns:p14="http://schemas.microsoft.com/office/powerpoint/2010/main" val="4670885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476672"/>
            <a:ext cx="7772400" cy="1872208"/>
          </a:xfrm>
        </p:spPr>
        <p:txBody>
          <a:bodyPr>
            <a:normAutofit fontScale="90000"/>
          </a:bodyPr>
          <a:lstStyle/>
          <a:p>
            <a:r>
              <a:rPr lang="ru-RU" sz="2800" b="1" dirty="0" smtClean="0"/>
              <a:t>Нетрадиционная форма проведения  родительского собрания в детском саду </a:t>
            </a:r>
            <a:r>
              <a:rPr lang="ru-RU" sz="2800" b="1" dirty="0"/>
              <a:t/>
            </a:r>
            <a:br>
              <a:rPr lang="ru-RU" sz="2800" b="1" dirty="0"/>
            </a:br>
            <a:r>
              <a:rPr lang="ru-RU" sz="2800" b="1" dirty="0"/>
              <a:t> старшая группа</a:t>
            </a:r>
            <a:br>
              <a:rPr lang="ru-RU" sz="2800" b="1" dirty="0"/>
            </a:br>
            <a:r>
              <a:rPr lang="ru-RU" sz="2800" b="1" dirty="0" smtClean="0"/>
              <a:t/>
            </a:r>
            <a:br>
              <a:rPr lang="ru-RU" sz="2800" b="1" dirty="0" smtClean="0"/>
            </a:br>
            <a:r>
              <a:rPr lang="ru-RU" sz="2800" b="1" dirty="0" smtClean="0"/>
              <a:t>Воспитатель: </a:t>
            </a:r>
            <a:r>
              <a:rPr lang="ru-RU" sz="2800" b="1" dirty="0" err="1" smtClean="0"/>
              <a:t>Байбулатова</a:t>
            </a:r>
            <a:r>
              <a:rPr lang="ru-RU" sz="2800" b="1" dirty="0" smtClean="0"/>
              <a:t> </a:t>
            </a:r>
            <a:r>
              <a:rPr lang="ru-RU" sz="2800" b="1" dirty="0" err="1" smtClean="0"/>
              <a:t>Лайла</a:t>
            </a:r>
            <a:r>
              <a:rPr lang="ru-RU" sz="2800" b="1" dirty="0" smtClean="0"/>
              <a:t> </a:t>
            </a:r>
            <a:r>
              <a:rPr lang="ru-RU" sz="2800" b="1" dirty="0" err="1" smtClean="0"/>
              <a:t>Османовна</a:t>
            </a:r>
            <a:r>
              <a:rPr lang="ru-RU" sz="2800" b="1" dirty="0" smtClean="0"/>
              <a:t/>
            </a:r>
            <a:br>
              <a:rPr lang="ru-RU" sz="2800" b="1" dirty="0" smtClean="0"/>
            </a:br>
            <a:r>
              <a:rPr lang="ru-RU" sz="2800" b="1" dirty="0" smtClean="0"/>
              <a:t> </a:t>
            </a:r>
            <a:endParaRPr lang="ru-RU" sz="2800" b="1" dirty="0"/>
          </a:p>
        </p:txBody>
      </p:sp>
      <p:sp>
        <p:nvSpPr>
          <p:cNvPr id="3" name="Подзаголовок 2"/>
          <p:cNvSpPr>
            <a:spLocks noGrp="1"/>
          </p:cNvSpPr>
          <p:nvPr>
            <p:ph type="subTitle" idx="1"/>
          </p:nvPr>
        </p:nvSpPr>
        <p:spPr>
          <a:xfrm>
            <a:off x="323528" y="2564904"/>
            <a:ext cx="8424936" cy="3960440"/>
          </a:xfrm>
        </p:spPr>
        <p:txBody>
          <a:bodyPr/>
          <a:lstStyle/>
          <a:p>
            <a:r>
              <a:rPr lang="ru-RU" b="1" dirty="0" smtClean="0">
                <a:solidFill>
                  <a:schemeClr val="tx1"/>
                </a:solidFill>
              </a:rPr>
              <a:t>Тема собрания: </a:t>
            </a:r>
          </a:p>
          <a:p>
            <a:r>
              <a:rPr lang="ru-RU" sz="5400" b="1" dirty="0" smtClean="0">
                <a:solidFill>
                  <a:srgbClr val="FF0000"/>
                </a:solidFill>
              </a:rPr>
              <a:t>«Творчество объединяет и сближает</a:t>
            </a:r>
            <a:r>
              <a:rPr lang="ru-RU" sz="5400" b="1" dirty="0" smtClean="0">
                <a:solidFill>
                  <a:srgbClr val="FF0000"/>
                </a:solidFill>
              </a:rPr>
              <a:t>»</a:t>
            </a:r>
          </a:p>
          <a:p>
            <a:pPr algn="l"/>
            <a:endParaRPr lang="ru-RU" dirty="0"/>
          </a:p>
        </p:txBody>
      </p:sp>
    </p:spTree>
    <p:extLst>
      <p:ext uri="{BB962C8B-B14F-4D97-AF65-F5344CB8AC3E}">
        <p14:creationId xmlns:p14="http://schemas.microsoft.com/office/powerpoint/2010/main" val="29828576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229600" cy="6048672"/>
          </a:xfrm>
        </p:spPr>
        <p:txBody>
          <a:bodyPr>
            <a:normAutofit/>
          </a:bodyPr>
          <a:lstStyle/>
          <a:p>
            <a:pPr marL="0" indent="0" fontAlgn="base">
              <a:buNone/>
            </a:pPr>
            <a:r>
              <a:rPr lang="ru-RU" b="1" dirty="0" smtClean="0">
                <a:solidFill>
                  <a:srgbClr val="FF0000"/>
                </a:solidFill>
              </a:rPr>
              <a:t>Цель собрания:</a:t>
            </a:r>
          </a:p>
          <a:p>
            <a:pPr fontAlgn="base"/>
            <a:r>
              <a:rPr lang="ru-RU" dirty="0" smtClean="0"/>
              <a:t>Стимулировать сближение родителей с детьми в творческом процессе.</a:t>
            </a:r>
            <a:endParaRPr lang="ru-RU" b="1" dirty="0" smtClean="0"/>
          </a:p>
          <a:p>
            <a:pPr marL="0" indent="0" fontAlgn="base">
              <a:buNone/>
            </a:pPr>
            <a:r>
              <a:rPr lang="ru-RU" b="1" dirty="0" smtClean="0">
                <a:solidFill>
                  <a:srgbClr val="FF0000"/>
                </a:solidFill>
              </a:rPr>
              <a:t>Задачи </a:t>
            </a:r>
            <a:r>
              <a:rPr lang="ru-RU" b="1" dirty="0">
                <a:solidFill>
                  <a:srgbClr val="FF0000"/>
                </a:solidFill>
              </a:rPr>
              <a:t>собрания:</a:t>
            </a:r>
            <a:endParaRPr lang="ru-RU" dirty="0">
              <a:solidFill>
                <a:srgbClr val="FF0000"/>
              </a:solidFill>
            </a:endParaRPr>
          </a:p>
          <a:p>
            <a:pPr fontAlgn="base"/>
            <a:r>
              <a:rPr lang="ru-RU" sz="2600" dirty="0"/>
              <a:t>Познакомить родителей с нетрадиционными техниками </a:t>
            </a:r>
            <a:r>
              <a:rPr lang="ru-RU" sz="2600" dirty="0" smtClean="0"/>
              <a:t>аппликации </a:t>
            </a:r>
            <a:r>
              <a:rPr lang="ru-RU" sz="2600" dirty="0"/>
              <a:t>в </a:t>
            </a:r>
            <a:r>
              <a:rPr lang="ru-RU" sz="2600" dirty="0" smtClean="0"/>
              <a:t>старшей </a:t>
            </a:r>
            <a:r>
              <a:rPr lang="ru-RU" sz="2600" dirty="0"/>
              <a:t>группе.</a:t>
            </a:r>
          </a:p>
          <a:p>
            <a:pPr fontAlgn="base"/>
            <a:r>
              <a:rPr lang="ru-RU" sz="2600" dirty="0"/>
              <a:t>Познакомить родителей с новой техникой складывания бумаги «Айрис </a:t>
            </a:r>
            <a:r>
              <a:rPr lang="ru-RU" sz="2600" dirty="0" err="1"/>
              <a:t>фолдинг</a:t>
            </a:r>
            <a:r>
              <a:rPr lang="ru-RU" sz="2600" dirty="0"/>
              <a:t>».</a:t>
            </a:r>
          </a:p>
          <a:p>
            <a:pPr fontAlgn="base"/>
            <a:r>
              <a:rPr lang="ru-RU" sz="2600" dirty="0"/>
              <a:t>Способствовать развитию творческих способностей у детей, развивать мелкую моторику, фантазию, мышление, воображение</a:t>
            </a:r>
            <a:r>
              <a:rPr lang="ru-RU" sz="2600" dirty="0" smtClean="0"/>
              <a:t>.</a:t>
            </a:r>
          </a:p>
          <a:p>
            <a:pPr fontAlgn="base"/>
            <a:r>
              <a:rPr lang="ru-RU" sz="2600" dirty="0" smtClean="0"/>
              <a:t>Изготовление работы в технике Айрис </a:t>
            </a:r>
            <a:r>
              <a:rPr lang="ru-RU" sz="2600" dirty="0" err="1" smtClean="0"/>
              <a:t>фолдинг</a:t>
            </a:r>
            <a:r>
              <a:rPr lang="ru-RU" sz="2600" dirty="0" smtClean="0"/>
              <a:t>.</a:t>
            </a:r>
            <a:endParaRPr lang="ru-RU" sz="2600" dirty="0"/>
          </a:p>
          <a:p>
            <a:endParaRPr lang="ru-RU" dirty="0"/>
          </a:p>
        </p:txBody>
      </p:sp>
    </p:spTree>
    <p:extLst>
      <p:ext uri="{BB962C8B-B14F-4D97-AF65-F5344CB8AC3E}">
        <p14:creationId xmlns:p14="http://schemas.microsoft.com/office/powerpoint/2010/main" val="7049839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794322"/>
          </a:xfrm>
        </p:spPr>
        <p:txBody>
          <a:bodyPr>
            <a:noAutofit/>
          </a:bodyPr>
          <a:lstStyle/>
          <a:p>
            <a:r>
              <a:rPr lang="ru-RU" sz="2600" dirty="0"/>
              <a:t>Тема  нашего родительского собрания - практикума: </a:t>
            </a:r>
            <a:r>
              <a:rPr lang="ru-RU" sz="2600" dirty="0" smtClean="0"/>
              <a:t/>
            </a:r>
            <a:br>
              <a:rPr lang="ru-RU" sz="2600" dirty="0" smtClean="0"/>
            </a:br>
            <a:r>
              <a:rPr lang="ru-RU" sz="2600" b="1" dirty="0" smtClean="0">
                <a:solidFill>
                  <a:srgbClr val="FF0000"/>
                </a:solidFill>
              </a:rPr>
              <a:t>«Творчество объединяет и сближает»</a:t>
            </a:r>
            <a:r>
              <a:rPr lang="ru-RU" sz="2600" dirty="0" smtClean="0"/>
              <a:t/>
            </a:r>
            <a:br>
              <a:rPr lang="ru-RU" sz="2600" dirty="0" smtClean="0"/>
            </a:br>
            <a:r>
              <a:rPr lang="ru-RU" sz="2600" dirty="0" smtClean="0"/>
              <a:t>Я </a:t>
            </a:r>
            <a:r>
              <a:rPr lang="ru-RU" sz="2600" dirty="0"/>
              <a:t>очень рада вас видеть. Как вы заметили собрание у нас не совсем стандартное, </a:t>
            </a:r>
            <a:r>
              <a:rPr lang="ru-RU" sz="2600" dirty="0" err="1"/>
              <a:t>т.е</a:t>
            </a:r>
            <a:r>
              <a:rPr lang="ru-RU" sz="2600" dirty="0"/>
              <a:t> нетрадиционное. Мы с вами немного поговорим, а затем сделаем совместно с вашими детьми небольшую поделку, аппликацию. </a:t>
            </a:r>
            <a:br>
              <a:rPr lang="ru-RU" sz="2600" dirty="0"/>
            </a:br>
            <a:endParaRPr lang="ru-RU" sz="2600" dirty="0"/>
          </a:p>
        </p:txBody>
      </p:sp>
      <p:sp>
        <p:nvSpPr>
          <p:cNvPr id="3" name="Объект 2"/>
          <p:cNvSpPr>
            <a:spLocks noGrp="1"/>
          </p:cNvSpPr>
          <p:nvPr>
            <p:ph idx="1"/>
          </p:nvPr>
        </p:nvSpPr>
        <p:spPr>
          <a:xfrm>
            <a:off x="611560" y="3068960"/>
            <a:ext cx="8075240" cy="3312368"/>
          </a:xfrm>
        </p:spPr>
        <p:txBody>
          <a:bodyPr>
            <a:normAutofit fontScale="92500" lnSpcReduction="20000"/>
          </a:bodyPr>
          <a:lstStyle/>
          <a:p>
            <a:pPr marL="0" indent="0">
              <a:buNone/>
            </a:pPr>
            <a:r>
              <a:rPr lang="ru-RU" sz="2800" dirty="0"/>
              <a:t>В чем заключается цель этого собрания? </a:t>
            </a:r>
            <a:endParaRPr lang="ru-RU" sz="2800" dirty="0" smtClean="0"/>
          </a:p>
          <a:p>
            <a:pPr marL="0" indent="0">
              <a:buNone/>
            </a:pPr>
            <a:r>
              <a:rPr lang="ru-RU" sz="2800" u="sng" dirty="0" smtClean="0"/>
              <a:t>Во-первых</a:t>
            </a:r>
            <a:r>
              <a:rPr lang="ru-RU" sz="2800" dirty="0"/>
              <a:t>,  мне хотелось бы стимулировать сближение вас (родителей) с вашими детьми в творческом процессе. Чтобы вы понимали ценность развития детского творчества, творческих способностей у детей, развивать мелкую моторику, фантазию, мышление, воображение</a:t>
            </a:r>
            <a:r>
              <a:rPr lang="ru-RU" sz="2800" dirty="0" smtClean="0"/>
              <a:t>.</a:t>
            </a:r>
          </a:p>
          <a:p>
            <a:pPr marL="0" indent="0">
              <a:buNone/>
            </a:pPr>
            <a:r>
              <a:rPr lang="ru-RU" sz="2800" dirty="0" smtClean="0"/>
              <a:t> </a:t>
            </a:r>
            <a:r>
              <a:rPr lang="ru-RU" sz="2800" u="sng" dirty="0"/>
              <a:t>Во-вторых</a:t>
            </a:r>
            <a:r>
              <a:rPr lang="ru-RU" sz="2800" dirty="0"/>
              <a:t>, познакомить вас с новой техникой складывания бумаги «Айрис </a:t>
            </a:r>
            <a:r>
              <a:rPr lang="ru-RU" sz="2800" dirty="0" err="1"/>
              <a:t>фолдинг</a:t>
            </a:r>
            <a:r>
              <a:rPr lang="ru-RU" sz="2800" dirty="0"/>
              <a:t>».  </a:t>
            </a:r>
          </a:p>
          <a:p>
            <a:endParaRPr lang="ru-RU" dirty="0"/>
          </a:p>
        </p:txBody>
      </p:sp>
    </p:spTree>
    <p:extLst>
      <p:ext uri="{BB962C8B-B14F-4D97-AF65-F5344CB8AC3E}">
        <p14:creationId xmlns:p14="http://schemas.microsoft.com/office/powerpoint/2010/main" val="644771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620688"/>
            <a:ext cx="8229600" cy="6048672"/>
          </a:xfrm>
        </p:spPr>
        <p:txBody>
          <a:bodyPr>
            <a:noAutofit/>
          </a:bodyPr>
          <a:lstStyle/>
          <a:p>
            <a:pPr marL="0" indent="0">
              <a:buNone/>
            </a:pPr>
            <a:r>
              <a:rPr lang="ru-RU" sz="2400" dirty="0" smtClean="0"/>
              <a:t>    Вы </a:t>
            </a:r>
            <a:r>
              <a:rPr lang="ru-RU" sz="2400" dirty="0"/>
              <a:t>все, наверное, наблюдали,  как рисуют дети. Самые маленькие не знают чем и на </a:t>
            </a:r>
            <a:r>
              <a:rPr lang="ru-RU" sz="2400" dirty="0" smtClean="0"/>
              <a:t>чём </a:t>
            </a:r>
            <a:r>
              <a:rPr lang="ru-RU" sz="2400" dirty="0"/>
              <a:t>можно рисовать. Они рисуют всем тем,  что им попадется под руку и на </a:t>
            </a:r>
            <a:r>
              <a:rPr lang="ru-RU" sz="2400" dirty="0" smtClean="0"/>
              <a:t>чём </a:t>
            </a:r>
            <a:r>
              <a:rPr lang="ru-RU" sz="2400" dirty="0"/>
              <a:t>угодно, на обоях, стенах и т.д. Это им очень интересно.  В процессе творческой деятельности, у детей развивается зрительное восприятие (наблюдение, воображение, память, осязание, моторика, </a:t>
            </a:r>
            <a:r>
              <a:rPr lang="ru-RU" sz="2400" dirty="0" smtClean="0"/>
              <a:t>речь). </a:t>
            </a:r>
            <a:r>
              <a:rPr lang="ru-RU" sz="2400" dirty="0"/>
              <a:t>Кроме этого творчество формирует в ребенке эстетическую направленность. Понятие «творчество» определяется как деятельность, в результате которой ребенок создает новое оригинальное, проявляя воображение, реализуя свой замысел, самостоятельно находя средство для его воплощения. Для того чтобы ребенок развивался дальше необходимо разнообразить материалы и технику выполнения рисунка, аппликации, поделки и т.д. </a:t>
            </a:r>
          </a:p>
        </p:txBody>
      </p:sp>
    </p:spTree>
    <p:extLst>
      <p:ext uri="{BB962C8B-B14F-4D97-AF65-F5344CB8AC3E}">
        <p14:creationId xmlns:p14="http://schemas.microsoft.com/office/powerpoint/2010/main" val="26447135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354162"/>
          </a:xfrm>
        </p:spPr>
        <p:txBody>
          <a:bodyPr>
            <a:normAutofit/>
          </a:bodyPr>
          <a:lstStyle/>
          <a:p>
            <a:r>
              <a:rPr lang="ru-RU" sz="2800" b="1" dirty="0">
                <a:solidFill>
                  <a:srgbClr val="FF0000"/>
                </a:solidFill>
              </a:rPr>
              <a:t>Нетрадиционная художественная техника.</a:t>
            </a:r>
            <a:r>
              <a:rPr lang="ru-RU" sz="2800" dirty="0">
                <a:solidFill>
                  <a:srgbClr val="FF0000"/>
                </a:solidFill>
              </a:rPr>
              <a:t>                                                                </a:t>
            </a:r>
            <a:r>
              <a:rPr lang="ru-RU" sz="2800" b="1" dirty="0">
                <a:solidFill>
                  <a:srgbClr val="FF0000"/>
                </a:solidFill>
              </a:rPr>
              <a:t>Айрис </a:t>
            </a:r>
            <a:r>
              <a:rPr lang="ru-RU" sz="2800" b="1" dirty="0" err="1">
                <a:solidFill>
                  <a:srgbClr val="FF0000"/>
                </a:solidFill>
              </a:rPr>
              <a:t>фолдинг</a:t>
            </a:r>
            <a:r>
              <a:rPr lang="ru-RU" sz="2800" b="1" dirty="0">
                <a:solidFill>
                  <a:srgbClr val="FF0000"/>
                </a:solidFill>
              </a:rPr>
              <a:t> (радужное складывание)</a:t>
            </a:r>
            <a:r>
              <a:rPr lang="ru-RU" sz="2400" b="1" dirty="0">
                <a:solidFill>
                  <a:srgbClr val="FF0000"/>
                </a:solidFill>
              </a:rPr>
              <a:t> </a:t>
            </a:r>
            <a:r>
              <a:rPr lang="ru-RU" sz="2400" dirty="0">
                <a:solidFill>
                  <a:srgbClr val="FF0000"/>
                </a:solidFill>
              </a:rPr>
              <a:t>–</a:t>
            </a:r>
          </a:p>
        </p:txBody>
      </p:sp>
      <p:sp>
        <p:nvSpPr>
          <p:cNvPr id="3" name="Объект 2"/>
          <p:cNvSpPr>
            <a:spLocks noGrp="1"/>
          </p:cNvSpPr>
          <p:nvPr>
            <p:ph idx="1"/>
          </p:nvPr>
        </p:nvSpPr>
        <p:spPr>
          <a:xfrm>
            <a:off x="457200" y="1412776"/>
            <a:ext cx="8229600" cy="4968552"/>
          </a:xfrm>
        </p:spPr>
        <p:txBody>
          <a:bodyPr>
            <a:noAutofit/>
          </a:bodyPr>
          <a:lstStyle/>
          <a:p>
            <a:pPr>
              <a:buFontTx/>
              <a:buChar char="-"/>
            </a:pPr>
            <a:r>
              <a:rPr lang="ru-RU" sz="2800" dirty="0" smtClean="0"/>
              <a:t>удивительная </a:t>
            </a:r>
            <a:r>
              <a:rPr lang="ru-RU" sz="2800" dirty="0"/>
              <a:t>художественная техника, позволяющая создавать с помощью бумаги и клея необычайно яркие и веселые композиции с эффектом объемного изображения, используется при изготовлении открыток, декоративных панно, в том числе и крупноформатных, в сочетании с другими художественными техниками (аппликация, </a:t>
            </a:r>
            <a:r>
              <a:rPr lang="ru-RU" sz="2800" dirty="0" err="1"/>
              <a:t>квиллинг</a:t>
            </a:r>
            <a:r>
              <a:rPr lang="ru-RU" sz="2800" dirty="0"/>
              <a:t>, оригами, художественное вырезание из бумаги</a:t>
            </a:r>
            <a:r>
              <a:rPr lang="ru-RU" sz="2800" dirty="0" smtClean="0"/>
              <a:t>).</a:t>
            </a:r>
          </a:p>
          <a:p>
            <a:pPr marL="0" indent="0">
              <a:buNone/>
            </a:pPr>
            <a:r>
              <a:rPr lang="ru-RU" sz="2800" dirty="0" smtClean="0"/>
              <a:t> Необходимы</a:t>
            </a:r>
            <a:r>
              <a:rPr lang="ru-RU" sz="2800" dirty="0"/>
              <a:t>: цветная бумага, картон, ножницы, </a:t>
            </a:r>
            <a:r>
              <a:rPr lang="ru-RU" sz="2800" dirty="0" smtClean="0"/>
              <a:t>    линейка</a:t>
            </a:r>
            <a:r>
              <a:rPr lang="ru-RU" sz="2800" dirty="0"/>
              <a:t>, карандаш, скотч, шаблоны.</a:t>
            </a:r>
          </a:p>
          <a:p>
            <a:pPr marL="0" indent="0">
              <a:buNone/>
            </a:pPr>
            <a:endParaRPr lang="ru-RU" sz="2800" dirty="0"/>
          </a:p>
        </p:txBody>
      </p:sp>
    </p:spTree>
    <p:extLst>
      <p:ext uri="{BB962C8B-B14F-4D97-AF65-F5344CB8AC3E}">
        <p14:creationId xmlns:p14="http://schemas.microsoft.com/office/powerpoint/2010/main" val="48812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FF0000"/>
                </a:solidFill>
              </a:rPr>
              <a:t>История возникновения</a:t>
            </a:r>
            <a:endParaRPr lang="ru-RU" dirty="0">
              <a:solidFill>
                <a:srgbClr val="FF0000"/>
              </a:solidFill>
            </a:endParaRPr>
          </a:p>
        </p:txBody>
      </p:sp>
      <p:sp>
        <p:nvSpPr>
          <p:cNvPr id="3" name="Объект 2"/>
          <p:cNvSpPr>
            <a:spLocks noGrp="1"/>
          </p:cNvSpPr>
          <p:nvPr>
            <p:ph idx="1"/>
          </p:nvPr>
        </p:nvSpPr>
        <p:spPr/>
        <p:txBody>
          <a:bodyPr/>
          <a:lstStyle/>
          <a:p>
            <a:pPr marL="0" indent="0">
              <a:buNone/>
            </a:pPr>
            <a:r>
              <a:rPr lang="ru-RU" dirty="0"/>
              <a:t>Техника </a:t>
            </a:r>
            <a:r>
              <a:rPr lang="ru-RU" dirty="0" err="1"/>
              <a:t>айрис</a:t>
            </a:r>
            <a:r>
              <a:rPr lang="ru-RU" dirty="0"/>
              <a:t> </a:t>
            </a:r>
            <a:r>
              <a:rPr lang="ru-RU" dirty="0" err="1"/>
              <a:t>фолдинг</a:t>
            </a:r>
            <a:r>
              <a:rPr lang="ru-RU" dirty="0"/>
              <a:t> уходит корнями в Голландию, где местные жители с помощью цветной бумаги и картона научились создавать объемные работы со спиральным изображением. Изделия были схожи с диафрагмой фотоаппаратов, используемых в те годы, и отчасти напоминали радужную оболочку глаза.</a:t>
            </a:r>
          </a:p>
        </p:txBody>
      </p:sp>
    </p:spTree>
    <p:extLst>
      <p:ext uri="{BB962C8B-B14F-4D97-AF65-F5344CB8AC3E}">
        <p14:creationId xmlns:p14="http://schemas.microsoft.com/office/powerpoint/2010/main" val="242099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6632"/>
            <a:ext cx="8229600" cy="6624736"/>
          </a:xfrm>
        </p:spPr>
        <p:txBody>
          <a:bodyPr>
            <a:normAutofit fontScale="62500" lnSpcReduction="20000"/>
          </a:bodyPr>
          <a:lstStyle/>
          <a:p>
            <a:endParaRPr lang="ru-RU" sz="3800" dirty="0" smtClean="0"/>
          </a:p>
          <a:p>
            <a:r>
              <a:rPr lang="ru-RU" sz="3800" dirty="0" smtClean="0"/>
              <a:t>Способствует  </a:t>
            </a:r>
            <a:r>
              <a:rPr lang="ru-RU" sz="3800" dirty="0"/>
              <a:t>развитию речевой,  коммуникативной деятельности,  формированию психологических процессов, развитию мелкой моторики и пространственных  представлений,  тактильной  (поверхностной) чувствительности у детей, снятию эмоционального напряжения, совершенствованию творческих способностей,  формированию эстетического вкуса,  воспитанию аккуратности и усидчивости.</a:t>
            </a:r>
          </a:p>
          <a:p>
            <a:pPr marL="0" indent="0">
              <a:buNone/>
            </a:pPr>
            <a:r>
              <a:rPr lang="ru-RU" sz="3800" dirty="0"/>
              <a:t>        </a:t>
            </a:r>
            <a:endParaRPr lang="ru-RU" sz="3800" dirty="0" smtClean="0"/>
          </a:p>
          <a:p>
            <a:r>
              <a:rPr lang="ru-RU" sz="3800" dirty="0" smtClean="0"/>
              <a:t>Тактильное </a:t>
            </a:r>
            <a:r>
              <a:rPr lang="ru-RU" sz="3800" dirty="0"/>
              <a:t>восприятие (осязание) – это способность человека распознавать свойства и характеристики предметов посредством контакта с его кожей. Развитие тактильного восприятия помогает ребенку узнавать окружающий мир, оценивать свойства предметов. Ведь на ощупь мы можем определить размеры, материал, структуру поверхности, оценить примерный вес предмета. Информация, получаемая ребенком при помощи осязания, дополняет информацию, полученную при помощи органов зрения. Чувство осязания не менее важно для человека, как и все остальные.</a:t>
            </a:r>
          </a:p>
          <a:p>
            <a:endParaRPr lang="ru-RU" sz="3400" dirty="0"/>
          </a:p>
        </p:txBody>
      </p:sp>
    </p:spTree>
    <p:extLst>
      <p:ext uri="{BB962C8B-B14F-4D97-AF65-F5344CB8AC3E}">
        <p14:creationId xmlns:p14="http://schemas.microsoft.com/office/powerpoint/2010/main" val="28957632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82154"/>
          </a:xfrm>
        </p:spPr>
        <p:txBody>
          <a:bodyPr>
            <a:normAutofit/>
          </a:bodyPr>
          <a:lstStyle/>
          <a:p>
            <a:r>
              <a:rPr lang="ru-RU" sz="5400" dirty="0" smtClean="0">
                <a:solidFill>
                  <a:srgbClr val="FF0000"/>
                </a:solidFill>
              </a:rPr>
              <a:t>Процесс работы</a:t>
            </a:r>
            <a:endParaRPr lang="ru-RU" sz="5400" dirty="0">
              <a:solidFill>
                <a:srgbClr val="FF0000"/>
              </a:solidFill>
            </a:endParaRPr>
          </a:p>
        </p:txBody>
      </p:sp>
      <p:pic>
        <p:nvPicPr>
          <p:cNvPr id="5" name="Объект 4" descr="C:\Users\Эксперт 22\Desktop\фото детей\DSCN0963.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4248472" cy="3888432"/>
          </a:xfrm>
          <a:prstGeom prst="rect">
            <a:avLst/>
          </a:prstGeom>
          <a:noFill/>
          <a:ln>
            <a:noFill/>
          </a:ln>
        </p:spPr>
      </p:pic>
      <p:pic>
        <p:nvPicPr>
          <p:cNvPr id="6" name="Объект 5" descr="C:\Users\Эксперт 22\Desktop\фото детей\DSCN0961.JPG"/>
          <p:cNvPicPr>
            <a:picLocks noGrp="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1916832"/>
            <a:ext cx="4464496" cy="3816424"/>
          </a:xfrm>
          <a:prstGeom prst="rect">
            <a:avLst/>
          </a:prstGeom>
          <a:noFill/>
          <a:ln>
            <a:noFill/>
          </a:ln>
        </p:spPr>
      </p:pic>
    </p:spTree>
    <p:extLst>
      <p:ext uri="{BB962C8B-B14F-4D97-AF65-F5344CB8AC3E}">
        <p14:creationId xmlns:p14="http://schemas.microsoft.com/office/powerpoint/2010/main" val="3576699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descr="C:\Users\Эксперт 22\Desktop\фото детей\DSCN0960.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32656"/>
            <a:ext cx="4176464" cy="3096344"/>
          </a:xfrm>
          <a:prstGeom prst="rect">
            <a:avLst/>
          </a:prstGeom>
          <a:noFill/>
          <a:ln>
            <a:noFill/>
          </a:ln>
        </p:spPr>
      </p:pic>
      <p:pic>
        <p:nvPicPr>
          <p:cNvPr id="6" name="Объект 5" descr="C:\Users\Эксперт 22\Desktop\фото детей\DSCN0962.JPG"/>
          <p:cNvPicPr>
            <a:picLocks noGrp="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260648"/>
            <a:ext cx="4248472" cy="3225124"/>
          </a:xfrm>
          <a:prstGeom prst="rect">
            <a:avLst/>
          </a:prstGeom>
          <a:noFill/>
          <a:ln>
            <a:noFill/>
          </a:ln>
        </p:spPr>
      </p:pic>
      <p:pic>
        <p:nvPicPr>
          <p:cNvPr id="7" name="Рисунок 6" descr="C:\Users\Эксперт 22\Desktop\фото детей\DSCN096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3553584"/>
            <a:ext cx="4176464" cy="2987040"/>
          </a:xfrm>
          <a:prstGeom prst="rect">
            <a:avLst/>
          </a:prstGeom>
          <a:noFill/>
          <a:ln>
            <a:noFill/>
          </a:ln>
        </p:spPr>
      </p:pic>
      <p:pic>
        <p:nvPicPr>
          <p:cNvPr id="8" name="Рисунок 7" descr="C:\Users\Эксперт 22\Desktop\фото детей\DSCN0968.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16016" y="3553584"/>
            <a:ext cx="4175378" cy="3078480"/>
          </a:xfrm>
          <a:prstGeom prst="rect">
            <a:avLst/>
          </a:prstGeom>
          <a:noFill/>
          <a:ln>
            <a:noFill/>
          </a:ln>
        </p:spPr>
      </p:pic>
    </p:spTree>
    <p:extLst>
      <p:ext uri="{BB962C8B-B14F-4D97-AF65-F5344CB8AC3E}">
        <p14:creationId xmlns:p14="http://schemas.microsoft.com/office/powerpoint/2010/main" val="34589172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C:\Users\Эксперт 22\Desktop\фото детей\DSCN0965.JPG"/>
          <p:cNvPicPr/>
          <p:nvPr/>
        </p:nvPicPr>
        <p:blipFill rotWithShape="1">
          <a:blip r:embed="rId2" cstate="print">
            <a:extLst>
              <a:ext uri="{28A0092B-C50C-407E-A947-70E740481C1C}">
                <a14:useLocalDpi xmlns:a14="http://schemas.microsoft.com/office/drawing/2010/main" val="0"/>
              </a:ext>
            </a:extLst>
          </a:blip>
          <a:srcRect r="16501"/>
          <a:stretch/>
        </p:blipFill>
        <p:spPr bwMode="auto">
          <a:xfrm>
            <a:off x="5364088" y="3356992"/>
            <a:ext cx="3168352" cy="3204401"/>
          </a:xfrm>
          <a:prstGeom prst="rect">
            <a:avLst/>
          </a:prstGeom>
          <a:noFill/>
          <a:ln>
            <a:noFill/>
          </a:ln>
        </p:spPr>
      </p:pic>
      <p:pic>
        <p:nvPicPr>
          <p:cNvPr id="4" name="Рисунок 3" descr="C:\Users\Эксперт 22\Desktop\фото детей\DSCN0967.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404664"/>
            <a:ext cx="3672408" cy="2880320"/>
          </a:xfrm>
          <a:prstGeom prst="rect">
            <a:avLst/>
          </a:prstGeom>
          <a:noFill/>
          <a:ln>
            <a:noFill/>
          </a:ln>
        </p:spPr>
      </p:pic>
      <p:pic>
        <p:nvPicPr>
          <p:cNvPr id="5" name="Рисунок 4" descr="C:\Users\Эксперт 22\Desktop\фото детей\DSCN0964.JPG"/>
          <p:cNvPicPr/>
          <p:nvPr/>
        </p:nvPicPr>
        <p:blipFill rotWithShape="1">
          <a:blip r:embed="rId4" cstate="print">
            <a:extLst>
              <a:ext uri="{28A0092B-C50C-407E-A947-70E740481C1C}">
                <a14:useLocalDpi xmlns:a14="http://schemas.microsoft.com/office/drawing/2010/main" val="0"/>
              </a:ext>
            </a:extLst>
          </a:blip>
          <a:srcRect t="521" r="32152" b="-1"/>
          <a:stretch/>
        </p:blipFill>
        <p:spPr bwMode="auto">
          <a:xfrm>
            <a:off x="179512" y="728700"/>
            <a:ext cx="4536504" cy="5112568"/>
          </a:xfrm>
          <a:prstGeom prst="rect">
            <a:avLst/>
          </a:prstGeom>
          <a:noFill/>
          <a:ln>
            <a:noFill/>
          </a:ln>
        </p:spPr>
      </p:pic>
    </p:spTree>
    <p:extLst>
      <p:ext uri="{BB962C8B-B14F-4D97-AF65-F5344CB8AC3E}">
        <p14:creationId xmlns:p14="http://schemas.microsoft.com/office/powerpoint/2010/main" val="36744711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smtClean="0">
                <a:solidFill>
                  <a:srgbClr val="FF0000"/>
                </a:solidFill>
              </a:rPr>
              <a:t>Результат</a:t>
            </a:r>
            <a:endParaRPr lang="ru-RU" dirty="0">
              <a:solidFill>
                <a:srgbClr val="FF0000"/>
              </a:solidFill>
            </a:endParaRPr>
          </a:p>
        </p:txBody>
      </p:sp>
      <p:pic>
        <p:nvPicPr>
          <p:cNvPr id="4" name="Объект 3" descr="C:\Users\Эксперт 22\Desktop\фото детей\DSCN0973 — копия.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124744"/>
            <a:ext cx="7776863" cy="5400600"/>
          </a:xfrm>
          <a:prstGeom prst="rect">
            <a:avLst/>
          </a:prstGeom>
          <a:noFill/>
          <a:ln>
            <a:noFill/>
          </a:ln>
        </p:spPr>
      </p:pic>
    </p:spTree>
    <p:extLst>
      <p:ext uri="{BB962C8B-B14F-4D97-AF65-F5344CB8AC3E}">
        <p14:creationId xmlns:p14="http://schemas.microsoft.com/office/powerpoint/2010/main" val="25636690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FF0000"/>
                </a:solidFill>
              </a:rPr>
              <a:t>ВЫВОД</a:t>
            </a:r>
            <a:endParaRPr lang="ru-RU" dirty="0">
              <a:solidFill>
                <a:srgbClr val="FF0000"/>
              </a:solidFill>
            </a:endParaRPr>
          </a:p>
        </p:txBody>
      </p:sp>
      <p:sp>
        <p:nvSpPr>
          <p:cNvPr id="3" name="Объект 2"/>
          <p:cNvSpPr>
            <a:spLocks noGrp="1"/>
          </p:cNvSpPr>
          <p:nvPr>
            <p:ph idx="1"/>
          </p:nvPr>
        </p:nvSpPr>
        <p:spPr>
          <a:xfrm>
            <a:off x="457200" y="1484784"/>
            <a:ext cx="8229600" cy="4641379"/>
          </a:xfrm>
        </p:spPr>
        <p:txBody>
          <a:bodyPr>
            <a:normAutofit/>
          </a:bodyPr>
          <a:lstStyle/>
          <a:p>
            <a:pPr marL="0" indent="0" algn="ctr">
              <a:buNone/>
            </a:pPr>
            <a:r>
              <a:rPr lang="ru-RU" sz="2800" dirty="0" smtClean="0"/>
              <a:t>Уважаемые родители! Старайтесь как можно больше  уделять внимание своему ребенку! Ведь очень интересно творить вместе с детьми – лепить, клеить, рисовать! </a:t>
            </a:r>
            <a:endParaRPr lang="ru-RU" sz="2800" dirty="0" smtClean="0"/>
          </a:p>
          <a:p>
            <a:pPr marL="0" indent="0" algn="ctr">
              <a:buNone/>
            </a:pPr>
            <a:r>
              <a:rPr lang="ru-RU" sz="2800" dirty="0" smtClean="0"/>
              <a:t>Творчество объединяет и сближает! </a:t>
            </a:r>
            <a:endParaRPr lang="ru-RU" sz="2800" dirty="0" smtClean="0"/>
          </a:p>
          <a:p>
            <a:pPr marL="0" indent="0" algn="ctr">
              <a:buNone/>
            </a:pPr>
            <a:r>
              <a:rPr lang="ru-RU" sz="2800" dirty="0" smtClean="0"/>
              <a:t> </a:t>
            </a:r>
          </a:p>
          <a:p>
            <a:pPr marL="0" indent="0" algn="ctr">
              <a:buNone/>
            </a:pPr>
            <a:r>
              <a:rPr lang="ru-RU" sz="2800" dirty="0" smtClean="0"/>
              <a:t>Благодарю </a:t>
            </a:r>
            <a:r>
              <a:rPr lang="ru-RU" sz="2800" dirty="0" smtClean="0"/>
              <a:t>всех за внимание!</a:t>
            </a:r>
            <a:endParaRPr lang="ru-RU" sz="2800" dirty="0"/>
          </a:p>
        </p:txBody>
      </p:sp>
    </p:spTree>
    <p:extLst>
      <p:ext uri="{BB962C8B-B14F-4D97-AF65-F5344CB8AC3E}">
        <p14:creationId xmlns:p14="http://schemas.microsoft.com/office/powerpoint/2010/main" val="330295207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132</TotalTime>
  <Words>571</Words>
  <Application>Microsoft Office PowerPoint</Application>
  <PresentationFormat>Экран (4:3)</PresentationFormat>
  <Paragraphs>31</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Нетрадиционная форма проведения  родительского собрания в детском саду   старшая группа  Воспитатель: Байбулатова Лайла Османовна  </vt:lpstr>
      <vt:lpstr>Презентация PowerPoint</vt:lpstr>
      <vt:lpstr>Тема  нашего родительского собрания - практикума:  «Творчество объединяет и сближает» Я очень рада вас видеть. Как вы заметили собрание у нас не совсем стандартное, т.е нетрадиционное. Мы с вами немного поговорим, а затем сделаем совместно с вашими детьми небольшую поделку, аппликацию.  </vt:lpstr>
      <vt:lpstr>Презентация PowerPoint</vt:lpstr>
      <vt:lpstr>Нетрадиционная художественная техника.                                                                Айрис фолдинг (радужное складывание) –</vt:lpstr>
      <vt:lpstr>История возникновения</vt:lpstr>
      <vt:lpstr>Презентация PowerPoint</vt:lpstr>
      <vt:lpstr>Процесс работы</vt:lpstr>
      <vt:lpstr>Презентация PowerPoint</vt:lpstr>
      <vt:lpstr>Презентация PowerPoint</vt:lpstr>
      <vt:lpstr>Результат</vt:lpstr>
      <vt:lpstr>ВЫВОД</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Нетрадиционная форма проведения  родительского собрания в детском саду   Воспитатель: Байбулатова Лайла Османовна</dc:title>
  <dc:creator>Эксперт 22</dc:creator>
  <cp:lastModifiedBy>Эксперт 22</cp:lastModifiedBy>
  <cp:revision>19</cp:revision>
  <dcterms:created xsi:type="dcterms:W3CDTF">2020-06-25T07:25:38Z</dcterms:created>
  <dcterms:modified xsi:type="dcterms:W3CDTF">2020-06-25T09:53:47Z</dcterms:modified>
</cp:coreProperties>
</file>