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CC"/>
    <a:srgbClr val="0033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38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91E382-0D18-4354-813E-1AF3195A748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612838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2C412E-2F70-4897-BF76-45118C36E2F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919611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F809E9-6D87-44E7-8B62-5A7F975ABED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473132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71993D-317A-4000-877E-1F5D3853952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16091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0C5BD8-ADED-45D2-8501-5072FCDB18B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343225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DD88FA-A57D-4A6E-9A7C-80D9A1C5C5F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11781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4BAF23-D798-4224-BE99-EA317834DCA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80574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CDC468-BC87-407B-99F4-4CDF33087EA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687789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D9E2A6-9D55-46AA-960D-7C295E195C5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028525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67FCB1-EC4A-43EE-9AD8-D4D00A627CD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815226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2A4A54-77D8-40B2-8092-3482A0E8A7E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427515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 alt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 alt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5EF2808-1D87-445B-8BE3-8304B86A2E91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188" y="2636838"/>
            <a:ext cx="7772400" cy="1470025"/>
          </a:xfrm>
        </p:spPr>
        <p:txBody>
          <a:bodyPr/>
          <a:lstStyle/>
          <a:p>
            <a:r>
              <a:rPr lang="ru-RU" altLang="ru-RU" dirty="0" smtClean="0">
                <a:solidFill>
                  <a:srgbClr val="003366"/>
                </a:solidFill>
              </a:rPr>
              <a:t>Специальные методы и приемы на уроках русского языка для детей с легкой умственной отсталостью и задержкой психического развития</a:t>
            </a:r>
            <a:endParaRPr lang="ru-RU" altLang="ru-RU" dirty="0">
              <a:solidFill>
                <a:srgbClr val="003366"/>
              </a:solidFill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31912" y="5517231"/>
            <a:ext cx="6840487" cy="575593"/>
          </a:xfrm>
        </p:spPr>
        <p:txBody>
          <a:bodyPr/>
          <a:lstStyle/>
          <a:p>
            <a:pPr algn="r"/>
            <a:r>
              <a:rPr lang="ru-RU" altLang="ru-RU" sz="1400" dirty="0" smtClean="0">
                <a:solidFill>
                  <a:srgbClr val="0066CC"/>
                </a:solidFill>
              </a:rPr>
              <a:t>Подготовила учитель-дефектолог </a:t>
            </a:r>
            <a:r>
              <a:rPr lang="ru-RU" altLang="ru-RU" sz="1400" dirty="0" err="1" smtClean="0">
                <a:solidFill>
                  <a:srgbClr val="0066CC"/>
                </a:solidFill>
              </a:rPr>
              <a:t>Атнагузина</a:t>
            </a:r>
            <a:r>
              <a:rPr lang="ru-RU" altLang="ru-RU" sz="1400" dirty="0" smtClean="0">
                <a:solidFill>
                  <a:srgbClr val="0066CC"/>
                </a:solidFill>
              </a:rPr>
              <a:t> Л.С.</a:t>
            </a:r>
            <a:endParaRPr lang="ru-RU" altLang="ru-RU" sz="1400" dirty="0">
              <a:solidFill>
                <a:srgbClr val="0066CC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63272" cy="2002234"/>
          </a:xfrm>
        </p:spPr>
        <p:txBody>
          <a:bodyPr/>
          <a:lstStyle/>
          <a:p>
            <a:r>
              <a:rPr lang="ru-RU" sz="2800" i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Основные направления коррекционной работы по исправлению письменной речи у умственно отсталых </a:t>
            </a:r>
            <a:r>
              <a:rPr lang="ru-RU" sz="2800" i="1" dirty="0">
                <a:solidFill>
                  <a:schemeClr val="tx1"/>
                </a:solidFill>
              </a:rPr>
              <a:t>учащихся:</a:t>
            </a:r>
            <a:r>
              <a:rPr lang="ru-RU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/>
            </a:r>
            <a:br>
              <a:rPr lang="ru-RU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ru-RU" dirty="0"/>
          </a:p>
        </p:txBody>
      </p:sp>
      <p:sp>
        <p:nvSpPr>
          <p:cNvPr id="8" name="Объект 7"/>
          <p:cNvSpPr>
            <a:spLocks noGrp="1"/>
          </p:cNvSpPr>
          <p:nvPr>
            <p:ph idx="1"/>
          </p:nvPr>
        </p:nvSpPr>
        <p:spPr>
          <a:xfrm>
            <a:off x="457200" y="1556792"/>
            <a:ext cx="8147248" cy="4569371"/>
          </a:xfrm>
        </p:spPr>
        <p:txBody>
          <a:bodyPr/>
          <a:lstStyle/>
          <a:p>
            <a:pPr lvl="0"/>
            <a:r>
              <a:rPr lang="ru-RU" dirty="0"/>
              <a:t>выявление </a:t>
            </a:r>
            <a:r>
              <a:rPr lang="ru-RU" dirty="0"/>
              <a:t>нарушений чтения и письма;</a:t>
            </a:r>
          </a:p>
          <a:p>
            <a:pPr lvl="0"/>
            <a:r>
              <a:rPr lang="ru-RU" dirty="0"/>
              <a:t>развитие фонетического восприятия;</a:t>
            </a:r>
          </a:p>
          <a:p>
            <a:pPr lvl="0"/>
            <a:r>
              <a:rPr lang="ru-RU" dirty="0"/>
              <a:t>развитие навыков звукового анализа и синтеза;</a:t>
            </a:r>
          </a:p>
          <a:p>
            <a:pPr lvl="0"/>
            <a:r>
              <a:rPr lang="ru-RU" dirty="0"/>
              <a:t>обогащение словарного запаса и развитие практического умения пользоваться им;</a:t>
            </a:r>
          </a:p>
          <a:p>
            <a:pPr lvl="0"/>
            <a:r>
              <a:rPr lang="ru-RU" dirty="0"/>
              <a:t>развитие грамматических </a:t>
            </a:r>
            <a:r>
              <a:rPr lang="ru-RU" dirty="0" smtClean="0"/>
              <a:t>навыков.</a:t>
            </a:r>
            <a:endParaRPr lang="ru-RU" dirty="0"/>
          </a:p>
          <a:p>
            <a:endParaRPr lang="ru-RU" sz="2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260648"/>
            <a:ext cx="8229600" cy="1872208"/>
          </a:xfrm>
        </p:spPr>
        <p:txBody>
          <a:bodyPr/>
          <a:lstStyle/>
          <a:p>
            <a:r>
              <a:rPr lang="ru-RU" sz="3600" b="1" i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Развитие фонематического восприятия</a:t>
            </a:r>
            <a:r>
              <a:rPr lang="ru-RU" sz="6000" b="1" i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.</a:t>
            </a:r>
            <a:r>
              <a:rPr lang="ru-RU" sz="60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60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ru-RU" altLang="ru-RU" dirty="0">
              <a:solidFill>
                <a:srgbClr val="003366"/>
              </a:solidFill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204864"/>
            <a:ext cx="8229600" cy="4464496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Для </a:t>
            </a:r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успешного развития фонематических процессов необходимо привлечь внимание учащихся к работе артикуляционного аппарата, приучить учащихся оценивать мысленные ощущения при проговаривании звуков, слов, различению слов близких по звуковому </a:t>
            </a: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составу.</a:t>
            </a:r>
            <a:endParaRPr lang="ru-RU" altLang="ru-RU" dirty="0">
              <a:solidFill>
                <a:srgbClr val="0066CC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/>
          <a:lstStyle/>
          <a:p>
            <a:r>
              <a:rPr lang="ru-RU" sz="3600" b="1" i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Развитие навыков звукового анализа и </a:t>
            </a:r>
            <a:r>
              <a:rPr lang="ru-RU" sz="3600" b="1" i="1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синтеза</a:t>
            </a:r>
            <a:r>
              <a:rPr lang="ru-RU" sz="60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60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ru-RU" altLang="ru-RU" dirty="0">
              <a:solidFill>
                <a:srgbClr val="003366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060848"/>
            <a:ext cx="8229600" cy="4608512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Для </a:t>
            </a:r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усвоения навыков письма большое значение имеет умение учащихся разделять слова на слоги, кроме того слоговой анализ, помогает более эффективно овладевать звуковым анализом слова. В процессе письма учащиеся часто пропускают гласные </a:t>
            </a: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звуки.</a:t>
            </a:r>
            <a:endParaRPr lang="ru-RU" altLang="ru-RU" dirty="0">
              <a:solidFill>
                <a:srgbClr val="0066CC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/>
          <a:lstStyle/>
          <a:p>
            <a:r>
              <a:rPr lang="ru-RU" sz="3600" b="1" i="1" dirty="0">
                <a:solidFill>
                  <a:schemeClr val="tx1"/>
                </a:solidFill>
              </a:rPr>
              <a:t>Обогащение словарного запаса и развитие практического умения пользоваться им.</a:t>
            </a:r>
            <a:r>
              <a:rPr lang="ru-RU" sz="3600" dirty="0">
                <a:solidFill>
                  <a:schemeClr val="tx1"/>
                </a:solidFill>
              </a:rPr>
              <a:t/>
            </a:r>
            <a:br>
              <a:rPr lang="ru-RU" sz="3600" dirty="0">
                <a:solidFill>
                  <a:schemeClr val="tx1"/>
                </a:solidFill>
              </a:rPr>
            </a:br>
            <a:endParaRPr lang="ru-RU" altLang="ru-RU" sz="3600" dirty="0">
              <a:solidFill>
                <a:srgbClr val="003366"/>
              </a:solidFill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132856"/>
            <a:ext cx="8229600" cy="4320480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На </a:t>
            </a:r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этом этапе работы необходимо учить учащихся разным способам образования новых слов, например, образования слов с помощью различных приставок от одной гласной основы (у – шёл, при – шёл), с помощью одной приставки от гласных глагольных основ (при – шёл, при – нёс). Проводить работу по подбору однокоренных </a:t>
            </a: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слов.</a:t>
            </a:r>
            <a:endParaRPr lang="ru-RU" altLang="ru-RU" dirty="0">
              <a:solidFill>
                <a:srgbClr val="0066CC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i="1" dirty="0">
                <a:solidFill>
                  <a:schemeClr val="tx2"/>
                </a:solidFill>
              </a:rPr>
              <a:t>Работа по развитию лексико-грамматических навыков.</a:t>
            </a:r>
            <a:r>
              <a:rPr lang="ru-RU" sz="3600" dirty="0">
                <a:solidFill>
                  <a:schemeClr val="tx2"/>
                </a:solidFill>
              </a:rPr>
              <a:t/>
            </a:r>
            <a:br>
              <a:rPr lang="ru-RU" sz="3600" dirty="0">
                <a:solidFill>
                  <a:schemeClr val="tx2"/>
                </a:solidFill>
              </a:rPr>
            </a:br>
            <a:endParaRPr lang="ru-RU" altLang="ru-RU" sz="3600" dirty="0">
              <a:solidFill>
                <a:srgbClr val="003366"/>
              </a:solidFill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У</a:t>
            </a: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пражнения </a:t>
            </a:r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для уточнения расширения лексического запаса слов, упражнения по словообразованию. Работа с родственными словами, с антонимами, синонимами, с многозначностью слов. </a:t>
            </a: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Употребление </a:t>
            </a:r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 письменной речи предложно – падежных конструкций, в понимании предлогов.</a:t>
            </a:r>
          </a:p>
          <a:p>
            <a:endParaRPr lang="ru-RU" altLang="ru-RU" dirty="0">
              <a:solidFill>
                <a:srgbClr val="0066CC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Развитие связной речи.</a:t>
            </a:r>
            <a:r>
              <a:rPr lang="ru-RU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ru-RU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endParaRPr lang="ru-RU" altLang="ru-RU" dirty="0">
              <a:solidFill>
                <a:srgbClr val="003366"/>
              </a:solidFill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С</a:t>
            </a: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оставление </a:t>
            </a:r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рассказа по серии сюжетных картинок, работе с деформированным текстом. Учащиеся учатся составлять план к прочитанному небольшому рассказу. Одновременно проводится работа над умением самостоятельно отвечать на прочитанный вопрос, умению пересказать прочитанное по частям с использованием картинного материала. </a:t>
            </a:r>
            <a:endParaRPr lang="ru-RU" altLang="ru-RU" dirty="0">
              <a:solidFill>
                <a:srgbClr val="0066CC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i="1" dirty="0">
                <a:solidFill>
                  <a:schemeClr val="tx2"/>
                </a:solidFill>
              </a:rPr>
              <a:t>Формирование неречевых процессов.</a:t>
            </a:r>
            <a:r>
              <a:rPr lang="ru-RU" sz="3600" dirty="0">
                <a:solidFill>
                  <a:schemeClr val="tx2"/>
                </a:solidFill>
              </a:rPr>
              <a:t/>
            </a:r>
            <a:br>
              <a:rPr lang="ru-RU" sz="3600" dirty="0">
                <a:solidFill>
                  <a:schemeClr val="tx2"/>
                </a:solidFill>
              </a:rPr>
            </a:br>
            <a:endParaRPr lang="ru-RU" altLang="ru-RU" sz="3600" dirty="0">
              <a:solidFill>
                <a:srgbClr val="003366"/>
              </a:solidFill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Учитывая особенности психической деятельности у умственно отсталых учащихся на логопедических занятиях необходимо наряду с развитием речи учить учащихся правильно мыслить, сравнивать, обобщать, развивать навыки анализа и синтеза, учить контролировать свою и чужую речь, развивать зрительную и слуховую память. </a:t>
            </a:r>
            <a:endParaRPr lang="ru-RU" altLang="ru-RU" dirty="0">
              <a:solidFill>
                <a:srgbClr val="0066CC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28983"/>
            <a:ext cx="8229600" cy="1143000"/>
          </a:xfrm>
        </p:spPr>
        <p:txBody>
          <a:bodyPr/>
          <a:lstStyle/>
          <a:p>
            <a:r>
              <a:rPr lang="ru-RU" sz="3600" dirty="0" smtClean="0">
                <a:solidFill>
                  <a:schemeClr val="tx2"/>
                </a:solidFill>
              </a:rPr>
              <a:t>Развитие </a:t>
            </a:r>
            <a:r>
              <a:rPr lang="ru-RU" sz="3600" dirty="0">
                <a:solidFill>
                  <a:schemeClr val="tx2"/>
                </a:solidFill>
              </a:rPr>
              <a:t>общей и мелкой моторики. </a:t>
            </a:r>
            <a:endParaRPr lang="ru-RU" altLang="ru-RU" sz="3600" dirty="0">
              <a:solidFill>
                <a:srgbClr val="003366"/>
              </a:solidFill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Рисование прямых, ломанных, </a:t>
            </a:r>
            <a:r>
              <a:rPr lang="ru-RU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кривых линий;</a:t>
            </a:r>
            <a:endParaRPr lang="ru-RU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0"/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обводка по </a:t>
            </a: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шаблону и трафарету;</a:t>
            </a:r>
            <a:endParaRPr lang="ru-RU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0"/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соединение по точкам;</a:t>
            </a:r>
          </a:p>
          <a:p>
            <a:pPr lvl="0"/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раскрашивание и штриховка в разных направлениях с соблюдением </a:t>
            </a: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ограничения;</a:t>
            </a:r>
          </a:p>
          <a:p>
            <a:pPr lvl="0"/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рисование </a:t>
            </a:r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бордюров, состоящих из отрезков прямых и из ломанных линий.</a:t>
            </a:r>
          </a:p>
          <a:p>
            <a:endParaRPr lang="ru-RU" altLang="ru-RU" dirty="0">
              <a:solidFill>
                <a:srgbClr val="0066CC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 altLang="ru-RU">
              <a:solidFill>
                <a:srgbClr val="003366"/>
              </a:solidFill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12776"/>
            <a:ext cx="8229600" cy="4713387"/>
          </a:xfrm>
        </p:spPr>
        <p:txBody>
          <a:bodyPr/>
          <a:lstStyle/>
          <a:p>
            <a:pPr marL="0" indent="0">
              <a:buNone/>
            </a:pPr>
            <a:r>
              <a:rPr lang="ru-RU" altLang="ru-RU" dirty="0" smtClean="0">
                <a:solidFill>
                  <a:srgbClr val="0066CC"/>
                </a:solidFill>
              </a:rPr>
              <a:t>Литература:</a:t>
            </a:r>
          </a:p>
          <a:p>
            <a:pPr lvl="0"/>
            <a:r>
              <a:rPr lang="ru-RU" sz="2800" dirty="0"/>
              <a:t>Коноваленко, В.В., Коноваленко, С.В. Правильное произношение и чтение. / С. В.   Коноваленко, В.В. Коноваленко.– М.: изд-во «ГНОМ и Д»,  2000.- 144 с.</a:t>
            </a:r>
          </a:p>
          <a:p>
            <a:pPr lvl="0"/>
            <a:r>
              <a:rPr lang="ru-RU" sz="2800" dirty="0"/>
              <a:t>3. Руденко, В. И. Логопедия: практическое пособие для логопедов, студентов и родителей. /. В. И. Руденко. - Ростов на Дону: изд-во Феникс, 2006, - 288с.</a:t>
            </a:r>
          </a:p>
          <a:p>
            <a:pPr marL="0" indent="0">
              <a:buNone/>
            </a:pPr>
            <a:endParaRPr lang="ru-RU" altLang="ru-RU" dirty="0">
              <a:solidFill>
                <a:srgbClr val="0066CC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Выступл коррек писма 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Тема 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Выступл коррек писма </Template>
  <TotalTime>27</TotalTime>
  <Words>476</Words>
  <Application>Microsoft Office PowerPoint</Application>
  <PresentationFormat>Экран (4:3)</PresentationFormat>
  <Paragraphs>29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Выступл коррек писма </vt:lpstr>
      <vt:lpstr>Специальные методы и приемы на уроках русского языка для детей с легкой умственной отсталостью и задержкой психического развития</vt:lpstr>
      <vt:lpstr>Основные направления коррекционной работы по исправлению письменной речи у умственно отсталых учащихся: </vt:lpstr>
      <vt:lpstr>Развитие фонематического восприятия. </vt:lpstr>
      <vt:lpstr>Развитие навыков звукового анализа и синтеза </vt:lpstr>
      <vt:lpstr>Обогащение словарного запаса и развитие практического умения пользоваться им. </vt:lpstr>
      <vt:lpstr>Работа по развитию лексико-грамматических навыков. </vt:lpstr>
      <vt:lpstr>Развитие связной речи. </vt:lpstr>
      <vt:lpstr>Формирование неречевых процессов. </vt:lpstr>
      <vt:lpstr>Развитие общей и мелкой моторики. </vt:lpstr>
      <vt:lpstr>Презентация PowerPoint</vt:lpstr>
    </vt:vector>
  </TitlesOfParts>
  <Company>Дом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Специальные методы и приемы на уроках русского языка для детей с легкой умственной отсталостью и задержкой психического развития</dc:title>
  <dc:creator>Атнагузин Кирилл Андреевич</dc:creator>
  <cp:lastModifiedBy>Атнагузин Кирилл Андреевич</cp:lastModifiedBy>
  <cp:revision>6</cp:revision>
  <dcterms:created xsi:type="dcterms:W3CDTF">2017-03-19T14:47:02Z</dcterms:created>
  <dcterms:modified xsi:type="dcterms:W3CDTF">2018-09-24T18:48:04Z</dcterms:modified>
</cp:coreProperties>
</file>