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7" r:id="rId1"/>
  </p:sldMasterIdLst>
  <p:sldIdLst>
    <p:sldId id="256" r:id="rId2"/>
    <p:sldId id="257" r:id="rId3"/>
    <p:sldId id="258" r:id="rId4"/>
    <p:sldId id="259" r:id="rId5"/>
    <p:sldId id="260" r:id="rId6"/>
    <p:sldId id="287" r:id="rId7"/>
    <p:sldId id="261" r:id="rId8"/>
    <p:sldId id="301" r:id="rId9"/>
    <p:sldId id="302" r:id="rId10"/>
    <p:sldId id="303" r:id="rId11"/>
    <p:sldId id="299" r:id="rId12"/>
    <p:sldId id="263" r:id="rId13"/>
    <p:sldId id="268" r:id="rId14"/>
    <p:sldId id="286" r:id="rId15"/>
    <p:sldId id="291" r:id="rId16"/>
    <p:sldId id="304" r:id="rId17"/>
    <p:sldId id="305" r:id="rId18"/>
    <p:sldId id="306" r:id="rId19"/>
    <p:sldId id="307" r:id="rId20"/>
    <p:sldId id="308" r:id="rId21"/>
    <p:sldId id="309" r:id="rId22"/>
    <p:sldId id="300" r:id="rId23"/>
    <p:sldId id="266" r:id="rId24"/>
    <p:sldId id="267" r:id="rId25"/>
    <p:sldId id="269" r:id="rId26"/>
    <p:sldId id="271" r:id="rId27"/>
    <p:sldId id="274" r:id="rId28"/>
    <p:sldId id="311" r:id="rId29"/>
    <p:sldId id="275" r:id="rId30"/>
    <p:sldId id="276" r:id="rId31"/>
    <p:sldId id="277" r:id="rId32"/>
    <p:sldId id="278" r:id="rId33"/>
    <p:sldId id="279" r:id="rId34"/>
    <p:sldId id="280" r:id="rId35"/>
    <p:sldId id="282" r:id="rId36"/>
    <p:sldId id="284" r:id="rId37"/>
    <p:sldId id="285" r:id="rId38"/>
    <p:sldId id="310" r:id="rId39"/>
    <p:sldId id="294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88" autoAdjust="0"/>
    <p:restoredTop sz="94660"/>
  </p:normalViewPr>
  <p:slideViewPr>
    <p:cSldViewPr>
      <p:cViewPr varScale="1">
        <p:scale>
          <a:sx n="86" d="100"/>
          <a:sy n="86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-6.6785221398701522E-2"/>
                  <c:y val="0.10402241765421362"/>
                </c:manualLayout>
              </c:layout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chemeClr val="tx1"/>
                        </a:solidFill>
                      </a:rPr>
                      <a:t>20%</a:t>
                    </a:r>
                  </a:p>
                </c:rich>
              </c:tx>
              <c:showPercent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chemeClr val="bg1"/>
                        </a:solidFill>
                      </a:rPr>
                      <a:t>60%</a:t>
                    </a:r>
                  </a:p>
                </c:rich>
              </c:tx>
              <c:showPercent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chemeClr val="bg1"/>
                        </a:solidFill>
                      </a:rPr>
                      <a:t>12%</a:t>
                    </a:r>
                  </a:p>
                </c:rich>
              </c:tx>
              <c:showPercent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chemeClr val="bg1"/>
                        </a:solidFill>
                      </a:rPr>
                      <a:t>8%</a:t>
                    </a:r>
                  </a:p>
                </c:rich>
              </c:tx>
              <c:showPercent val="1"/>
            </c:dLbl>
            <c:showPercent val="1"/>
          </c:dLbls>
          <c:cat>
            <c:strRef>
              <c:f>Лист1!$A$2:$A$5</c:f>
              <c:strCache>
                <c:ptCount val="4"/>
                <c:pt idx="0">
                  <c:v>Члены молодежной думы</c:v>
                </c:pt>
                <c:pt idx="1">
                  <c:v>Активисты класса</c:v>
                </c:pt>
                <c:pt idx="2">
                  <c:v>Вожатые в лагере</c:v>
                </c:pt>
                <c:pt idx="3">
                  <c:v>Волонтеры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20</c:v>
                </c:pt>
                <c:pt idx="1">
                  <c:v>60</c:v>
                </c:pt>
                <c:pt idx="2">
                  <c:v>12</c:v>
                </c:pt>
                <c:pt idx="3">
                  <c:v>8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779F5A-63FA-45B7-92F7-5CB162381DC0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1AACA-AC2D-467C-A90A-0EB2C674C8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779F5A-63FA-45B7-92F7-5CB162381DC0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1AACA-AC2D-467C-A90A-0EB2C674C8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779F5A-63FA-45B7-92F7-5CB162381DC0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1AACA-AC2D-467C-A90A-0EB2C674C8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779F5A-63FA-45B7-92F7-5CB162381DC0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1AACA-AC2D-467C-A90A-0EB2C674C8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779F5A-63FA-45B7-92F7-5CB162381DC0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1AACA-AC2D-467C-A90A-0EB2C674C8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779F5A-63FA-45B7-92F7-5CB162381DC0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1AACA-AC2D-467C-A90A-0EB2C674C8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779F5A-63FA-45B7-92F7-5CB162381DC0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1AACA-AC2D-467C-A90A-0EB2C674C8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779F5A-63FA-45B7-92F7-5CB162381DC0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1AACA-AC2D-467C-A90A-0EB2C674C8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779F5A-63FA-45B7-92F7-5CB162381DC0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1AACA-AC2D-467C-A90A-0EB2C674C80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779F5A-63FA-45B7-92F7-5CB162381DC0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1AACA-AC2D-467C-A90A-0EB2C674C8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779F5A-63FA-45B7-92F7-5CB162381DC0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1AACA-AC2D-467C-A90A-0EB2C674C8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5779F5A-63FA-45B7-92F7-5CB162381DC0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3B1AACA-AC2D-467C-A90A-0EB2C674C80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_05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35809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67544" y="836712"/>
            <a:ext cx="8305800" cy="4536504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Воспитательное </a:t>
            </a:r>
            <a:r>
              <a:rPr lang="ru-RU" sz="3600" dirty="0" smtClean="0">
                <a:solidFill>
                  <a:schemeClr val="bg1"/>
                </a:solidFill>
              </a:rPr>
              <a:t>пространство</a:t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b="1" dirty="0" smtClean="0">
                <a:solidFill>
                  <a:schemeClr val="bg1"/>
                </a:solidFill>
              </a:rPr>
              <a:t> школьного оздоровительного лагеря «Солнышко»</a:t>
            </a:r>
            <a:r>
              <a:rPr lang="ru-RU" sz="3600" dirty="0" smtClean="0">
                <a:solidFill>
                  <a:schemeClr val="bg1"/>
                </a:solidFill>
              </a:rPr>
              <a:t/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4000" i="1" dirty="0" smtClean="0">
                <a:solidFill>
                  <a:srgbClr val="7030A0"/>
                </a:solidFill>
              </a:rPr>
              <a:t> </a:t>
            </a:r>
            <a:r>
              <a:rPr lang="en-US" sz="4000" i="1" dirty="0" smtClean="0">
                <a:solidFill>
                  <a:srgbClr val="7030A0"/>
                </a:solidFill>
              </a:rPr>
              <a:t/>
            </a:r>
            <a:br>
              <a:rPr lang="en-US" sz="4000" i="1" dirty="0" smtClean="0">
                <a:solidFill>
                  <a:srgbClr val="7030A0"/>
                </a:solidFill>
              </a:rPr>
            </a:br>
            <a:r>
              <a:rPr lang="ru-RU" sz="4000" dirty="0" smtClean="0">
                <a:solidFill>
                  <a:srgbClr val="7030A0"/>
                </a:solidFill>
              </a:rPr>
              <a:t/>
            </a:r>
            <a:br>
              <a:rPr lang="ru-RU" sz="4000" dirty="0" smtClean="0">
                <a:solidFill>
                  <a:srgbClr val="7030A0"/>
                </a:solidFill>
              </a:rPr>
            </a:br>
            <a:r>
              <a:rPr lang="ru-RU" sz="3000" i="1" dirty="0" smtClean="0">
                <a:solidFill>
                  <a:schemeClr val="bg1"/>
                </a:solidFill>
              </a:rPr>
              <a:t>при МБОУ «Средняя общеобразовательная школа №19</a:t>
            </a:r>
            <a:r>
              <a:rPr lang="en-US" sz="3000" i="1" dirty="0" smtClean="0">
                <a:solidFill>
                  <a:schemeClr val="bg1"/>
                </a:solidFill>
              </a:rPr>
              <a:t> </a:t>
            </a:r>
            <a:r>
              <a:rPr lang="ru-RU" sz="3000" i="1" dirty="0" smtClean="0">
                <a:solidFill>
                  <a:schemeClr val="bg1"/>
                </a:solidFill>
              </a:rPr>
              <a:t>им. вице-адмирала В.М. Головнина»</a:t>
            </a:r>
            <a:r>
              <a:rPr lang="ru-RU" sz="1200" dirty="0" smtClean="0">
                <a:solidFill>
                  <a:schemeClr val="bg1"/>
                </a:solidFill>
              </a:rPr>
              <a:t/>
            </a:r>
            <a:br>
              <a:rPr lang="ru-RU" sz="1200" dirty="0" smtClean="0">
                <a:solidFill>
                  <a:schemeClr val="bg1"/>
                </a:solidFill>
              </a:rPr>
            </a:br>
            <a:endParaRPr lang="ru-RU" sz="12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5857892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idx="1"/>
          </p:nvPr>
        </p:nvSpPr>
        <p:spPr>
          <a:xfrm>
            <a:off x="457200" y="404813"/>
            <a:ext cx="8229600" cy="5691187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buNone/>
              <a:defRPr/>
            </a:pPr>
            <a:r>
              <a:rPr lang="ru-RU" sz="3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Основная цель</a:t>
            </a:r>
            <a:r>
              <a:rPr lang="en-US" sz="3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лагеря </a:t>
            </a:r>
            <a:r>
              <a:rPr lang="ru-RU" sz="3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«Солнышко»</a:t>
            </a:r>
            <a:endParaRPr lang="en-US" sz="3600" b="1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marL="365760" indent="-283464">
              <a:buClr>
                <a:schemeClr val="accent4">
                  <a:lumMod val="75000"/>
                </a:schemeClr>
              </a:buClr>
              <a:buSzPct val="100000"/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7030A0"/>
                </a:solidFill>
                <a:cs typeface="Arial" pitchFamily="34" charset="0"/>
              </a:rPr>
              <a:t>создание условий для здорового, нравственного, творческого и физического развития  ребенка</a:t>
            </a:r>
            <a:endParaRPr lang="ru-RU" b="1" i="1" dirty="0" smtClean="0">
              <a:solidFill>
                <a:srgbClr val="7030A0"/>
              </a:solidFill>
              <a:cs typeface="Arial" pitchFamily="34" charset="0"/>
            </a:endParaRPr>
          </a:p>
        </p:txBody>
      </p:sp>
      <p:pic>
        <p:nvPicPr>
          <p:cNvPr id="5" name="Рисунок 4" descr="DSC087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2996952"/>
            <a:ext cx="3816424" cy="286231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633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900" b="1" dirty="0" smtClean="0">
                <a:solidFill>
                  <a:srgbClr val="7030A0"/>
                </a:solidFill>
              </a:rPr>
              <a:t>Задачи:</a:t>
            </a:r>
          </a:p>
          <a:p>
            <a:endParaRPr lang="ru-RU" b="1" dirty="0" smtClean="0">
              <a:solidFill>
                <a:srgbClr val="7030A0"/>
              </a:solidFill>
              <a:latin typeface="+mj-lt"/>
            </a:endParaRP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Wingdings"/>
              <a:buChar char="v"/>
              <a:defRPr/>
            </a:pPr>
            <a:r>
              <a:rPr lang="ru-RU" kern="0" dirty="0" smtClean="0">
                <a:solidFill>
                  <a:srgbClr val="7030A0"/>
                </a:solidFill>
                <a:latin typeface="+mj-lt"/>
                <a:cs typeface="Times New Roman" pitchFamily="18" charset="0"/>
              </a:rPr>
              <a:t>Организовать полезную совместную деятельность детей и взрослых, используя методику коллективно-творческих дел.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Wingdings"/>
              <a:buChar char="v"/>
              <a:defRPr/>
            </a:pPr>
            <a:r>
              <a:rPr lang="ru-RU" kern="0" dirty="0" smtClean="0">
                <a:solidFill>
                  <a:srgbClr val="7030A0"/>
                </a:solidFill>
                <a:latin typeface="+mj-lt"/>
                <a:cs typeface="Times New Roman" pitchFamily="18" charset="0"/>
              </a:rPr>
              <a:t>       Создать новую среду общения.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Wingdings"/>
              <a:buChar char="v"/>
              <a:defRPr/>
            </a:pPr>
            <a:r>
              <a:rPr lang="ru-RU" kern="0" dirty="0" smtClean="0">
                <a:solidFill>
                  <a:srgbClr val="7030A0"/>
                </a:solidFill>
                <a:latin typeface="+mj-lt"/>
                <a:cs typeface="Times New Roman" pitchFamily="18" charset="0"/>
              </a:rPr>
              <a:t>       Расширять игровую активность с учетом интереса личности детей.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Wingdings"/>
              <a:buChar char="v"/>
              <a:defRPr/>
            </a:pPr>
            <a:r>
              <a:rPr lang="ru-RU" kern="0" dirty="0" smtClean="0">
                <a:solidFill>
                  <a:srgbClr val="7030A0"/>
                </a:solidFill>
                <a:latin typeface="+mj-lt"/>
                <a:cs typeface="Times New Roman" pitchFamily="18" charset="0"/>
              </a:rPr>
              <a:t>     </a:t>
            </a:r>
            <a:r>
              <a:rPr lang="en-US" kern="0" dirty="0" smtClean="0">
                <a:solidFill>
                  <a:srgbClr val="7030A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kern="0" dirty="0" smtClean="0">
                <a:solidFill>
                  <a:srgbClr val="7030A0"/>
                </a:solidFill>
                <a:latin typeface="+mj-lt"/>
                <a:cs typeface="Times New Roman" pitchFamily="18" charset="0"/>
              </a:rPr>
              <a:t> Привлечь максимально большее количество детей к осознанному   выбору   здорового  образа жизни</a:t>
            </a:r>
            <a:r>
              <a:rPr lang="en-US" kern="0" dirty="0" smtClean="0">
                <a:solidFill>
                  <a:srgbClr val="7030A0"/>
                </a:solidFill>
                <a:latin typeface="+mj-lt"/>
                <a:cs typeface="Times New Roman" pitchFamily="18" charset="0"/>
              </a:rPr>
              <a:t>.</a:t>
            </a:r>
            <a:endParaRPr lang="ru-RU" kern="0" dirty="0" smtClean="0">
              <a:solidFill>
                <a:srgbClr val="7030A0"/>
              </a:solidFill>
              <a:latin typeface="+mj-lt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929330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19328"/>
          </a:xfrm>
        </p:spPr>
        <p:txBody>
          <a:bodyPr/>
          <a:lstStyle/>
          <a:p>
            <a:pPr>
              <a:buNone/>
            </a:pPr>
            <a:r>
              <a:rPr lang="en-US" sz="3600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600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МЕТОДЫ РАБОТЫ</a:t>
            </a:r>
          </a:p>
          <a:p>
            <a:endParaRPr lang="ru-RU" sz="2800" b="1" kern="0" dirty="0" smtClean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609600" indent="-6096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Wingdings"/>
              <a:buChar char="v"/>
              <a:defRPr/>
            </a:pPr>
            <a:r>
              <a:rPr lang="ru-RU" sz="2800" kern="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взаимодействие;</a:t>
            </a:r>
          </a:p>
          <a:p>
            <a:pPr marL="609600" indent="-6096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Wingdings"/>
              <a:buChar char="v"/>
              <a:defRPr/>
            </a:pPr>
            <a:r>
              <a:rPr lang="ru-RU" sz="2800" kern="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убеждение;</a:t>
            </a:r>
          </a:p>
          <a:p>
            <a:pPr marL="609600" indent="-6096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Wingdings"/>
              <a:buChar char="v"/>
              <a:defRPr/>
            </a:pPr>
            <a:r>
              <a:rPr lang="ru-RU" sz="2800" kern="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пример;</a:t>
            </a:r>
          </a:p>
          <a:p>
            <a:pPr marL="609600" indent="-6096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Wingdings"/>
              <a:buChar char="v"/>
              <a:defRPr/>
            </a:pPr>
            <a:r>
              <a:rPr lang="ru-RU" sz="2800" kern="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психодиагностика;</a:t>
            </a:r>
          </a:p>
          <a:p>
            <a:pPr marL="609600" indent="-6096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Wingdings"/>
              <a:buChar char="v"/>
              <a:defRPr/>
            </a:pPr>
            <a:r>
              <a:rPr lang="ru-RU" sz="2800" kern="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поощрение;</a:t>
            </a:r>
          </a:p>
          <a:p>
            <a:pPr marL="609600" indent="-6096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Wingdings"/>
              <a:buChar char="v"/>
              <a:defRPr/>
            </a:pPr>
            <a:r>
              <a:rPr lang="ru-RU" sz="2800" kern="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наблюдение;</a:t>
            </a:r>
          </a:p>
          <a:p>
            <a:pPr marL="609600" indent="-6096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Wingdings"/>
              <a:buChar char="v"/>
              <a:defRPr/>
            </a:pPr>
            <a:r>
              <a:rPr lang="ru-RU" sz="2800" kern="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коллективная работа;</a:t>
            </a:r>
          </a:p>
          <a:p>
            <a:pPr marL="609600" indent="-6096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Wingdings"/>
              <a:buChar char="v"/>
              <a:defRPr/>
            </a:pPr>
            <a:r>
              <a:rPr lang="ru-RU" sz="2800" kern="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игра.</a:t>
            </a:r>
          </a:p>
          <a:p>
            <a:endParaRPr lang="ru-RU" dirty="0"/>
          </a:p>
        </p:txBody>
      </p:sp>
      <p:pic>
        <p:nvPicPr>
          <p:cNvPr id="6" name="Рисунок 5" descr="DSC_01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3429000"/>
            <a:ext cx="3489000" cy="2319814"/>
          </a:xfrm>
          <a:prstGeom prst="rect">
            <a:avLst/>
          </a:prstGeom>
        </p:spPr>
      </p:pic>
      <p:pic>
        <p:nvPicPr>
          <p:cNvPr id="7" name="Рисунок 6" descr="DSC_01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980728"/>
            <a:ext cx="3491880" cy="2321729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517232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612304"/>
          </a:xfrm>
        </p:spPr>
        <p:txBody>
          <a:bodyPr>
            <a:normAutofit fontScale="90000"/>
          </a:bodyPr>
          <a:lstStyle/>
          <a:p>
            <a:r>
              <a:rPr lang="ru-RU" sz="2800" kern="0" dirty="0" smtClean="0">
                <a:solidFill>
                  <a:srgbClr val="7030A0"/>
                </a:solidFill>
                <a:effectLst/>
                <a:latin typeface="Georgia" pitchFamily="18" charset="0"/>
              </a:rPr>
              <a:t> </a:t>
            </a:r>
            <a:r>
              <a:rPr lang="ru-RU" sz="4000" kern="0" dirty="0" smtClean="0">
                <a:solidFill>
                  <a:srgbClr val="7030A0"/>
                </a:solidFill>
                <a:effectLst/>
                <a:latin typeface="+mn-lt"/>
              </a:rPr>
              <a:t>ФОРМЫ РАБОТЫ</a:t>
            </a:r>
            <a:endParaRPr lang="ru-RU" sz="2800" dirty="0">
              <a:solidFill>
                <a:srgbClr val="7030A0"/>
              </a:solidFill>
              <a:effectLst/>
              <a:latin typeface="+mn-lt"/>
            </a:endParaRPr>
          </a:p>
        </p:txBody>
      </p:sp>
      <p:pic>
        <p:nvPicPr>
          <p:cNvPr id="4" name="Рисунок 3" descr="DSC_01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924944"/>
            <a:ext cx="3779912" cy="2808312"/>
          </a:xfrm>
          <a:prstGeom prst="rect">
            <a:avLst/>
          </a:prstGeom>
        </p:spPr>
      </p:pic>
      <p:pic>
        <p:nvPicPr>
          <p:cNvPr id="5" name="Рисунок 4" descr="DSC_05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2924944"/>
            <a:ext cx="3851920" cy="2808312"/>
          </a:xfrm>
          <a:prstGeom prst="rect">
            <a:avLst/>
          </a:prstGeom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23528" y="980728"/>
            <a:ext cx="8183880" cy="4187952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7030A0"/>
                </a:solidFill>
              </a:rPr>
              <a:t>  Беседы, игры, конкурсные программы, игры по станциям, встречи с интересными и творческими коллективами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589240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612304"/>
          </a:xfrm>
        </p:spPr>
        <p:txBody>
          <a:bodyPr>
            <a:noAutofit/>
          </a:bodyPr>
          <a:lstStyle/>
          <a:p>
            <a:r>
              <a:rPr lang="ru-RU" kern="0" dirty="0" smtClean="0">
                <a:solidFill>
                  <a:srgbClr val="7030A0"/>
                </a:solidFill>
                <a:effectLst/>
                <a:latin typeface="+mn-lt"/>
              </a:rPr>
              <a:t> ФОРМЫ РАБОТЫ</a:t>
            </a:r>
            <a:endParaRPr lang="ru-RU" dirty="0">
              <a:solidFill>
                <a:srgbClr val="7030A0"/>
              </a:solidFill>
              <a:effectLst/>
              <a:latin typeface="+mn-lt"/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908720"/>
            <a:ext cx="8507288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rgbClr val="7030A0"/>
                </a:solidFill>
              </a:rPr>
              <a:t>  Коллективно-творческие дела, </a:t>
            </a:r>
          </a:p>
          <a:p>
            <a:pPr>
              <a:buNone/>
            </a:pPr>
            <a:r>
              <a:rPr lang="ru-RU" dirty="0" smtClean="0">
                <a:solidFill>
                  <a:srgbClr val="7030A0"/>
                </a:solidFill>
              </a:rPr>
              <a:t>  викторины, спортивно-оздоровительные    </a:t>
            </a:r>
          </a:p>
          <a:p>
            <a:pPr>
              <a:buNone/>
            </a:pPr>
            <a:r>
              <a:rPr lang="ru-RU" dirty="0" smtClean="0">
                <a:solidFill>
                  <a:srgbClr val="7030A0"/>
                </a:solidFill>
              </a:rPr>
              <a:t>  мероприятия, просмотр кино и  </a:t>
            </a:r>
          </a:p>
          <a:p>
            <a:pPr>
              <a:buNone/>
            </a:pPr>
            <a:r>
              <a:rPr lang="ru-RU" dirty="0" smtClean="0">
                <a:solidFill>
                  <a:srgbClr val="7030A0"/>
                </a:solidFill>
              </a:rPr>
              <a:t>  мультфильмов, экскурсии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None/>
              <a:defRPr/>
            </a:pP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DSC_01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2924944"/>
            <a:ext cx="3705599" cy="2808312"/>
          </a:xfrm>
          <a:prstGeom prst="rect">
            <a:avLst/>
          </a:prstGeom>
        </p:spPr>
      </p:pic>
      <p:pic>
        <p:nvPicPr>
          <p:cNvPr id="5" name="Рисунок 4" descr="DSC_05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2924944"/>
            <a:ext cx="3923928" cy="2808312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589240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76672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 Оздоровительный лагерь «Солнышко»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5536" y="1268760"/>
            <a:ext cx="8568952" cy="4899248"/>
          </a:xfrm>
        </p:spPr>
        <p:txBody>
          <a:bodyPr/>
          <a:lstStyle/>
          <a:p>
            <a:endParaRPr lang="ru-RU" dirty="0" smtClean="0">
              <a:solidFill>
                <a:srgbClr val="7030A0"/>
              </a:solidFill>
            </a:endParaRPr>
          </a:p>
          <a:p>
            <a:endParaRPr lang="ru-RU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                       Детский оздоровительный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                            лагерь «Солнышко»</a:t>
            </a:r>
            <a:endParaRPr lang="ru-RU" sz="2400" dirty="0">
              <a:solidFill>
                <a:srgbClr val="7030A0"/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907704" y="1484784"/>
            <a:ext cx="1656184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292080" y="1484784"/>
            <a:ext cx="1080120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6" name="Рисунок 5" descr="DSC_06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3284984"/>
            <a:ext cx="2841186" cy="2376264"/>
          </a:xfrm>
          <a:prstGeom prst="rect">
            <a:avLst/>
          </a:prstGeom>
        </p:spPr>
      </p:pic>
      <p:pic>
        <p:nvPicPr>
          <p:cNvPr id="8" name="Рисунок 7" descr="DSC_07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3284984"/>
            <a:ext cx="3312368" cy="2386920"/>
          </a:xfrm>
          <a:prstGeom prst="rect">
            <a:avLst/>
          </a:prstGeom>
        </p:spPr>
      </p:pic>
      <p:sp>
        <p:nvSpPr>
          <p:cNvPr id="9" name="Заголовок 2"/>
          <p:cNvSpPr txBox="1">
            <a:spLocks/>
          </p:cNvSpPr>
          <p:nvPr/>
        </p:nvSpPr>
        <p:spPr>
          <a:xfrm>
            <a:off x="-2196752" y="1772816"/>
            <a:ext cx="8183880" cy="105156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600" dirty="0" smtClean="0"/>
              <a:t> </a:t>
            </a:r>
            <a:r>
              <a:rPr lang="ru-RU" sz="2400" dirty="0" smtClean="0">
                <a:solidFill>
                  <a:srgbClr val="7030A0"/>
                </a:solidFill>
              </a:rPr>
              <a:t>«Школа лидера»</a:t>
            </a:r>
            <a:r>
              <a:rPr lang="ru-RU" sz="3600" dirty="0" smtClean="0"/>
              <a:t>        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589240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>
                <a:solidFill>
                  <a:srgbClr val="7030A0"/>
                </a:solidFill>
              </a:rPr>
              <a:t> </a:t>
            </a:r>
            <a:r>
              <a:rPr lang="ru-RU" sz="3600" b="1" dirty="0" smtClean="0">
                <a:solidFill>
                  <a:srgbClr val="7030A0"/>
                </a:solidFill>
              </a:rPr>
              <a:t>Программа «Школа лидера»</a:t>
            </a:r>
          </a:p>
          <a:p>
            <a:pPr algn="ctr">
              <a:buNone/>
            </a:pPr>
            <a:endParaRPr lang="ru-RU" dirty="0" smtClean="0">
              <a:solidFill>
                <a:srgbClr val="7030A0"/>
              </a:solidFill>
            </a:endParaRPr>
          </a:p>
          <a:p>
            <a:pPr algn="ctr">
              <a:buNone/>
            </a:pPr>
            <a:r>
              <a:rPr lang="ru-RU" i="1" dirty="0" smtClean="0">
                <a:solidFill>
                  <a:srgbClr val="7030A0"/>
                </a:solidFill>
              </a:rPr>
              <a:t>Базовые принципы развития программы</a:t>
            </a:r>
          </a:p>
          <a:p>
            <a:pPr algn="ctr">
              <a:buNone/>
            </a:pPr>
            <a:endParaRPr lang="ru-RU" dirty="0" smtClean="0">
              <a:solidFill>
                <a:srgbClr val="7030A0"/>
              </a:solidFill>
            </a:endParaRPr>
          </a:p>
          <a:p>
            <a:pPr marL="514350" indent="-514350">
              <a:buNone/>
            </a:pPr>
            <a:r>
              <a:rPr lang="ru-RU" dirty="0" smtClean="0">
                <a:solidFill>
                  <a:srgbClr val="7030A0"/>
                </a:solidFill>
              </a:rPr>
              <a:t>1. Принцип открытости </a:t>
            </a:r>
          </a:p>
          <a:p>
            <a:pPr marL="514350" indent="-514350">
              <a:buNone/>
            </a:pPr>
            <a:r>
              <a:rPr lang="ru-RU" dirty="0" smtClean="0">
                <a:solidFill>
                  <a:srgbClr val="7030A0"/>
                </a:solidFill>
              </a:rPr>
              <a:t>2. Принцип активной позиции</a:t>
            </a:r>
          </a:p>
          <a:p>
            <a:pPr marL="514350" indent="-514350">
              <a:buNone/>
            </a:pPr>
            <a:r>
              <a:rPr lang="ru-RU" dirty="0" smtClean="0">
                <a:solidFill>
                  <a:srgbClr val="7030A0"/>
                </a:solidFill>
              </a:rPr>
              <a:t>3. Принцип права и ответственности</a:t>
            </a:r>
          </a:p>
          <a:p>
            <a:pPr marL="514350" indent="-514350">
              <a:buNone/>
            </a:pPr>
            <a:r>
              <a:rPr lang="ru-RU" dirty="0" smtClean="0">
                <a:solidFill>
                  <a:srgbClr val="7030A0"/>
                </a:solidFill>
              </a:rPr>
              <a:t>4. Принцип постепенного роста</a:t>
            </a:r>
          </a:p>
          <a:p>
            <a:pPr>
              <a:buNone/>
            </a:pPr>
            <a:endParaRPr lang="ru-RU" dirty="0" smtClean="0">
              <a:solidFill>
                <a:srgbClr val="7030A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589240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Основные ступени лидера</a:t>
            </a:r>
          </a:p>
          <a:p>
            <a:pPr>
              <a:buNone/>
            </a:pPr>
            <a:endParaRPr lang="ru-RU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7030A0"/>
                </a:solidFill>
              </a:rPr>
              <a:t>«Позиция»</a:t>
            </a:r>
          </a:p>
          <a:p>
            <a:pPr>
              <a:buNone/>
            </a:pPr>
            <a:r>
              <a:rPr lang="ru-RU" sz="2000" dirty="0" smtClean="0">
                <a:solidFill>
                  <a:srgbClr val="7030A0"/>
                </a:solidFill>
              </a:rPr>
              <a:t>   Девиз: «Нам</a:t>
            </a:r>
          </a:p>
          <a:p>
            <a:pPr>
              <a:buNone/>
            </a:pPr>
            <a:r>
              <a:rPr lang="ru-RU" sz="2000" dirty="0" smtClean="0">
                <a:solidFill>
                  <a:srgbClr val="7030A0"/>
                </a:solidFill>
              </a:rPr>
              <a:t>   до всего есть</a:t>
            </a:r>
          </a:p>
          <a:p>
            <a:pPr>
              <a:buNone/>
            </a:pPr>
            <a:r>
              <a:rPr lang="ru-RU" sz="2000" dirty="0" smtClean="0">
                <a:solidFill>
                  <a:srgbClr val="7030A0"/>
                </a:solidFill>
              </a:rPr>
              <a:t>   дело»</a:t>
            </a:r>
          </a:p>
          <a:p>
            <a:pPr>
              <a:buNone/>
            </a:pPr>
            <a:endParaRPr lang="ru-RU" sz="3600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2987824" y="2636912"/>
            <a:ext cx="2592288" cy="2736304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«Помощь»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Девиз: «Если не мы,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ru-RU" sz="2000" noProof="0" dirty="0" smtClean="0">
                <a:solidFill>
                  <a:srgbClr val="7030A0"/>
                </a:solidFill>
              </a:rPr>
              <a:t>то кто же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5364088" y="3645024"/>
            <a:ext cx="3312368" cy="2736304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«Творчество»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Девиз: «Каждое дело – творческое,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иначе – зачем?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2051720" y="5301208"/>
            <a:ext cx="6192688" cy="2736304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Срок реализации</a:t>
            </a:r>
            <a:r>
              <a:rPr kumimoji="0" lang="ru-RU" sz="2400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- 3 года</a:t>
            </a:r>
            <a:endParaRPr kumimoji="0" lang="ru-RU" sz="2400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755576" y="2060848"/>
            <a:ext cx="22322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987824" y="2060848"/>
            <a:ext cx="0" cy="10801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987824" y="3140968"/>
            <a:ext cx="252028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508104" y="3140968"/>
            <a:ext cx="0" cy="10081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508104" y="4149080"/>
            <a:ext cx="295232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604201320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440667"/>
            <a:ext cx="7272808" cy="5454605"/>
          </a:xfr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03238" y="1052513"/>
          <a:ext cx="8183562" cy="4824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357158" y="428604"/>
            <a:ext cx="8183880" cy="1051560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Итоги реализации программы «Школы лидера»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589240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357166"/>
            <a:ext cx="8183880" cy="105156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Лагерь школьного актива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642910" y="1357298"/>
            <a:ext cx="8183880" cy="4187952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7030A0"/>
                </a:solidFill>
              </a:rPr>
              <a:t>       Школа вожатского мастерства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DSC_04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2000240"/>
            <a:ext cx="3032401" cy="2016224"/>
          </a:xfrm>
          <a:prstGeom prst="rect">
            <a:avLst/>
          </a:prstGeom>
        </p:spPr>
      </p:pic>
      <p:pic>
        <p:nvPicPr>
          <p:cNvPr id="5" name="Рисунок 4" descr="DSC_05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2071678"/>
            <a:ext cx="3153114" cy="2016224"/>
          </a:xfrm>
          <a:prstGeom prst="rect">
            <a:avLst/>
          </a:prstGeom>
        </p:spPr>
      </p:pic>
      <p:pic>
        <p:nvPicPr>
          <p:cNvPr id="6" name="Рисунок 5" descr="DSC_019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71802" y="4071942"/>
            <a:ext cx="2462927" cy="1938433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5442856" y="285728"/>
            <a:ext cx="3701144" cy="538384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600" dirty="0" smtClean="0"/>
              <a:t> </a:t>
            </a:r>
            <a:r>
              <a:rPr lang="ru-RU" sz="2400" dirty="0" smtClean="0">
                <a:solidFill>
                  <a:srgbClr val="7030A0"/>
                </a:solidFill>
              </a:rPr>
              <a:t>«Школа лидера»</a:t>
            </a:r>
            <a:r>
              <a:rPr lang="ru-RU" sz="3600" dirty="0" smtClean="0"/>
              <a:t>        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910" y="714356"/>
            <a:ext cx="8183880" cy="661824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  <a:effectLst/>
              </a:rPr>
              <a:t>Тематические смены лагеря</a:t>
            </a:r>
            <a:endParaRPr lang="ru-RU" dirty="0">
              <a:solidFill>
                <a:srgbClr val="7030A0"/>
              </a:solidFill>
              <a:effectLst/>
            </a:endParaRPr>
          </a:p>
        </p:txBody>
      </p:sp>
      <p:pic>
        <p:nvPicPr>
          <p:cNvPr id="8" name="Рисунок 7" descr="DSC_00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3182157"/>
            <a:ext cx="3456384" cy="2469234"/>
          </a:xfrm>
          <a:prstGeom prst="rect">
            <a:avLst/>
          </a:prstGeom>
        </p:spPr>
      </p:pic>
      <p:sp>
        <p:nvSpPr>
          <p:cNvPr id="10" name="Содержимое 1"/>
          <p:cNvSpPr txBox="1">
            <a:spLocks/>
          </p:cNvSpPr>
          <p:nvPr/>
        </p:nvSpPr>
        <p:spPr>
          <a:xfrm>
            <a:off x="539552" y="1124744"/>
            <a:ext cx="8183880" cy="3042664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Радуга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Космос</a:t>
            </a:r>
          </a:p>
        </p:txBody>
      </p:sp>
      <p:pic>
        <p:nvPicPr>
          <p:cNvPr id="6" name="Рисунок 5" descr="DSC_00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785926"/>
            <a:ext cx="3682201" cy="2448272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1"/>
          <p:cNvSpPr>
            <a:spLocks noGrp="1"/>
          </p:cNvSpPr>
          <p:nvPr>
            <p:ph idx="1"/>
          </p:nvPr>
        </p:nvSpPr>
        <p:spPr>
          <a:xfrm>
            <a:off x="2357422" y="0"/>
            <a:ext cx="6786578" cy="571480"/>
          </a:xfrm>
        </p:spPr>
        <p:txBody>
          <a:bodyPr>
            <a:normAutofit fontScale="32500" lnSpcReduction="20000"/>
          </a:bodyPr>
          <a:lstStyle/>
          <a:p>
            <a:endParaRPr lang="ru-RU" dirty="0" smtClean="0">
              <a:solidFill>
                <a:srgbClr val="7030A0"/>
              </a:solidFill>
            </a:endParaRPr>
          </a:p>
          <a:p>
            <a:endParaRPr lang="ru-RU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              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71472" y="285728"/>
          <a:ext cx="7929586" cy="731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29586"/>
              </a:tblGrid>
              <a:tr h="53180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2400" dirty="0" smtClean="0">
                          <a:solidFill>
                            <a:srgbClr val="7030A0"/>
                          </a:solidFill>
                        </a:rPr>
                        <a:t>Детский оздоровительный</a:t>
                      </a:r>
                      <a:r>
                        <a:rPr lang="ru-RU" sz="2400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ru-RU" sz="2400" dirty="0" smtClean="0">
                          <a:solidFill>
                            <a:srgbClr val="7030A0"/>
                          </a:solidFill>
                        </a:rPr>
                        <a:t>лагерь «Солнышко»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DSC_01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4942" y="3929066"/>
            <a:ext cx="3024336" cy="2221729"/>
          </a:xfrm>
          <a:prstGeom prst="rect">
            <a:avLst/>
          </a:prstGeom>
        </p:spPr>
      </p:pic>
      <p:pic>
        <p:nvPicPr>
          <p:cNvPr id="10" name="Рисунок 9" descr="DSC_01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3071810"/>
            <a:ext cx="3816424" cy="2420258"/>
          </a:xfrm>
          <a:prstGeom prst="rect">
            <a:avLst/>
          </a:prstGeom>
        </p:spPr>
      </p:pic>
      <p:pic>
        <p:nvPicPr>
          <p:cNvPr id="11" name="Рисунок 10" descr="DSC_02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14942" y="1500174"/>
            <a:ext cx="3024336" cy="2321036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571472" y="785794"/>
            <a:ext cx="8183880" cy="661824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uLnTx/>
                <a:uFillTx/>
                <a:latin typeface="+mj-lt"/>
                <a:ea typeface="+mj-ea"/>
                <a:cs typeface="+mj-cs"/>
              </a:rPr>
              <a:t>Тематические смены лагеря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Содержимое 1"/>
          <p:cNvSpPr txBox="1">
            <a:spLocks/>
          </p:cNvSpPr>
          <p:nvPr/>
        </p:nvSpPr>
        <p:spPr>
          <a:xfrm>
            <a:off x="571472" y="1571612"/>
            <a:ext cx="8183880" cy="3042664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Олимпийские игры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Телевидение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683568" y="476672"/>
          <a:ext cx="7929586" cy="731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29586"/>
              </a:tblGrid>
              <a:tr h="53180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2400" dirty="0" smtClean="0">
                          <a:solidFill>
                            <a:srgbClr val="7030A0"/>
                          </a:solidFill>
                        </a:rPr>
                        <a:t>Детский оздоровительный</a:t>
                      </a:r>
                      <a:r>
                        <a:rPr lang="ru-RU" sz="2400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ru-RU" sz="2400" dirty="0" smtClean="0">
                          <a:solidFill>
                            <a:srgbClr val="7030A0"/>
                          </a:solidFill>
                        </a:rPr>
                        <a:t>лагерь «Солнышко»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611560" y="1484784"/>
            <a:ext cx="8183880" cy="3042664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2400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Цветочная поляна</a:t>
            </a:r>
            <a:endParaRPr lang="en-US" sz="2400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Морские приключения</a:t>
            </a: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8" name="Рисунок 7" descr="IMG_03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3000372"/>
            <a:ext cx="3851920" cy="2510898"/>
          </a:xfrm>
          <a:prstGeom prst="rect">
            <a:avLst/>
          </a:prstGeom>
        </p:spPr>
      </p:pic>
      <p:pic>
        <p:nvPicPr>
          <p:cNvPr id="12" name="Рисунок 11" descr="IMG_03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3786190"/>
            <a:ext cx="2939819" cy="2204864"/>
          </a:xfrm>
          <a:prstGeom prst="rect">
            <a:avLst/>
          </a:prstGeom>
        </p:spPr>
      </p:pic>
      <p:pic>
        <p:nvPicPr>
          <p:cNvPr id="13" name="Рисунок 12" descr="IMG_035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86380" y="1500174"/>
            <a:ext cx="2952328" cy="2214246"/>
          </a:xfrm>
          <a:prstGeom prst="rect">
            <a:avLst/>
          </a:prstGeom>
        </p:spPr>
      </p:pic>
      <p:sp>
        <p:nvSpPr>
          <p:cNvPr id="9" name="Заголовок 2"/>
          <p:cNvSpPr txBox="1">
            <a:spLocks/>
          </p:cNvSpPr>
          <p:nvPr/>
        </p:nvSpPr>
        <p:spPr>
          <a:xfrm>
            <a:off x="642910" y="785794"/>
            <a:ext cx="8183880" cy="661824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uLnTx/>
                <a:uFillTx/>
                <a:latin typeface="+mj-lt"/>
                <a:ea typeface="+mj-ea"/>
                <a:cs typeface="+mj-cs"/>
              </a:rPr>
              <a:t>Тематические смены лагеря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539552" y="476672"/>
          <a:ext cx="7929586" cy="731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29586"/>
              </a:tblGrid>
              <a:tr h="53180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2400" dirty="0" smtClean="0">
                          <a:solidFill>
                            <a:srgbClr val="7030A0"/>
                          </a:solidFill>
                        </a:rPr>
                        <a:t>Детский оздоровительный</a:t>
                      </a:r>
                      <a:r>
                        <a:rPr lang="ru-RU" sz="2400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ru-RU" sz="2400" dirty="0" smtClean="0">
                          <a:solidFill>
                            <a:srgbClr val="7030A0"/>
                          </a:solidFill>
                        </a:rPr>
                        <a:t>лагерь «Солнышко»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Легенда смены:</a:t>
            </a:r>
          </a:p>
          <a:p>
            <a:pPr>
              <a:buNone/>
            </a:pPr>
            <a:r>
              <a:rPr lang="ru-RU" sz="5000" b="1" dirty="0" smtClean="0">
                <a:solidFill>
                  <a:srgbClr val="7030A0"/>
                </a:solidFill>
              </a:rPr>
              <a:t>Олимпийские игры</a:t>
            </a:r>
          </a:p>
          <a:p>
            <a:pPr>
              <a:buNone/>
            </a:pPr>
            <a:endParaRPr lang="ru-RU" sz="2400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ru-RU" sz="5000" b="1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DSC_01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400600" cy="3590824"/>
          </a:xfrm>
          <a:prstGeom prst="rect">
            <a:avLst/>
          </a:prstGeom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u="sng" dirty="0" smtClean="0">
                <a:solidFill>
                  <a:srgbClr val="7030A0"/>
                </a:solidFill>
              </a:rPr>
              <a:t>День первый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9.00.  – Линейка, зарядка, орг.моменты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9.30.  –  Завтрак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10.00. – «Народное собрание»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 /отрядное время/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10.30. – «Прорыв» - веревочный курс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13.00. – Обед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13.30. – «Народное собрание»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 /отрядное время/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14.00. – Презентация Олимпийских Городов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14.40. – Дневник Олимпиады</a:t>
            </a:r>
          </a:p>
          <a:p>
            <a:pPr>
              <a:buNone/>
            </a:pP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3600" b="1" u="sng" dirty="0" smtClean="0">
                <a:solidFill>
                  <a:srgbClr val="7030A0"/>
                </a:solidFill>
              </a:rPr>
              <a:t>День второй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9.00.  – Линейка, зарядка, орг.моменты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9.30.  –  Завтрак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10.00. – Старт Олимпийского марафона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10.30.  «Путь к успеху» мастер-классы: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* самоуправление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* планирование деятельности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* работа олимпийских СМИ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12.00. – РВС – путешествие по городу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13.00. – Обед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13.30. – «Народное собрание»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 /проектирование атрибутики игр/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14.30. – Дневник Олимпиады</a:t>
            </a:r>
          </a:p>
          <a:p>
            <a:pPr>
              <a:buNone/>
            </a:pP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733256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u="sng" dirty="0" smtClean="0">
                <a:solidFill>
                  <a:srgbClr val="7030A0"/>
                </a:solidFill>
              </a:rPr>
              <a:t>День третий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9.00.  – Линейка, зарядка, орг.моменты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9.30.  –  Завтрак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10.00. – «Закон и порядок» - ролевая игра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 /организация безопасности на играх/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13.00. – Обед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13.30. – Риск–версия «Ориентир»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 /защита олимпийских проектов/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14.40. – Дневник Олимпиады</a:t>
            </a:r>
          </a:p>
          <a:p>
            <a:pPr>
              <a:buNone/>
            </a:pP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3110201216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4143380"/>
            <a:ext cx="2812044" cy="2157566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u="sng" dirty="0" smtClean="0">
                <a:solidFill>
                  <a:srgbClr val="7030A0"/>
                </a:solidFill>
              </a:rPr>
              <a:t>День четвертый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9.00.  – Линейка, зарядка, орг.моменты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9.30.  –  Завтрак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10.00. – Программа Олимпийских игр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10.30. - «Путь к успеху» </a:t>
            </a:r>
            <a:r>
              <a:rPr lang="ru-RU" sz="2400" dirty="0" err="1" smtClean="0">
                <a:solidFill>
                  <a:srgbClr val="7030A0"/>
                </a:solidFill>
              </a:rPr>
              <a:t>мастерклассы</a:t>
            </a:r>
            <a:r>
              <a:rPr lang="ru-RU" sz="2400" dirty="0" smtClean="0">
                <a:solidFill>
                  <a:srgbClr val="7030A0"/>
                </a:solidFill>
              </a:rPr>
              <a:t>: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* шуточные конкурсы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* спортивные состязания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* подвижные игры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13.00. – Обед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13.30. – Вечер отдыха в Олимпийской Деревне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14.30. – Дневник Олимпиады</a:t>
            </a:r>
          </a:p>
          <a:p>
            <a:pPr>
              <a:buNone/>
            </a:pP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733256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3110201216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16" y="4857760"/>
            <a:ext cx="1783100" cy="1487542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u="sng" dirty="0" smtClean="0">
                <a:solidFill>
                  <a:srgbClr val="7030A0"/>
                </a:solidFill>
              </a:rPr>
              <a:t>День пятый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9.00.  – Линейка, зарядка, орг.моменты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9.30.  –  Завтрак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10.00. – «Магистраль» – личное первенство  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  среди олимпийцев       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12.00. – Закрытие Олимпийских игр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13.00. – Обед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13.30. – Прощание в Олимпийской деревне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 </a:t>
            </a: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DSC_01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4077072"/>
            <a:ext cx="2599201" cy="1728192"/>
          </a:xfrm>
          <a:prstGeom prst="rect">
            <a:avLst/>
          </a:prstGeom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589240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images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2022"/>
            <a:ext cx="9143999" cy="6870022"/>
          </a:xfrm>
          <a:prstGeom prst="rect">
            <a:avLst/>
          </a:prstGeom>
        </p:spPr>
      </p:pic>
      <p:sp>
        <p:nvSpPr>
          <p:cNvPr id="9" name="Заголовок 2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496944" cy="10515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  <a:effectLst/>
              </a:rPr>
              <a:t>Направления деятельности</a:t>
            </a:r>
            <a:endParaRPr lang="ru-RU" dirty="0">
              <a:solidFill>
                <a:srgbClr val="7030A0"/>
              </a:solidFill>
              <a:effectLst/>
            </a:endParaRPr>
          </a:p>
        </p:txBody>
      </p:sp>
      <p:sp>
        <p:nvSpPr>
          <p:cNvPr id="10" name="Содержимое 1"/>
          <p:cNvSpPr>
            <a:spLocks noGrp="1"/>
          </p:cNvSpPr>
          <p:nvPr>
            <p:ph idx="1"/>
          </p:nvPr>
        </p:nvSpPr>
        <p:spPr>
          <a:xfrm>
            <a:off x="539552" y="1412776"/>
            <a:ext cx="8604448" cy="51845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</a:rPr>
              <a:t> «Сохрани свое здоровье…»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</a:rPr>
              <a:t>                                                           «Радуга талантов»</a:t>
            </a:r>
          </a:p>
          <a:p>
            <a:pPr>
              <a:buNone/>
            </a:pPr>
            <a:endParaRPr lang="ru-RU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buNone/>
            </a:pPr>
            <a:endParaRPr lang="ru-RU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buNone/>
            </a:pPr>
            <a:endParaRPr lang="ru-RU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buNone/>
            </a:pPr>
            <a:endParaRPr lang="ru-RU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</a:rPr>
              <a:t>«Эрудит»</a:t>
            </a:r>
          </a:p>
          <a:p>
            <a:pPr>
              <a:buNone/>
            </a:pPr>
            <a:endParaRPr lang="ru-RU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</a:rPr>
              <a:t>                                              «Добрая дорога детства»</a:t>
            </a:r>
            <a:endParaRPr lang="ru-RU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</a:rPr>
              <a:t>«Край ты мой любимый…»</a:t>
            </a:r>
          </a:p>
          <a:p>
            <a:pPr>
              <a:buNone/>
            </a:pPr>
            <a:endParaRPr lang="ru-RU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>
              <a:buNone/>
            </a:pPr>
            <a:endParaRPr lang="ru-RU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>
              <a:buNone/>
            </a:pP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949280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63344"/>
          </a:xfrm>
        </p:spPr>
        <p:txBody>
          <a:bodyPr>
            <a:normAutofit/>
          </a:bodyPr>
          <a:lstStyle/>
          <a:p>
            <a:pPr algn="ctr">
              <a:buNone/>
              <a:defRPr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Блок «Сохрани свое здоровье…»</a:t>
            </a:r>
          </a:p>
          <a:p>
            <a:pPr>
              <a:buNone/>
              <a:defRPr/>
            </a:pP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</a:rPr>
              <a:t>  * 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</a:rPr>
              <a:t>способствовать физическому развитию через спорт и  физкультуру;</a:t>
            </a:r>
          </a:p>
          <a:p>
            <a:pPr>
              <a:buNone/>
              <a:defRPr/>
            </a:pP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</a:rPr>
              <a:t>  * 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</a:rPr>
              <a:t>приобщить к активному отдыху. </a:t>
            </a:r>
          </a:p>
          <a:p>
            <a:pPr>
              <a:buNone/>
              <a:defRPr/>
            </a:pPr>
            <a:endParaRPr lang="en-US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buNone/>
              <a:defRPr/>
            </a:pPr>
            <a:endParaRPr lang="ru-RU" sz="2000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buNone/>
              <a:defRPr/>
            </a:pPr>
            <a:r>
              <a:rPr lang="ru-RU" sz="2000" i="1" dirty="0" smtClean="0">
                <a:solidFill>
                  <a:srgbClr val="7030A0"/>
                </a:solidFill>
                <a:latin typeface="Times New Roman" pitchFamily="18" charset="0"/>
              </a:rPr>
              <a:t>         </a:t>
            </a:r>
            <a:r>
              <a:rPr lang="ru-RU" sz="1800" i="1" dirty="0" smtClean="0">
                <a:solidFill>
                  <a:srgbClr val="7030A0"/>
                </a:solidFill>
                <a:latin typeface="Times New Roman" pitchFamily="18" charset="0"/>
              </a:rPr>
              <a:t>«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</a:rPr>
              <a:t>Веселые старты»                    Спортивные часы</a:t>
            </a:r>
            <a:endParaRPr lang="ru-RU" b="1" i="1" dirty="0" smtClean="0">
              <a:solidFill>
                <a:srgbClr val="7030A0"/>
              </a:solidFill>
              <a:latin typeface="Times New Roman" pitchFamily="18" charset="0"/>
            </a:endParaRPr>
          </a:p>
        </p:txBody>
      </p:sp>
      <p:pic>
        <p:nvPicPr>
          <p:cNvPr id="5" name="Рисунок 4" descr="IMG_03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420888"/>
            <a:ext cx="3648406" cy="2736304"/>
          </a:xfrm>
          <a:prstGeom prst="rect">
            <a:avLst/>
          </a:prstGeom>
        </p:spPr>
      </p:pic>
      <p:pic>
        <p:nvPicPr>
          <p:cNvPr id="6" name="Рисунок 5" descr="DSC_03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420888"/>
            <a:ext cx="3886483" cy="2777402"/>
          </a:xfrm>
          <a:prstGeom prst="rect">
            <a:avLst/>
          </a:prstGeom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877272"/>
            <a:ext cx="795778" cy="56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904656"/>
          </a:xfrm>
        </p:spPr>
        <p:txBody>
          <a:bodyPr>
            <a:normAutofit/>
          </a:bodyPr>
          <a:lstStyle/>
          <a:p>
            <a:pPr algn="ctr">
              <a:buNone/>
              <a:defRPr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Блок «Сохрани свое здоровье…»</a:t>
            </a:r>
          </a:p>
          <a:p>
            <a:pPr algn="ctr">
              <a:buNone/>
              <a:defRPr/>
            </a:pPr>
            <a:endParaRPr lang="ru-RU" sz="2800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buNone/>
              <a:defRPr/>
            </a:pPr>
            <a:endParaRPr lang="ru-RU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buNone/>
              <a:defRPr/>
            </a:pPr>
            <a:endParaRPr lang="ru-RU" sz="2800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buNone/>
              <a:defRPr/>
            </a:pPr>
            <a:endParaRPr lang="ru-RU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buNone/>
              <a:defRPr/>
            </a:pPr>
            <a:endParaRPr lang="ru-RU" sz="2800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buNone/>
              <a:defRPr/>
            </a:pPr>
            <a:endParaRPr lang="ru-RU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buNone/>
              <a:defRPr/>
            </a:pPr>
            <a:endParaRPr lang="ru-RU" sz="2800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buNone/>
              <a:defRPr/>
            </a:pPr>
            <a:endParaRPr lang="ru-RU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Минутки здоровья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</a:rPr>
              <a:t>                      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Конкурс </a:t>
            </a:r>
          </a:p>
          <a:p>
            <a:pPr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                                         «Спортивные рекорды»</a:t>
            </a:r>
            <a:endParaRPr lang="ru-RU" i="1" dirty="0"/>
          </a:p>
        </p:txBody>
      </p:sp>
      <p:pic>
        <p:nvPicPr>
          <p:cNvPr id="5" name="Рисунок 4" descr="DSC_04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4214" y="1340767"/>
            <a:ext cx="3465738" cy="2846547"/>
          </a:xfrm>
          <a:prstGeom prst="rect">
            <a:avLst/>
          </a:prstGeom>
        </p:spPr>
      </p:pic>
      <p:pic>
        <p:nvPicPr>
          <p:cNvPr id="7" name="Рисунок 6" descr="DSC_02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1700808"/>
            <a:ext cx="3635896" cy="2945670"/>
          </a:xfrm>
          <a:prstGeom prst="rect">
            <a:avLst/>
          </a:prstGeom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763344"/>
          </a:xfrm>
        </p:spPr>
        <p:txBody>
          <a:bodyPr>
            <a:normAutofit lnSpcReduction="10000"/>
          </a:bodyPr>
          <a:lstStyle/>
          <a:p>
            <a:pPr algn="ctr">
              <a:buNone/>
              <a:defRPr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Блок «Сохрани свое здоровье…»</a:t>
            </a:r>
          </a:p>
          <a:p>
            <a:pPr algn="ctr"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>
              <a:buNone/>
              <a:defRPr/>
            </a:pPr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</a:rPr>
              <a:t>Пос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</a:rPr>
              <a:t>                                  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Посещение бассейна</a:t>
            </a:r>
          </a:p>
          <a:p>
            <a:pPr algn="ctr"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  «Собирайся, детвора,</a:t>
            </a:r>
          </a:p>
          <a:p>
            <a:pPr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   начинается игра»</a:t>
            </a:r>
          </a:p>
          <a:p>
            <a:pPr algn="ctr">
              <a:buNone/>
              <a:defRPr/>
            </a:pPr>
            <a:endParaRPr lang="ru-RU" sz="28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  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1628800"/>
            <a:ext cx="74888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1340769"/>
            <a:ext cx="5112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 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</a:endParaRPr>
          </a:p>
        </p:txBody>
      </p:sp>
      <p:pic>
        <p:nvPicPr>
          <p:cNvPr id="8" name="Рисунок 7" descr="DSC_02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268760"/>
            <a:ext cx="3610447" cy="3168352"/>
          </a:xfrm>
          <a:prstGeom prst="rect">
            <a:avLst/>
          </a:prstGeom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9999999999999999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2564904"/>
            <a:ext cx="4060676" cy="2448272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91336"/>
          </a:xfrm>
        </p:spPr>
        <p:txBody>
          <a:bodyPr>
            <a:normAutofit/>
          </a:bodyPr>
          <a:lstStyle/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</a:rPr>
              <a:t>Блок «Край ты мой любимый…»</a:t>
            </a:r>
          </a:p>
          <a:p>
            <a:pPr>
              <a:buNone/>
              <a:defRPr/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</a:rPr>
              <a:t>   сформировать у учащихся позитивную мотивацию  к изучению истории своей малой Родины.</a:t>
            </a:r>
          </a:p>
          <a:p>
            <a:pPr>
              <a:lnSpc>
                <a:spcPct val="70000"/>
              </a:lnSpc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</a:rPr>
              <a:t>    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</a:rPr>
              <a:t>     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Рисунок 4" descr="300320129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420888"/>
            <a:ext cx="3384376" cy="3173395"/>
          </a:xfrm>
          <a:prstGeom prst="rect">
            <a:avLst/>
          </a:prstGeom>
        </p:spPr>
      </p:pic>
      <p:pic>
        <p:nvPicPr>
          <p:cNvPr id="6" name="Рисунок 5" descr="300320129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2420888"/>
            <a:ext cx="3836565" cy="3168352"/>
          </a:xfrm>
          <a:prstGeom prst="rect">
            <a:avLst/>
          </a:prstGeom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300320129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59" y="1484784"/>
            <a:ext cx="3552395" cy="2952328"/>
          </a:xfrm>
          <a:prstGeom prst="rect">
            <a:avLst/>
          </a:prstGeom>
        </p:spPr>
      </p:pic>
      <p:sp>
        <p:nvSpPr>
          <p:cNvPr id="8" name="Содержимое 1"/>
          <p:cNvSpPr>
            <a:spLocks noGrp="1"/>
          </p:cNvSpPr>
          <p:nvPr>
            <p:ph idx="1"/>
          </p:nvPr>
        </p:nvSpPr>
        <p:spPr>
          <a:xfrm>
            <a:off x="502920" y="530352"/>
            <a:ext cx="8173536" cy="5634952"/>
          </a:xfrm>
        </p:spPr>
        <p:txBody>
          <a:bodyPr>
            <a:normAutofit/>
          </a:bodyPr>
          <a:lstStyle/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 Блок «Край ты мой любимый…»</a:t>
            </a:r>
          </a:p>
          <a:p>
            <a:pPr>
              <a:buNone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</a:rPr>
              <a:t>                                              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Музей космонавтики</a:t>
            </a:r>
          </a:p>
          <a:p>
            <a:pPr>
              <a:lnSpc>
                <a:spcPct val="70000"/>
              </a:lnSpc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b="1" i="1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Посещение клуба</a:t>
            </a:r>
          </a:p>
          <a:p>
            <a:pPr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 «Гардемарины»</a:t>
            </a:r>
          </a:p>
          <a:p>
            <a:pPr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</a:rPr>
              <a:t>    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</a:rPr>
              <a:t>     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7" name="Рисунок 6" descr="images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2636912"/>
            <a:ext cx="3972761" cy="2975736"/>
          </a:xfrm>
          <a:prstGeom prst="rect">
            <a:avLst/>
          </a:prstGeom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1"/>
          <p:cNvSpPr>
            <a:spLocks noGrp="1"/>
          </p:cNvSpPr>
          <p:nvPr>
            <p:ph idx="1"/>
          </p:nvPr>
        </p:nvSpPr>
        <p:spPr>
          <a:xfrm>
            <a:off x="502920" y="530352"/>
            <a:ext cx="8173536" cy="5634952"/>
          </a:xfrm>
        </p:spPr>
        <p:txBody>
          <a:bodyPr>
            <a:normAutofit/>
          </a:bodyPr>
          <a:lstStyle/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 Блок «Край ты мой любимый…»</a:t>
            </a:r>
          </a:p>
          <a:p>
            <a:pPr>
              <a:buNone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</a:rPr>
              <a:t>    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</a:rPr>
              <a:t>     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220320129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412776"/>
            <a:ext cx="3888432" cy="2916324"/>
          </a:xfrm>
          <a:prstGeom prst="rect">
            <a:avLst/>
          </a:prstGeom>
        </p:spPr>
      </p:pic>
      <p:pic>
        <p:nvPicPr>
          <p:cNvPr id="1026" name="Picture 2" descr="G:\Images\Камера\201304\201304A0\1104201319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2780928"/>
            <a:ext cx="3888432" cy="2915738"/>
          </a:xfrm>
          <a:prstGeom prst="rect">
            <a:avLst/>
          </a:prstGeom>
          <a:noFill/>
        </p:spPr>
      </p:pic>
      <p:sp>
        <p:nvSpPr>
          <p:cNvPr id="9" name="Содержимое 1"/>
          <p:cNvSpPr txBox="1">
            <a:spLocks/>
          </p:cNvSpPr>
          <p:nvPr/>
        </p:nvSpPr>
        <p:spPr>
          <a:xfrm>
            <a:off x="683568" y="4581128"/>
            <a:ext cx="3988688" cy="1592560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marL="265176" marR="0" lvl="0" indent="-265176" algn="ctr" defTabSz="914400" rtl="0" eaLnBrk="1" fontAlgn="auto" latinLnBrk="0" hangingPunct="1">
              <a:lnSpc>
                <a:spcPct val="70000"/>
              </a:lnSpc>
              <a:spcBef>
                <a:spcPct val="5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2800" b="1" i="1" noProof="0" dirty="0" smtClean="0">
                <a:solidFill>
                  <a:srgbClr val="7030A0"/>
                </a:solidFill>
                <a:latin typeface="Times New Roman" pitchFamily="18" charset="0"/>
              </a:rPr>
              <a:t>Посещение Рязанского государственного областного театра</a:t>
            </a:r>
          </a:p>
          <a:p>
            <a:pPr marL="265176" marR="0" lvl="0" indent="-265176" algn="ctr" defTabSz="914400" rtl="0" eaLnBrk="1" fontAlgn="auto" latinLnBrk="0" hangingPunct="1">
              <a:lnSpc>
                <a:spcPct val="70000"/>
              </a:lnSpc>
              <a:spcBef>
                <a:spcPct val="5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2800" b="1" i="1" noProof="0" dirty="0" smtClean="0">
                <a:solidFill>
                  <a:srgbClr val="7030A0"/>
                </a:solidFill>
                <a:latin typeface="Times New Roman" pitchFamily="18" charset="0"/>
              </a:rPr>
              <a:t>кукол</a:t>
            </a:r>
            <a:endParaRPr kumimoji="0" lang="ru-RU" sz="3600" b="1" i="1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0" name="Содержимое 1"/>
          <p:cNvSpPr txBox="1">
            <a:spLocks/>
          </p:cNvSpPr>
          <p:nvPr/>
        </p:nvSpPr>
        <p:spPr>
          <a:xfrm>
            <a:off x="4932040" y="1628800"/>
            <a:ext cx="3988688" cy="1592560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marL="265176" marR="0" lvl="0" indent="-265176" defTabSz="914400" rtl="0" eaLnBrk="1" fontAlgn="auto" latinLnBrk="0" hangingPunct="1">
              <a:lnSpc>
                <a:spcPct val="70000"/>
              </a:lnSpc>
              <a:spcBef>
                <a:spcPct val="5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2800" b="1" i="1" noProof="0" smtClean="0">
                <a:solidFill>
                  <a:srgbClr val="7030A0"/>
                </a:solidFill>
                <a:latin typeface="Times New Roman" pitchFamily="18" charset="0"/>
              </a:rPr>
              <a:t>Посещение музея в</a:t>
            </a:r>
            <a:endParaRPr lang="ru-RU" sz="2800" b="1" i="1" noProof="0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 marL="265176" marR="0" lvl="0" indent="-265176" defTabSz="914400" rtl="0" eaLnBrk="1" fontAlgn="auto" latinLnBrk="0" hangingPunct="1">
              <a:lnSpc>
                <a:spcPct val="70000"/>
              </a:lnSpc>
              <a:spcBef>
                <a:spcPct val="5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2800" b="1" i="1" noProof="0" dirty="0" smtClean="0">
                <a:solidFill>
                  <a:srgbClr val="7030A0"/>
                </a:solidFill>
                <a:latin typeface="Times New Roman" pitchFamily="18" charset="0"/>
              </a:rPr>
              <a:t>Рязанском кремле</a:t>
            </a:r>
            <a:endParaRPr kumimoji="0" lang="ru-RU" sz="3600" b="1" i="1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63344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buNone/>
              <a:defRPr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Блок «Добрая дорога детства»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</a:rPr>
              <a:t>   создать условия для обеспечения непрерывного воспитательного процесса в области безопасности дорожного движения</a:t>
            </a:r>
          </a:p>
          <a:p>
            <a:pPr algn="ctr">
              <a:lnSpc>
                <a:spcPct val="90000"/>
              </a:lnSpc>
              <a:buNone/>
              <a:defRPr/>
            </a:pPr>
            <a:endParaRPr lang="ru-RU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None/>
              <a:defRPr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        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6" name="Рисунок 5" descr="DSC_04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2420888"/>
            <a:ext cx="3744416" cy="2993694"/>
          </a:xfrm>
          <a:prstGeom prst="rect">
            <a:avLst/>
          </a:prstGeom>
        </p:spPr>
      </p:pic>
      <p:pic>
        <p:nvPicPr>
          <p:cNvPr id="7" name="Рисунок 6" descr="DSC_04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2420888"/>
            <a:ext cx="3817932" cy="3024336"/>
          </a:xfrm>
          <a:prstGeom prst="rect">
            <a:avLst/>
          </a:prstGeom>
        </p:spPr>
      </p:pic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404664"/>
            <a:ext cx="8229600" cy="5691336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buNone/>
              <a:defRPr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Блок «Добрая дорога детства»</a:t>
            </a:r>
            <a:endParaRPr lang="en-US" sz="3600" b="1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 algn="ctr">
              <a:lnSpc>
                <a:spcPct val="90000"/>
              </a:lnSpc>
              <a:buNone/>
              <a:defRPr/>
            </a:pPr>
            <a:endParaRPr lang="en-US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90000"/>
              </a:lnSpc>
              <a:buNone/>
              <a:defRPr/>
            </a:pPr>
            <a:endParaRPr lang="en-US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90000"/>
              </a:lnSpc>
              <a:buNone/>
              <a:defRPr/>
            </a:pPr>
            <a:endParaRPr lang="en-US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90000"/>
              </a:lnSpc>
              <a:buNone/>
              <a:defRPr/>
            </a:pPr>
            <a:endParaRPr lang="en-US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90000"/>
              </a:lnSpc>
              <a:buNone/>
              <a:defRPr/>
            </a:pPr>
            <a:endParaRPr lang="en-US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«Азбука безопасности» </a:t>
            </a:r>
          </a:p>
          <a:p>
            <a:pPr algn="ctr">
              <a:lnSpc>
                <a:spcPct val="70000"/>
              </a:lnSpc>
              <a:buNone/>
              <a:defRPr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 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</a:endParaRPr>
          </a:p>
        </p:txBody>
      </p:sp>
      <p:pic>
        <p:nvPicPr>
          <p:cNvPr id="3" name="Рисунок 2" descr="img_39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196752"/>
            <a:ext cx="3678392" cy="2758794"/>
          </a:xfrm>
          <a:prstGeom prst="rect">
            <a:avLst/>
          </a:prstGeom>
        </p:spPr>
      </p:pic>
      <p:pic>
        <p:nvPicPr>
          <p:cNvPr id="4" name="Рисунок 3" descr="img_39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2924944"/>
            <a:ext cx="3528392" cy="2646294"/>
          </a:xfrm>
          <a:prstGeom prst="rect">
            <a:avLst/>
          </a:prstGeom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476672"/>
            <a:ext cx="8229600" cy="5619328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buNone/>
              <a:defRPr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Блок «Добрая дорога детства»</a:t>
            </a:r>
          </a:p>
          <a:p>
            <a:pPr algn="ctr">
              <a:lnSpc>
                <a:spcPct val="90000"/>
              </a:lnSpc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90000"/>
              </a:lnSpc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r">
              <a:lnSpc>
                <a:spcPct val="90000"/>
              </a:lnSpc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«Безопасное колесо»</a:t>
            </a:r>
          </a:p>
          <a:p>
            <a:pPr algn="ctr">
              <a:lnSpc>
                <a:spcPct val="90000"/>
              </a:lnSpc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90000"/>
              </a:lnSpc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90000"/>
              </a:lnSpc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90000"/>
              </a:lnSpc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КВН «Веселый светофор»</a:t>
            </a:r>
          </a:p>
          <a:p>
            <a:pPr>
              <a:lnSpc>
                <a:spcPct val="70000"/>
              </a:lnSpc>
              <a:buNone/>
              <a:defRPr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</a:rPr>
              <a:t>         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6" name="Рисунок 5" descr="300320129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052736"/>
            <a:ext cx="3758187" cy="3168352"/>
          </a:xfrm>
          <a:prstGeom prst="rect">
            <a:avLst/>
          </a:prstGeom>
        </p:spPr>
      </p:pic>
      <p:pic>
        <p:nvPicPr>
          <p:cNvPr id="7" name="Рисунок 6" descr="300320129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2492896"/>
            <a:ext cx="3744416" cy="3240360"/>
          </a:xfrm>
          <a:prstGeom prst="rect">
            <a:avLst/>
          </a:prstGeom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19328"/>
          </a:xfrm>
        </p:spPr>
        <p:txBody>
          <a:bodyPr>
            <a:normAutofit/>
          </a:bodyPr>
          <a:lstStyle/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Блок «Радуга талантов»</a:t>
            </a:r>
          </a:p>
          <a:p>
            <a:pPr>
              <a:spcBef>
                <a:spcPct val="5000"/>
              </a:spcBef>
              <a:buNone/>
              <a:defRPr/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</a:rPr>
              <a:t>   содействовать развитию любознательности, творческого мышления и интуиции.</a:t>
            </a:r>
          </a:p>
          <a:p>
            <a:pPr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spcBef>
                <a:spcPct val="5000"/>
              </a:spcBef>
              <a:buFont typeface="Wingdings"/>
              <a:buChar char="v"/>
              <a:defRPr/>
            </a:pPr>
            <a:endParaRPr lang="ru-RU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spcBef>
                <a:spcPct val="5000"/>
              </a:spcBef>
              <a:buNone/>
              <a:defRPr/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</a:rPr>
              <a:t>  </a:t>
            </a:r>
          </a:p>
          <a:p>
            <a:pPr>
              <a:spcBef>
                <a:spcPct val="5000"/>
              </a:spcBef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День творчества                    День сказок</a:t>
            </a:r>
          </a:p>
          <a:p>
            <a:pPr>
              <a:lnSpc>
                <a:spcPct val="70000"/>
              </a:lnSpc>
              <a:spcBef>
                <a:spcPct val="5000"/>
              </a:spcBef>
              <a:buFont typeface="Wingdings"/>
              <a:buChar char="v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</p:txBody>
      </p:sp>
      <p:pic>
        <p:nvPicPr>
          <p:cNvPr id="5" name="Рисунок 4" descr="300320121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2420888"/>
            <a:ext cx="3374144" cy="2530608"/>
          </a:xfrm>
          <a:prstGeom prst="rect">
            <a:avLst/>
          </a:prstGeom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5715016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IMG_03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2420888"/>
            <a:ext cx="3384376" cy="2520280"/>
          </a:xfrm>
          <a:prstGeom prst="rect">
            <a:avLst/>
          </a:prstGeom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91336"/>
          </a:xfrm>
        </p:spPr>
        <p:txBody>
          <a:bodyPr>
            <a:normAutofit/>
          </a:bodyPr>
          <a:lstStyle/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Блок «Радуга талантов»</a:t>
            </a: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sz="24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</a:rPr>
              <a:t>                                      </a:t>
            </a: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</a:rPr>
              <a:t>                                           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</a:rPr>
              <a:t>«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Веселые нотки» </a:t>
            </a: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b="1" i="1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b="1" i="1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  Конкурс музыкальных </a:t>
            </a:r>
          </a:p>
          <a:p>
            <a:pPr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              клипов                </a:t>
            </a:r>
          </a:p>
        </p:txBody>
      </p:sp>
      <p:pic>
        <p:nvPicPr>
          <p:cNvPr id="6" name="Рисунок 5" descr="3003201210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51621" y="584685"/>
            <a:ext cx="2448271" cy="3528392"/>
          </a:xfrm>
          <a:prstGeom prst="rect">
            <a:avLst/>
          </a:prstGeom>
        </p:spPr>
      </p:pic>
      <p:pic>
        <p:nvPicPr>
          <p:cNvPr id="7" name="Рисунок 6" descr="120420112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284984"/>
            <a:ext cx="3528392" cy="2448272"/>
          </a:xfrm>
          <a:prstGeom prst="rect">
            <a:avLst/>
          </a:prstGeom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19328"/>
          </a:xfrm>
        </p:spPr>
        <p:txBody>
          <a:bodyPr>
            <a:normAutofit/>
          </a:bodyPr>
          <a:lstStyle/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Блок «Радуга талантов»</a:t>
            </a: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</a:rPr>
              <a:t>     </a:t>
            </a: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                                               «Умники и умницы»</a:t>
            </a: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b="1" i="1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b="1" i="1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b="1" i="1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b="1" i="1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        Конкурс рисунков </a:t>
            </a:r>
          </a:p>
        </p:txBody>
      </p:sp>
      <p:pic>
        <p:nvPicPr>
          <p:cNvPr id="6" name="Рисунок 5" descr="IMG_03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124744"/>
            <a:ext cx="3672408" cy="2754306"/>
          </a:xfrm>
          <a:prstGeom prst="rect">
            <a:avLst/>
          </a:prstGeom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IMG_009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3140968"/>
            <a:ext cx="3456384" cy="2592288"/>
          </a:xfrm>
          <a:prstGeom prst="rect">
            <a:avLst/>
          </a:prstGeom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91336"/>
          </a:xfrm>
        </p:spPr>
        <p:txBody>
          <a:bodyPr>
            <a:normAutofit/>
          </a:bodyPr>
          <a:lstStyle/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Блок «Эрудит»</a:t>
            </a:r>
          </a:p>
          <a:p>
            <a:pPr>
              <a:spcBef>
                <a:spcPct val="5000"/>
              </a:spcBef>
              <a:buNone/>
              <a:defRPr/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</a:rPr>
              <a:t>   * развивать интеллектуальные способности детей;</a:t>
            </a:r>
          </a:p>
          <a:p>
            <a:pPr>
              <a:spcBef>
                <a:spcPct val="5000"/>
              </a:spcBef>
              <a:buNone/>
              <a:defRPr/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</a:rPr>
              <a:t>   * развить мышление, память, внимание.</a:t>
            </a:r>
          </a:p>
          <a:p>
            <a:pPr algn="ctr">
              <a:lnSpc>
                <a:spcPct val="70000"/>
              </a:lnSpc>
              <a:spcBef>
                <a:spcPct val="5000"/>
              </a:spcBef>
              <a:buNone/>
              <a:defRPr/>
            </a:pPr>
            <a:endParaRPr lang="ru-RU" b="1" dirty="0" smtClean="0">
              <a:solidFill>
                <a:srgbClr val="7030A0"/>
              </a:solidFill>
              <a:latin typeface="Times New Roman" pitchFamily="18" charset="0"/>
            </a:endParaRPr>
          </a:p>
        </p:txBody>
      </p:sp>
      <p:pic>
        <p:nvPicPr>
          <p:cNvPr id="5" name="Рисунок 4" descr="DSC07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276872"/>
            <a:ext cx="3504389" cy="2628292"/>
          </a:xfrm>
          <a:prstGeom prst="rect">
            <a:avLst/>
          </a:prstGeom>
        </p:spPr>
      </p:pic>
      <p:pic>
        <p:nvPicPr>
          <p:cNvPr id="6" name="Рисунок 5" descr="DSC07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068960"/>
            <a:ext cx="3456384" cy="2534682"/>
          </a:xfrm>
          <a:prstGeom prst="rect">
            <a:avLst/>
          </a:prstGeom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733256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19328"/>
          </a:xfrm>
        </p:spPr>
        <p:txBody>
          <a:bodyPr>
            <a:noAutofit/>
          </a:bodyPr>
          <a:lstStyle/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buNone/>
              <a:defRPr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Блок «Эрудит»</a:t>
            </a: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>
              <a:lnSpc>
                <a:spcPct val="70000"/>
              </a:lnSpc>
              <a:buNone/>
              <a:defRPr/>
            </a:pPr>
            <a:endParaRPr lang="ru-RU" sz="2400" b="1" i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>
              <a:lnSpc>
                <a:spcPct val="70000"/>
              </a:lnSpc>
              <a:buNone/>
              <a:defRPr/>
            </a:pPr>
            <a:endParaRPr lang="ru-RU" sz="2400" b="1" i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>
              <a:lnSpc>
                <a:spcPct val="70000"/>
              </a:lnSpc>
              <a:buNone/>
              <a:defRPr/>
            </a:pPr>
            <a:endParaRPr lang="ru-RU" sz="2400" b="1" i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>
              <a:lnSpc>
                <a:spcPct val="70000"/>
              </a:lnSpc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       Тематические</a:t>
            </a:r>
          </a:p>
          <a:p>
            <a:pPr marL="27432">
              <a:lnSpc>
                <a:spcPct val="70000"/>
              </a:lnSpc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</a:rPr>
              <a:t>   библиотечные часы</a:t>
            </a:r>
          </a:p>
          <a:p>
            <a:pPr marL="27432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buNone/>
              <a:defRPr/>
            </a:pPr>
            <a:endParaRPr lang="ru-RU" sz="3200" b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pPr marL="27432" algn="ctr">
              <a:lnSpc>
                <a:spcPct val="70000"/>
              </a:lnSpc>
              <a:buClr>
                <a:schemeClr val="accent1"/>
              </a:buClr>
              <a:buSzPct val="80000"/>
              <a:buNone/>
              <a:defRPr/>
            </a:pP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</a:rPr>
              <a:t> </a:t>
            </a:r>
          </a:p>
        </p:txBody>
      </p:sp>
      <p:pic>
        <p:nvPicPr>
          <p:cNvPr id="5" name="Рисунок 4" descr="IMG_04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268760"/>
            <a:ext cx="3528392" cy="2646294"/>
          </a:xfrm>
          <a:prstGeom prst="rect">
            <a:avLst/>
          </a:prstGeom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589240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IMG_328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2924944"/>
            <a:ext cx="4032448" cy="2688298"/>
          </a:xfrm>
          <a:prstGeom prst="rect">
            <a:avLst/>
          </a:prstGeom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04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052736"/>
            <a:ext cx="3600400" cy="2700300"/>
          </a:xfrm>
          <a:prstGeom prst="rect">
            <a:avLst/>
          </a:prstGeom>
        </p:spPr>
      </p:pic>
      <p:pic>
        <p:nvPicPr>
          <p:cNvPr id="6" name="Рисунок 5" descr="IMG_04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068960"/>
            <a:ext cx="3720413" cy="2664296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467544" y="404664"/>
            <a:ext cx="8229600" cy="612304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7030A0"/>
                </a:solidFill>
                <a:uLnTx/>
                <a:uFillTx/>
                <a:latin typeface="+mj-lt"/>
                <a:ea typeface="+mj-ea"/>
                <a:cs typeface="+mj-cs"/>
              </a:rPr>
              <a:t>Блок</a:t>
            </a:r>
            <a:r>
              <a:rPr kumimoji="0" lang="ru-RU" sz="3600" b="1" i="0" u="none" strike="noStrike" kern="1200" cap="none" spc="-100" normalizeH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7030A0"/>
                </a:solidFill>
                <a:uLnTx/>
                <a:uFillTx/>
                <a:latin typeface="+mj-lt"/>
                <a:ea typeface="+mj-ea"/>
                <a:cs typeface="+mj-cs"/>
              </a:rPr>
              <a:t> «Эрудит»</a:t>
            </a:r>
            <a:endParaRPr kumimoji="0" lang="ru-RU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7030A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2"/>
          <p:cNvSpPr txBox="1">
            <a:spLocks/>
          </p:cNvSpPr>
          <p:nvPr/>
        </p:nvSpPr>
        <p:spPr>
          <a:xfrm>
            <a:off x="4860032" y="785794"/>
            <a:ext cx="3926810" cy="1851118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1200" cap="none" spc="-100" normalizeH="0" baseline="0" noProof="0" dirty="0" smtClean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="1" i="1" spc="-100" dirty="0" smtClean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0070C0"/>
              </a:solidFill>
              <a:latin typeface="+mj-lt"/>
              <a:ea typeface="+mj-ea"/>
              <a:cs typeface="+mj-cs"/>
            </a:endParaRPr>
          </a:p>
          <a:p>
            <a:pPr lvl="0">
              <a:spcBef>
                <a:spcPct val="0"/>
              </a:spcBef>
              <a:defRPr/>
            </a:pPr>
            <a:r>
              <a:rPr kumimoji="0" lang="ru-RU" b="1" i="1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70C0"/>
                </a:solidFill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ru-RU" sz="2800" b="1" i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7030A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Посещение  </a:t>
            </a:r>
            <a:r>
              <a:rPr lang="ru-RU" sz="2800" b="1" i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ЦПМСС </a:t>
            </a:r>
            <a:r>
              <a:rPr lang="ru-RU" sz="2800" b="1" i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7030A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детей и подростков</a:t>
            </a:r>
            <a:endParaRPr kumimoji="0" lang="ru-RU" sz="2800" b="1" i="1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7030A0"/>
              </a:solidFill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661248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755576" y="4005064"/>
            <a:ext cx="3926810" cy="864096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1200" cap="none" spc="-100" normalizeH="0" baseline="0" noProof="0" dirty="0" smtClean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800" b="1" i="1" spc="-100" dirty="0" smtClean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7030A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spc="-100" dirty="0" err="1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7030A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Тренинговые</a:t>
            </a:r>
            <a:r>
              <a:rPr lang="ru-RU" sz="2800" b="1" i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7030A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занятия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800" b="1" i="1" spc="-100" dirty="0" smtClean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7030A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2"/>
          <p:cNvSpPr txBox="1">
            <a:spLocks/>
          </p:cNvSpPr>
          <p:nvPr/>
        </p:nvSpPr>
        <p:spPr>
          <a:xfrm>
            <a:off x="467544" y="404664"/>
            <a:ext cx="8229600" cy="612304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7030A0"/>
                </a:solidFill>
                <a:uLnTx/>
                <a:uFillTx/>
                <a:latin typeface="+mj-lt"/>
                <a:ea typeface="+mj-ea"/>
                <a:cs typeface="+mj-cs"/>
              </a:rPr>
              <a:t>Блок</a:t>
            </a:r>
            <a:r>
              <a:rPr kumimoji="0" lang="ru-RU" sz="3600" b="1" i="0" u="none" strike="noStrike" kern="1200" cap="none" spc="-100" normalizeH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7030A0"/>
                </a:solidFill>
                <a:uLnTx/>
                <a:uFillTx/>
                <a:latin typeface="+mj-lt"/>
                <a:ea typeface="+mj-ea"/>
                <a:cs typeface="+mj-cs"/>
              </a:rPr>
              <a:t> «Эрудит»</a:t>
            </a:r>
            <a:endParaRPr kumimoji="0" lang="ru-RU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7030A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2"/>
          <p:cNvSpPr txBox="1">
            <a:spLocks/>
          </p:cNvSpPr>
          <p:nvPr/>
        </p:nvSpPr>
        <p:spPr>
          <a:xfrm>
            <a:off x="0" y="3717032"/>
            <a:ext cx="8229600" cy="1152128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1200" cap="none" spc="-100" normalizeH="0" baseline="0" noProof="0" dirty="0" smtClean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b="1" i="1" spc="-100" dirty="0" smtClean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          </a:t>
            </a:r>
            <a:endParaRPr kumimoji="0" lang="ru-RU" sz="2000" b="1" i="1" u="none" strike="noStrike" kern="1200" cap="none" spc="-100" normalizeH="0" noProof="0" dirty="0" smtClean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Рисунок 6" descr="IMG_04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268760"/>
            <a:ext cx="3803915" cy="2852936"/>
          </a:xfrm>
          <a:prstGeom prst="rect">
            <a:avLst/>
          </a:prstGeom>
        </p:spPr>
      </p:pic>
      <p:sp>
        <p:nvSpPr>
          <p:cNvPr id="11" name="Заголовок 2"/>
          <p:cNvSpPr txBox="1">
            <a:spLocks/>
          </p:cNvSpPr>
          <p:nvPr/>
        </p:nvSpPr>
        <p:spPr>
          <a:xfrm>
            <a:off x="5004048" y="2204864"/>
            <a:ext cx="3816424" cy="612304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7030A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Шахматный турнир </a:t>
            </a:r>
            <a:endParaRPr kumimoji="0" lang="ru-RU" sz="2800" b="1" i="1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7030A0"/>
              </a:solidFill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2" name="Заголовок 2"/>
          <p:cNvSpPr txBox="1">
            <a:spLocks/>
          </p:cNvSpPr>
          <p:nvPr/>
        </p:nvSpPr>
        <p:spPr>
          <a:xfrm>
            <a:off x="539552" y="4221088"/>
            <a:ext cx="4464496" cy="612304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i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    </a:t>
            </a:r>
            <a:r>
              <a:rPr lang="ru-RU" sz="2800" i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7030A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«</a:t>
            </a:r>
            <a:r>
              <a:rPr lang="ru-RU" sz="2800" b="1" i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7030A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Мозговой штурм»</a:t>
            </a:r>
            <a:endParaRPr kumimoji="0" lang="ru-RU" sz="2800" b="1" i="1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7030A0"/>
              </a:solidFill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733256"/>
            <a:ext cx="1000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IMG_00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2996952"/>
            <a:ext cx="3600400" cy="2700300"/>
          </a:xfrm>
          <a:prstGeom prst="rect">
            <a:avLst/>
          </a:prstGeom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087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3999" cy="6858001"/>
          </a:xfr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67544" y="404664"/>
            <a:ext cx="8229600" cy="612304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uLnTx/>
                <a:uFillTx/>
                <a:latin typeface="+mj-lt"/>
                <a:ea typeface="+mj-ea"/>
                <a:cs typeface="+mj-cs"/>
              </a:rPr>
              <a:t>Спасибо</a:t>
            </a:r>
            <a:r>
              <a:rPr kumimoji="0" lang="ru-RU" sz="4800" b="1" i="0" u="none" strike="noStrike" kern="1200" cap="none" spc="-100" normalizeH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uLnTx/>
                <a:uFillTx/>
                <a:latin typeface="+mj-lt"/>
                <a:ea typeface="+mj-ea"/>
                <a:cs typeface="+mj-cs"/>
              </a:rPr>
              <a:t> за внимание</a:t>
            </a:r>
            <a:endParaRPr kumimoji="0" lang="ru-RU" sz="48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605</TotalTime>
  <Words>900</Words>
  <Application>Microsoft Office PowerPoint</Application>
  <PresentationFormat>Экран (4:3)</PresentationFormat>
  <Paragraphs>317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Аспект</vt:lpstr>
      <vt:lpstr>Воспитательное пространство  школьного оздоровительного лагеря «Солнышко»    при МБОУ «Средняя общеобразовательная школа №19 им. вице-адмирала В.М. Головнина» </vt:lpstr>
      <vt:lpstr>Слайд 2</vt:lpstr>
      <vt:lpstr>Слайд 3</vt:lpstr>
      <vt:lpstr>Слайд 4</vt:lpstr>
      <vt:lpstr> ФОРМЫ РАБОТЫ</vt:lpstr>
      <vt:lpstr> ФОРМЫ РАБОТЫ</vt:lpstr>
      <vt:lpstr> Оздоровительный лагерь «Солнышко»</vt:lpstr>
      <vt:lpstr>Слайд 8</vt:lpstr>
      <vt:lpstr>Слайд 9</vt:lpstr>
      <vt:lpstr>Слайд 10</vt:lpstr>
      <vt:lpstr>Слайд 11</vt:lpstr>
      <vt:lpstr>Лагерь школьного актива</vt:lpstr>
      <vt:lpstr>Тематические смены лагеря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Направления деятельности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</vt:vector>
  </TitlesOfParts>
  <Company>CtrlSoft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Воспитательная система  летнего оздоровительного лагеря «Солнышко»    при МБОУ «Средняя общеобразовательная школа №19» </dc:title>
  <dc:creator>Максим</dc:creator>
  <cp:lastModifiedBy>марина</cp:lastModifiedBy>
  <cp:revision>122</cp:revision>
  <dcterms:created xsi:type="dcterms:W3CDTF">2012-04-08T07:36:08Z</dcterms:created>
  <dcterms:modified xsi:type="dcterms:W3CDTF">2019-11-29T16:33:41Z</dcterms:modified>
</cp:coreProperties>
</file>