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87" r:id="rId3"/>
    <p:sldId id="283" r:id="rId4"/>
    <p:sldId id="259" r:id="rId5"/>
    <p:sldId id="286" r:id="rId6"/>
    <p:sldId id="289" r:id="rId7"/>
    <p:sldId id="288" r:id="rId8"/>
    <p:sldId id="260" r:id="rId9"/>
    <p:sldId id="285" r:id="rId10"/>
    <p:sldId id="264" r:id="rId11"/>
    <p:sldId id="270" r:id="rId12"/>
    <p:sldId id="267" r:id="rId13"/>
    <p:sldId id="281" r:id="rId14"/>
    <p:sldId id="282" r:id="rId15"/>
    <p:sldId id="290" r:id="rId16"/>
    <p:sldId id="291" r:id="rId17"/>
    <p:sldId id="274" r:id="rId18"/>
    <p:sldId id="275" r:id="rId19"/>
    <p:sldId id="278" r:id="rId20"/>
    <p:sldId id="277" r:id="rId21"/>
    <p:sldId id="276" r:id="rId22"/>
    <p:sldId id="280" r:id="rId23"/>
    <p:sldId id="266" r:id="rId24"/>
    <p:sldId id="295" r:id="rId25"/>
    <p:sldId id="293" r:id="rId26"/>
    <p:sldId id="292" r:id="rId27"/>
    <p:sldId id="299" r:id="rId2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102" d="100"/>
          <a:sy n="102" d="100"/>
        </p:scale>
        <p:origin x="264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C9790B-C602-4868-93CF-22BDEE667ED3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D516889-E5D4-4A96-ACBE-E30E0EDFE904}">
      <dgm:prSet phldrT="[Текст]" custT="1"/>
      <dgm:spPr>
        <a:xfrm>
          <a:off x="3772147" y="84712"/>
          <a:ext cx="3429225" cy="2057535"/>
        </a:xfrm>
        <a:prstGeom prst="rect">
          <a:avLst/>
        </a:prstGeom>
        <a:solidFill>
          <a:srgbClr val="6DC025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Росту физической работоспособности</a:t>
          </a:r>
          <a:endParaRPr lang="ru-RU" sz="18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AB3F24D1-633D-4EEC-B7FB-2A0F51AF30F2}" type="parTrans" cxnId="{A0EF798B-D2D4-444D-8B58-79447B936B01}">
      <dgm:prSet/>
      <dgm:spPr/>
      <dgm:t>
        <a:bodyPr/>
        <a:lstStyle/>
        <a:p>
          <a:endParaRPr lang="ru-RU"/>
        </a:p>
      </dgm:t>
    </dgm:pt>
    <dgm:pt modelId="{E8A99ABB-77FE-48D4-B6FC-20DFE4E4C6AD}" type="sibTrans" cxnId="{A0EF798B-D2D4-444D-8B58-79447B936B01}">
      <dgm:prSet/>
      <dgm:spPr/>
      <dgm:t>
        <a:bodyPr/>
        <a:lstStyle/>
        <a:p>
          <a:endParaRPr lang="ru-RU"/>
        </a:p>
      </dgm:t>
    </dgm:pt>
    <dgm:pt modelId="{8906D63D-326A-43A2-BA5C-11CD99A0CE04}">
      <dgm:prSet phldrT="[Текст]" custT="1"/>
      <dgm:spPr>
        <a:xfrm>
          <a:off x="7544295" y="84712"/>
          <a:ext cx="3429225" cy="2057535"/>
        </a:xfrm>
        <a:prstGeom prst="rect">
          <a:avLst/>
        </a:prstGeom>
        <a:solidFill>
          <a:srgbClr val="9A5315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Нормализации деятельности отдельных органов и функциональных систем</a:t>
          </a:r>
          <a:endParaRPr lang="ru-RU" sz="18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A909F571-B1B3-470D-A382-2092D5DC31CE}" type="parTrans" cxnId="{344848E3-0213-4BB4-9DCE-E659D82D4C2F}">
      <dgm:prSet/>
      <dgm:spPr/>
      <dgm:t>
        <a:bodyPr/>
        <a:lstStyle/>
        <a:p>
          <a:endParaRPr lang="ru-RU"/>
        </a:p>
      </dgm:t>
    </dgm:pt>
    <dgm:pt modelId="{9664F2D2-6BCA-4AFD-B5BE-0AF5DF249E35}" type="sibTrans" cxnId="{344848E3-0213-4BB4-9DCE-E659D82D4C2F}">
      <dgm:prSet/>
      <dgm:spPr/>
      <dgm:t>
        <a:bodyPr/>
        <a:lstStyle/>
        <a:p>
          <a:endParaRPr lang="ru-RU"/>
        </a:p>
      </dgm:t>
    </dgm:pt>
    <dgm:pt modelId="{2622547E-A04E-4B5F-B86F-0A004107AA68}">
      <dgm:prSet phldrT="[Текст]" custT="1"/>
      <dgm:spPr>
        <a:xfrm>
          <a:off x="0" y="2485170"/>
          <a:ext cx="3429225" cy="2057535"/>
        </a:xfrm>
        <a:prstGeom prst="rect">
          <a:avLst/>
        </a:prstGeom>
        <a:solidFill>
          <a:srgbClr val="F1471F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Формированию личностных качеств</a:t>
          </a:r>
          <a:endParaRPr lang="ru-RU" sz="18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F25B4C2B-5A8B-471C-B7CC-9139C8E7E61A}" type="parTrans" cxnId="{F2466633-2CC1-473B-917F-6BA1C8F6A03E}">
      <dgm:prSet/>
      <dgm:spPr/>
      <dgm:t>
        <a:bodyPr/>
        <a:lstStyle/>
        <a:p>
          <a:endParaRPr lang="ru-RU"/>
        </a:p>
      </dgm:t>
    </dgm:pt>
    <dgm:pt modelId="{2E44C014-604A-4698-AC4A-1525D272E599}" type="sibTrans" cxnId="{F2466633-2CC1-473B-917F-6BA1C8F6A03E}">
      <dgm:prSet/>
      <dgm:spPr/>
      <dgm:t>
        <a:bodyPr/>
        <a:lstStyle/>
        <a:p>
          <a:endParaRPr lang="ru-RU"/>
        </a:p>
      </dgm:t>
    </dgm:pt>
    <dgm:pt modelId="{1C809FB8-725E-4328-9BF5-3D4B84BC9CD9}">
      <dgm:prSet phldrT="[Текст]" custT="1"/>
      <dgm:spPr>
        <a:xfrm>
          <a:off x="3772147" y="2485170"/>
          <a:ext cx="3429225" cy="2057535"/>
        </a:xfrm>
        <a:prstGeom prst="rect">
          <a:avLst/>
        </a:prstGeom>
        <a:solidFill>
          <a:srgbClr val="DA6FDF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Улучшению </a:t>
          </a:r>
          <a:r>
            <a:rPr lang="ru-RU" sz="1800" dirty="0" err="1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психолого</a:t>
          </a:r>
          <a:r>
            <a:rPr lang="ru-RU" sz="18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– эмоционального состояния</a:t>
          </a:r>
          <a:endParaRPr lang="ru-RU" sz="18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5262DB55-5AAD-4DF5-A5C6-5EF016DCB6A5}" type="parTrans" cxnId="{432BE51C-5767-436D-A1CA-643DC58532EB}">
      <dgm:prSet/>
      <dgm:spPr/>
      <dgm:t>
        <a:bodyPr/>
        <a:lstStyle/>
        <a:p>
          <a:endParaRPr lang="ru-RU"/>
        </a:p>
      </dgm:t>
    </dgm:pt>
    <dgm:pt modelId="{161B00F1-4B86-409C-A1DB-81253BF21A71}" type="sibTrans" cxnId="{432BE51C-5767-436D-A1CA-643DC58532EB}">
      <dgm:prSet/>
      <dgm:spPr/>
      <dgm:t>
        <a:bodyPr/>
        <a:lstStyle/>
        <a:p>
          <a:endParaRPr lang="ru-RU"/>
        </a:p>
      </dgm:t>
    </dgm:pt>
    <dgm:pt modelId="{EF3927E8-B346-4BA2-B5F5-88CA9820CD58}">
      <dgm:prSet phldrT="[Текст]" custT="1"/>
      <dgm:spPr>
        <a:xfrm>
          <a:off x="7544295" y="2485170"/>
          <a:ext cx="3429225" cy="2057535"/>
        </a:xfrm>
        <a:prstGeom prst="rect">
          <a:avLst/>
        </a:prstGeom>
        <a:solidFill>
          <a:srgbClr val="8BBEF1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Укреплению психического здоровья</a:t>
          </a:r>
          <a:endParaRPr lang="ru-RU" sz="18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145CC04B-B8DB-4704-BA38-1C881756EF33}" type="parTrans" cxnId="{FD27860F-7B3F-4400-A92D-529647223CF9}">
      <dgm:prSet/>
      <dgm:spPr/>
      <dgm:t>
        <a:bodyPr/>
        <a:lstStyle/>
        <a:p>
          <a:endParaRPr lang="ru-RU"/>
        </a:p>
      </dgm:t>
    </dgm:pt>
    <dgm:pt modelId="{A1B68130-910D-49D0-B3B6-4DAA21B016A1}" type="sibTrans" cxnId="{FD27860F-7B3F-4400-A92D-529647223CF9}">
      <dgm:prSet/>
      <dgm:spPr/>
      <dgm:t>
        <a:bodyPr/>
        <a:lstStyle/>
        <a:p>
          <a:endParaRPr lang="ru-RU"/>
        </a:p>
      </dgm:t>
    </dgm:pt>
    <dgm:pt modelId="{9446469F-32F6-4EF7-BAF8-D6E4F985AD46}">
      <dgm:prSet custT="1"/>
      <dgm:spPr>
        <a:xfrm>
          <a:off x="0" y="84712"/>
          <a:ext cx="3429225" cy="2057535"/>
        </a:xfrm>
        <a:prstGeom prst="rect">
          <a:avLst/>
        </a:prstGeom>
        <a:solidFill>
          <a:srgbClr val="8BBEF1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ru-RU" sz="18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Повышению устойчивости организма к различным заболеваниям</a:t>
          </a:r>
          <a:endParaRPr lang="ru-RU" sz="18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898ADEA2-EA9C-46A1-83E4-F9618C3129A0}" type="parTrans" cxnId="{02CBFAA7-EA30-4D53-98A1-0C374F19B8CB}">
      <dgm:prSet/>
      <dgm:spPr/>
      <dgm:t>
        <a:bodyPr/>
        <a:lstStyle/>
        <a:p>
          <a:endParaRPr lang="ru-RU"/>
        </a:p>
      </dgm:t>
    </dgm:pt>
    <dgm:pt modelId="{4725ABE3-ACEA-42C8-91D7-CB35FDB8F0E9}" type="sibTrans" cxnId="{02CBFAA7-EA30-4D53-98A1-0C374F19B8CB}">
      <dgm:prSet/>
      <dgm:spPr/>
      <dgm:t>
        <a:bodyPr/>
        <a:lstStyle/>
        <a:p>
          <a:endParaRPr lang="ru-RU"/>
        </a:p>
      </dgm:t>
    </dgm:pt>
    <dgm:pt modelId="{656BB51F-7D71-44C3-B482-363E92BF563A}" type="pres">
      <dgm:prSet presAssocID="{8EC9790B-C602-4868-93CF-22BDEE667ED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C3E0BD-EB8B-4307-BCDB-7C66532319CA}" type="pres">
      <dgm:prSet presAssocID="{9446469F-32F6-4EF7-BAF8-D6E4F985AD46}" presName="node" presStyleLbl="node1" presStyleIdx="0" presStyleCnt="6" custScaleY="1322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956858-1E46-4745-BF72-E9CAC2813BC9}" type="pres">
      <dgm:prSet presAssocID="{4725ABE3-ACEA-42C8-91D7-CB35FDB8F0E9}" presName="sibTrans" presStyleCnt="0"/>
      <dgm:spPr/>
    </dgm:pt>
    <dgm:pt modelId="{E47C3786-1728-4CC7-9C55-799BFB53A49C}" type="pres">
      <dgm:prSet presAssocID="{ED516889-E5D4-4A96-ACBE-E30E0EDFE904}" presName="node" presStyleLbl="node1" presStyleIdx="1" presStyleCnt="6" custScaleY="1322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540192-9B23-4BF8-90F5-4180159BD3F3}" type="pres">
      <dgm:prSet presAssocID="{E8A99ABB-77FE-48D4-B6FC-20DFE4E4C6AD}" presName="sibTrans" presStyleCnt="0"/>
      <dgm:spPr/>
    </dgm:pt>
    <dgm:pt modelId="{00F6F113-4372-499A-9640-EF5D6C5C40A2}" type="pres">
      <dgm:prSet presAssocID="{8906D63D-326A-43A2-BA5C-11CD99A0CE04}" presName="node" presStyleLbl="node1" presStyleIdx="2" presStyleCnt="6" custScaleX="101779" custScaleY="1330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071E09-C784-4CB4-AB29-5C26C09F0613}" type="pres">
      <dgm:prSet presAssocID="{9664F2D2-6BCA-4AFD-B5BE-0AF5DF249E35}" presName="sibTrans" presStyleCnt="0"/>
      <dgm:spPr/>
    </dgm:pt>
    <dgm:pt modelId="{BC2E0B1A-AFC7-493D-BDE5-AADC8D857D95}" type="pres">
      <dgm:prSet presAssocID="{2622547E-A04E-4B5F-B86F-0A004107AA68}" presName="node" presStyleLbl="node1" presStyleIdx="3" presStyleCnt="6" custScaleY="1211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1EDCE9-4207-49F9-B2AE-6373AC9BA0CD}" type="pres">
      <dgm:prSet presAssocID="{2E44C014-604A-4698-AC4A-1525D272E599}" presName="sibTrans" presStyleCnt="0"/>
      <dgm:spPr/>
    </dgm:pt>
    <dgm:pt modelId="{3FF8701E-0E4A-454E-9E52-98E42BFBDAF0}" type="pres">
      <dgm:prSet presAssocID="{1C809FB8-725E-4328-9BF5-3D4B84BC9CD9}" presName="node" presStyleLbl="node1" presStyleIdx="4" presStyleCnt="6" custScaleY="1211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69DA30-C2C5-4559-B446-0A0E1C69F7E0}" type="pres">
      <dgm:prSet presAssocID="{161B00F1-4B86-409C-A1DB-81253BF21A71}" presName="sibTrans" presStyleCnt="0"/>
      <dgm:spPr/>
    </dgm:pt>
    <dgm:pt modelId="{5B457F48-6C0E-4671-9B57-D9BA193E12C4}" type="pres">
      <dgm:prSet presAssocID="{EF3927E8-B346-4BA2-B5F5-88CA9820CD58}" presName="node" presStyleLbl="node1" presStyleIdx="5" presStyleCnt="6" custScaleY="1211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A5C62A-0A91-4D94-A141-ADC6A57D78B0}" type="presOf" srcId="{2622547E-A04E-4B5F-B86F-0A004107AA68}" destId="{BC2E0B1A-AFC7-493D-BDE5-AADC8D857D95}" srcOrd="0" destOrd="0" presId="urn:microsoft.com/office/officeart/2005/8/layout/default"/>
    <dgm:cxn modelId="{FD27860F-7B3F-4400-A92D-529647223CF9}" srcId="{8EC9790B-C602-4868-93CF-22BDEE667ED3}" destId="{EF3927E8-B346-4BA2-B5F5-88CA9820CD58}" srcOrd="5" destOrd="0" parTransId="{145CC04B-B8DB-4704-BA38-1C881756EF33}" sibTransId="{A1B68130-910D-49D0-B3B6-4DAA21B016A1}"/>
    <dgm:cxn modelId="{66348FA2-3862-4E05-9849-8E2863766828}" type="presOf" srcId="{ED516889-E5D4-4A96-ACBE-E30E0EDFE904}" destId="{E47C3786-1728-4CC7-9C55-799BFB53A49C}" srcOrd="0" destOrd="0" presId="urn:microsoft.com/office/officeart/2005/8/layout/default"/>
    <dgm:cxn modelId="{02CBFAA7-EA30-4D53-98A1-0C374F19B8CB}" srcId="{8EC9790B-C602-4868-93CF-22BDEE667ED3}" destId="{9446469F-32F6-4EF7-BAF8-D6E4F985AD46}" srcOrd="0" destOrd="0" parTransId="{898ADEA2-EA9C-46A1-83E4-F9618C3129A0}" sibTransId="{4725ABE3-ACEA-42C8-91D7-CB35FDB8F0E9}"/>
    <dgm:cxn modelId="{0F59486D-B1D1-4171-A3DE-D77C21EEAB26}" type="presOf" srcId="{9446469F-32F6-4EF7-BAF8-D6E4F985AD46}" destId="{7BC3E0BD-EB8B-4307-BCDB-7C66532319CA}" srcOrd="0" destOrd="0" presId="urn:microsoft.com/office/officeart/2005/8/layout/default"/>
    <dgm:cxn modelId="{A0EF798B-D2D4-444D-8B58-79447B936B01}" srcId="{8EC9790B-C602-4868-93CF-22BDEE667ED3}" destId="{ED516889-E5D4-4A96-ACBE-E30E0EDFE904}" srcOrd="1" destOrd="0" parTransId="{AB3F24D1-633D-4EEC-B7FB-2A0F51AF30F2}" sibTransId="{E8A99ABB-77FE-48D4-B6FC-20DFE4E4C6AD}"/>
    <dgm:cxn modelId="{A8E51E1E-AD87-468C-A7A0-06D46B665A93}" type="presOf" srcId="{1C809FB8-725E-4328-9BF5-3D4B84BC9CD9}" destId="{3FF8701E-0E4A-454E-9E52-98E42BFBDAF0}" srcOrd="0" destOrd="0" presId="urn:microsoft.com/office/officeart/2005/8/layout/default"/>
    <dgm:cxn modelId="{8F44D424-597C-4BF1-AEC8-06BC0BAE60FF}" type="presOf" srcId="{8EC9790B-C602-4868-93CF-22BDEE667ED3}" destId="{656BB51F-7D71-44C3-B482-363E92BF563A}" srcOrd="0" destOrd="0" presId="urn:microsoft.com/office/officeart/2005/8/layout/default"/>
    <dgm:cxn modelId="{7BDD5A03-12FE-4692-BE9D-5642BAF664E8}" type="presOf" srcId="{8906D63D-326A-43A2-BA5C-11CD99A0CE04}" destId="{00F6F113-4372-499A-9640-EF5D6C5C40A2}" srcOrd="0" destOrd="0" presId="urn:microsoft.com/office/officeart/2005/8/layout/default"/>
    <dgm:cxn modelId="{432BE51C-5767-436D-A1CA-643DC58532EB}" srcId="{8EC9790B-C602-4868-93CF-22BDEE667ED3}" destId="{1C809FB8-725E-4328-9BF5-3D4B84BC9CD9}" srcOrd="4" destOrd="0" parTransId="{5262DB55-5AAD-4DF5-A5C6-5EF016DCB6A5}" sibTransId="{161B00F1-4B86-409C-A1DB-81253BF21A71}"/>
    <dgm:cxn modelId="{344848E3-0213-4BB4-9DCE-E659D82D4C2F}" srcId="{8EC9790B-C602-4868-93CF-22BDEE667ED3}" destId="{8906D63D-326A-43A2-BA5C-11CD99A0CE04}" srcOrd="2" destOrd="0" parTransId="{A909F571-B1B3-470D-A382-2092D5DC31CE}" sibTransId="{9664F2D2-6BCA-4AFD-B5BE-0AF5DF249E35}"/>
    <dgm:cxn modelId="{FDFC8C88-F5E1-4312-9BED-3FC8D970765B}" type="presOf" srcId="{EF3927E8-B346-4BA2-B5F5-88CA9820CD58}" destId="{5B457F48-6C0E-4671-9B57-D9BA193E12C4}" srcOrd="0" destOrd="0" presId="urn:microsoft.com/office/officeart/2005/8/layout/default"/>
    <dgm:cxn modelId="{F2466633-2CC1-473B-917F-6BA1C8F6A03E}" srcId="{8EC9790B-C602-4868-93CF-22BDEE667ED3}" destId="{2622547E-A04E-4B5F-B86F-0A004107AA68}" srcOrd="3" destOrd="0" parTransId="{F25B4C2B-5A8B-471C-B7CC-9139C8E7E61A}" sibTransId="{2E44C014-604A-4698-AC4A-1525D272E599}"/>
    <dgm:cxn modelId="{E164BB76-66A4-4575-A286-5F90A6F318D8}" type="presParOf" srcId="{656BB51F-7D71-44C3-B482-363E92BF563A}" destId="{7BC3E0BD-EB8B-4307-BCDB-7C66532319CA}" srcOrd="0" destOrd="0" presId="urn:microsoft.com/office/officeart/2005/8/layout/default"/>
    <dgm:cxn modelId="{45D3B871-2D94-41E0-9FD0-DCC53023482F}" type="presParOf" srcId="{656BB51F-7D71-44C3-B482-363E92BF563A}" destId="{FF956858-1E46-4745-BF72-E9CAC2813BC9}" srcOrd="1" destOrd="0" presId="urn:microsoft.com/office/officeart/2005/8/layout/default"/>
    <dgm:cxn modelId="{D72AD09A-4C64-4F83-B2C7-696DFE36D216}" type="presParOf" srcId="{656BB51F-7D71-44C3-B482-363E92BF563A}" destId="{E47C3786-1728-4CC7-9C55-799BFB53A49C}" srcOrd="2" destOrd="0" presId="urn:microsoft.com/office/officeart/2005/8/layout/default"/>
    <dgm:cxn modelId="{A63B62C1-066C-47C4-8F0F-CC08DF42C271}" type="presParOf" srcId="{656BB51F-7D71-44C3-B482-363E92BF563A}" destId="{BC540192-9B23-4BF8-90F5-4180159BD3F3}" srcOrd="3" destOrd="0" presId="urn:microsoft.com/office/officeart/2005/8/layout/default"/>
    <dgm:cxn modelId="{E608097D-5741-4B25-A674-37D1BB0655D5}" type="presParOf" srcId="{656BB51F-7D71-44C3-B482-363E92BF563A}" destId="{00F6F113-4372-499A-9640-EF5D6C5C40A2}" srcOrd="4" destOrd="0" presId="urn:microsoft.com/office/officeart/2005/8/layout/default"/>
    <dgm:cxn modelId="{70B00F2E-4D93-4F4C-91C1-813DA062F6BC}" type="presParOf" srcId="{656BB51F-7D71-44C3-B482-363E92BF563A}" destId="{1C071E09-C784-4CB4-AB29-5C26C09F0613}" srcOrd="5" destOrd="0" presId="urn:microsoft.com/office/officeart/2005/8/layout/default"/>
    <dgm:cxn modelId="{5490A776-6EFF-48E8-A8AB-5053B868D9D9}" type="presParOf" srcId="{656BB51F-7D71-44C3-B482-363E92BF563A}" destId="{BC2E0B1A-AFC7-493D-BDE5-AADC8D857D95}" srcOrd="6" destOrd="0" presId="urn:microsoft.com/office/officeart/2005/8/layout/default"/>
    <dgm:cxn modelId="{F1FF0DD2-CC5A-48FA-AEB9-8AC8BE50EB6B}" type="presParOf" srcId="{656BB51F-7D71-44C3-B482-363E92BF563A}" destId="{4D1EDCE9-4207-49F9-B2AE-6373AC9BA0CD}" srcOrd="7" destOrd="0" presId="urn:microsoft.com/office/officeart/2005/8/layout/default"/>
    <dgm:cxn modelId="{F8EB421C-44C2-4A57-8BFE-D14D4E215576}" type="presParOf" srcId="{656BB51F-7D71-44C3-B482-363E92BF563A}" destId="{3FF8701E-0E4A-454E-9E52-98E42BFBDAF0}" srcOrd="8" destOrd="0" presId="urn:microsoft.com/office/officeart/2005/8/layout/default"/>
    <dgm:cxn modelId="{25A4BC41-5050-4A2E-ADE3-DE8E92CABD15}" type="presParOf" srcId="{656BB51F-7D71-44C3-B482-363E92BF563A}" destId="{5669DA30-C2C5-4559-B446-0A0E1C69F7E0}" srcOrd="9" destOrd="0" presId="urn:microsoft.com/office/officeart/2005/8/layout/default"/>
    <dgm:cxn modelId="{3544D333-A3DC-41DE-AA4B-4E1ABE9B2BA9}" type="presParOf" srcId="{656BB51F-7D71-44C3-B482-363E92BF563A}" destId="{5B457F48-6C0E-4671-9B57-D9BA193E12C4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C3E0BD-EB8B-4307-BCDB-7C66532319CA}">
      <dsp:nvSpPr>
        <dsp:cNvPr id="0" name=""/>
        <dsp:cNvSpPr/>
      </dsp:nvSpPr>
      <dsp:spPr>
        <a:xfrm>
          <a:off x="2901" y="311000"/>
          <a:ext cx="2484685" cy="1971180"/>
        </a:xfrm>
        <a:prstGeom prst="rect">
          <a:avLst/>
        </a:prstGeom>
        <a:solidFill>
          <a:srgbClr val="8BBEF1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Повышению устойчивости организма к различным заболеваниям</a:t>
          </a:r>
          <a:endParaRPr lang="ru-RU" sz="1800" kern="12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901" y="311000"/>
        <a:ext cx="2484685" cy="1971180"/>
      </dsp:txXfrm>
    </dsp:sp>
    <dsp:sp modelId="{E47C3786-1728-4CC7-9C55-799BFB53A49C}">
      <dsp:nvSpPr>
        <dsp:cNvPr id="0" name=""/>
        <dsp:cNvSpPr/>
      </dsp:nvSpPr>
      <dsp:spPr>
        <a:xfrm>
          <a:off x="2736055" y="311000"/>
          <a:ext cx="2484685" cy="1971180"/>
        </a:xfrm>
        <a:prstGeom prst="rect">
          <a:avLst/>
        </a:prstGeom>
        <a:solidFill>
          <a:srgbClr val="6DC025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Росту физической работоспособности</a:t>
          </a:r>
          <a:endParaRPr lang="ru-RU" sz="1800" kern="12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736055" y="311000"/>
        <a:ext cx="2484685" cy="1971180"/>
      </dsp:txXfrm>
    </dsp:sp>
    <dsp:sp modelId="{00F6F113-4372-499A-9640-EF5D6C5C40A2}">
      <dsp:nvSpPr>
        <dsp:cNvPr id="0" name=""/>
        <dsp:cNvSpPr/>
      </dsp:nvSpPr>
      <dsp:spPr>
        <a:xfrm>
          <a:off x="5469210" y="304798"/>
          <a:ext cx="2528888" cy="1983584"/>
        </a:xfrm>
        <a:prstGeom prst="rect">
          <a:avLst/>
        </a:prstGeom>
        <a:solidFill>
          <a:srgbClr val="9A5315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Нормализации деятельности отдельных органов и функциональных систем</a:t>
          </a:r>
          <a:endParaRPr lang="ru-RU" sz="1800" kern="12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5469210" y="304798"/>
        <a:ext cx="2528888" cy="1983584"/>
      </dsp:txXfrm>
    </dsp:sp>
    <dsp:sp modelId="{BC2E0B1A-AFC7-493D-BDE5-AADC8D857D95}">
      <dsp:nvSpPr>
        <dsp:cNvPr id="0" name=""/>
        <dsp:cNvSpPr/>
      </dsp:nvSpPr>
      <dsp:spPr>
        <a:xfrm>
          <a:off x="25003" y="2536851"/>
          <a:ext cx="2484685" cy="1806550"/>
        </a:xfrm>
        <a:prstGeom prst="rect">
          <a:avLst/>
        </a:prstGeom>
        <a:solidFill>
          <a:srgbClr val="F1471F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Формированию личностных качеств</a:t>
          </a:r>
          <a:endParaRPr lang="ru-RU" sz="1800" kern="12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5003" y="2536851"/>
        <a:ext cx="2484685" cy="1806550"/>
      </dsp:txXfrm>
    </dsp:sp>
    <dsp:sp modelId="{3FF8701E-0E4A-454E-9E52-98E42BFBDAF0}">
      <dsp:nvSpPr>
        <dsp:cNvPr id="0" name=""/>
        <dsp:cNvSpPr/>
      </dsp:nvSpPr>
      <dsp:spPr>
        <a:xfrm>
          <a:off x="2758157" y="2536851"/>
          <a:ext cx="2484685" cy="1806550"/>
        </a:xfrm>
        <a:prstGeom prst="rect">
          <a:avLst/>
        </a:prstGeom>
        <a:solidFill>
          <a:srgbClr val="DA6FDF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Улучшению </a:t>
          </a:r>
          <a:r>
            <a:rPr lang="ru-RU" sz="1800" kern="1200" dirty="0" err="1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психолого</a:t>
          </a:r>
          <a:r>
            <a:rPr lang="ru-RU" sz="1800" kern="12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– эмоционального состояния</a:t>
          </a:r>
          <a:endParaRPr lang="ru-RU" sz="1800" kern="12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758157" y="2536851"/>
        <a:ext cx="2484685" cy="1806550"/>
      </dsp:txXfrm>
    </dsp:sp>
    <dsp:sp modelId="{5B457F48-6C0E-4671-9B57-D9BA193E12C4}">
      <dsp:nvSpPr>
        <dsp:cNvPr id="0" name=""/>
        <dsp:cNvSpPr/>
      </dsp:nvSpPr>
      <dsp:spPr>
        <a:xfrm>
          <a:off x="5491311" y="2536851"/>
          <a:ext cx="2484685" cy="1806550"/>
        </a:xfrm>
        <a:prstGeom prst="rect">
          <a:avLst/>
        </a:prstGeom>
        <a:solidFill>
          <a:srgbClr val="8BBEF1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Укреплению психического здоровья</a:t>
          </a:r>
          <a:endParaRPr lang="ru-RU" sz="1800" kern="1200" dirty="0">
            <a:solidFill>
              <a:srgbClr val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5491311" y="2536851"/>
        <a:ext cx="2484685" cy="18065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E9688A-0EA5-4663-8AAC-1C18054D2CA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FE3FFD-94C1-44AF-95B0-7A60E2CF26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698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E3FFD-94C1-44AF-95B0-7A60E2CF269B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896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3%D1%80%D0%B5%D1%87%D0%B5%D1%81%D0%BA%D0%B8%D0%B9_%D1%8F%D0%B7%D1%8B%D0%BA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6400" y="1981200"/>
            <a:ext cx="7239000" cy="19812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Двигательная активность детей в ДОУ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4114800"/>
            <a:ext cx="3429000" cy="2590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Недостаточная двигательная активность - гиподинамия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Гиподинамия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пониженная подвижность, (от 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Греческий язык"/>
              </a:rPr>
              <a:t>греч.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ὑπό — «под» и </a:t>
            </a:r>
            <a:r>
              <a:rPr lang="ru-RU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δύνᾰμις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«сила») — нарушение функций организма (опорно-двигательного аппарата, кровообращения, дыхания, пищеварения) при ограничении двигательной активности, снижении силы сокращения мышц.</a:t>
            </a:r>
          </a:p>
          <a:p>
            <a:pPr marL="0" indent="0">
              <a:buNone/>
            </a:pPr>
            <a:endParaRPr lang="ru-RU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25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Что же такое </a:t>
            </a:r>
            <a:b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двигательная активность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4038600"/>
          </a:xfr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perspectiveLeft"/>
            <a:lightRig rig="glow" dir="t">
              <a:rot lat="0" lon="0" rev="4800000"/>
            </a:lightRig>
          </a:scene3d>
          <a:sp3d prstMaterial="matte"/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2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7116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Двигательная активность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spcBef>
                <a:spcPts val="1800"/>
              </a:spcBef>
              <a:buClr>
                <a:srgbClr val="9A5315"/>
              </a:buClr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Это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суммарное количество двигательных действий, осуществляемых ребенком в течении дня </a:t>
            </a:r>
          </a:p>
          <a:p>
            <a:pPr marL="0" indent="0">
              <a:buNone/>
            </a:pP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3124200"/>
            <a:ext cx="4495800" cy="3284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Значимость двигательной активности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419298"/>
              </p:ext>
            </p:extLst>
          </p:nvPr>
        </p:nvGraphicFramePr>
        <p:xfrm>
          <a:off x="609600" y="1676400"/>
          <a:ext cx="80010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5738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Целевые ориентиры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2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Целевые ориентиры:</a:t>
            </a:r>
          </a:p>
          <a:p>
            <a:pPr lvl="0">
              <a:spcBef>
                <a:spcPts val="0"/>
              </a:spcBef>
              <a:buFontTx/>
              <a:buChar char="-"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Развита мелкая и крупная моторика;</a:t>
            </a:r>
          </a:p>
          <a:p>
            <a:pPr lvl="0">
              <a:spcBef>
                <a:spcPts val="0"/>
              </a:spcBef>
              <a:buFontTx/>
              <a:buChar char="-"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подвижен;</a:t>
            </a:r>
          </a:p>
          <a:p>
            <a:pPr lvl="0">
              <a:spcBef>
                <a:spcPts val="0"/>
              </a:spcBef>
              <a:buFontTx/>
              <a:buChar char="-"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Вынослив;</a:t>
            </a:r>
          </a:p>
          <a:p>
            <a:pPr lvl="0">
              <a:spcBef>
                <a:spcPts val="0"/>
              </a:spcBef>
              <a:buFontTx/>
              <a:buChar char="-"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Владеет основными движениями;</a:t>
            </a:r>
          </a:p>
          <a:p>
            <a:pPr lvl="0">
              <a:spcBef>
                <a:spcPts val="0"/>
              </a:spcBef>
              <a:buFontTx/>
              <a:buChar char="-"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 контролировать свои движения и управлять ими.</a:t>
            </a:r>
          </a:p>
          <a:p>
            <a:pPr lvl="0">
              <a:spcBef>
                <a:spcPts val="0"/>
              </a:spcBef>
              <a:buFontTx/>
              <a:buChar char="-"/>
            </a:pPr>
            <a:endParaRPr lang="ru-RU" sz="2400" dirty="0">
              <a:solidFill>
                <a:srgbClr val="9A5315"/>
              </a:solidFill>
              <a:latin typeface="Segoe Print"/>
            </a:endParaRPr>
          </a:p>
          <a:p>
            <a:pPr marL="0" lvl="0" indent="0">
              <a:spcBef>
                <a:spcPts val="1800"/>
              </a:spcBef>
              <a:buClr>
                <a:srgbClr val="9A5315"/>
              </a:buClr>
              <a:buNone/>
            </a:pP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1" y="3505200"/>
            <a:ext cx="4038600" cy="3148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149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066800"/>
            <a:ext cx="8305800" cy="5059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Gungsuh" panose="02030600000101010101" pitchFamily="18" charset="-127"/>
                <a:cs typeface="Times New Roman" panose="02020603050405020304" pitchFamily="18" charset="0"/>
              </a:rPr>
              <a:t>Двигательная активность дошкольника должна соответствовать: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Gungsuh" panose="02030600000101010101" pitchFamily="18" charset="-127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Gungsuh" panose="02030600000101010101" pitchFamily="18" charset="-127"/>
                <a:cs typeface="Times New Roman" panose="02020603050405020304" pitchFamily="18" charset="0"/>
              </a:rPr>
              <a:t> его опыту, интересам, желаниям, функциональным возможностям организма. Поэтому педагогам необходимо позаботиться об организации детской двигательной деятельности, ее разнообразии, а также выполнении основных задач и требований к ее содержанию.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51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838200"/>
            <a:ext cx="8382000" cy="5638800"/>
          </a:xfrm>
        </p:spPr>
        <p:txBody>
          <a:bodyPr/>
          <a:lstStyle/>
          <a:p>
            <a:endParaRPr 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Стрелка вправо с вырезом 4"/>
          <p:cNvSpPr/>
          <p:nvPr/>
        </p:nvSpPr>
        <p:spPr>
          <a:xfrm flipH="1">
            <a:off x="2514600" y="76200"/>
            <a:ext cx="5943600" cy="2438400"/>
          </a:xfrm>
          <a:prstGeom prst="notched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блок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 организованное обучение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право с вырезом 6"/>
          <p:cNvSpPr/>
          <p:nvPr/>
        </p:nvSpPr>
        <p:spPr>
          <a:xfrm flipH="1">
            <a:off x="795454" y="2057400"/>
            <a:ext cx="6324600" cy="2590800"/>
          </a:xfrm>
          <a:prstGeom prst="notched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блок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 в режимных моментах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право с вырезом 7"/>
          <p:cNvSpPr/>
          <p:nvPr/>
        </p:nvSpPr>
        <p:spPr>
          <a:xfrm flipH="1">
            <a:off x="2400300" y="4267200"/>
            <a:ext cx="6172200" cy="2438400"/>
          </a:xfrm>
          <a:prstGeom prst="notch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блок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Свободная, самостоятельная деятельность детей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двигательной активности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400" y="1066800"/>
            <a:ext cx="8229600" cy="4525963"/>
          </a:xfrm>
        </p:spPr>
        <p:txBody>
          <a:bodyPr>
            <a:noAutofit/>
          </a:bodyPr>
          <a:lstStyle/>
          <a:p>
            <a:pPr marL="457200" lvl="0" indent="-457200"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sz="2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Физкультурно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оздоровительные занятия в ходе режимных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моментов.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Организованная двигательная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деятельность.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двигательная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деятельность.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sz="2800" dirty="0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Физкультурно-</a:t>
            </a:r>
            <a:r>
              <a:rPr lang="ru-RU" sz="2800" dirty="0" err="1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оздоровительна</a:t>
            </a:r>
            <a:r>
              <a:rPr lang="ru-RU" sz="2800" dirty="0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деятельность.</a:t>
            </a: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457200" lvl="0" indent="-457200"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работа  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ДОУ с 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семьями по физическому развитию.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pPr marL="457200" lvl="0" indent="-457200" algn="l"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ru-RU" sz="2800" b="1" dirty="0" err="1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Физкультурно</a:t>
            </a:r>
            <a:r>
              <a:rPr lang="ru-RU" sz="2800" b="1" dirty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оздоровительные занятия в ходе режимных моментов.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066800"/>
            <a:ext cx="6781800" cy="47015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800600" y="5638799"/>
            <a:ext cx="3048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гимнастика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25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57200"/>
            <a:ext cx="4495800" cy="337185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819400"/>
            <a:ext cx="51816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8547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81000" y="228600"/>
            <a:ext cx="8458200" cy="685800"/>
          </a:xfrm>
        </p:spPr>
        <p:txBody>
          <a:bodyPr>
            <a:noAutofit/>
          </a:bodyPr>
          <a:lstStyle/>
          <a:p>
            <a:pPr algn="l"/>
            <a:r>
              <a:rPr lang="ru-RU" sz="2400" b="1" dirty="0">
                <a:ln w="1143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 и физические упражнения во время прогулки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914400"/>
            <a:ext cx="5689600" cy="4267200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2929054"/>
            <a:ext cx="5003800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43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0960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2. Организованная двигательная деятельность.</a:t>
            </a:r>
            <a:r>
              <a:rPr lang="ru-RU" sz="2800" dirty="0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762000"/>
            <a:ext cx="6745817" cy="5059363"/>
          </a:xfrm>
        </p:spPr>
      </p:pic>
      <p:sp>
        <p:nvSpPr>
          <p:cNvPr id="5" name="TextBox 4"/>
          <p:cNvSpPr txBox="1"/>
          <p:nvPr/>
        </p:nvSpPr>
        <p:spPr>
          <a:xfrm>
            <a:off x="2743200" y="5791200"/>
            <a:ext cx="541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Физкультурные занятия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778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685800"/>
            <a:ext cx="6979708" cy="5234781"/>
          </a:xfrm>
        </p:spPr>
      </p:pic>
    </p:spTree>
    <p:extLst>
      <p:ext uri="{BB962C8B-B14F-4D97-AF65-F5344CB8AC3E}">
        <p14:creationId xmlns:p14="http://schemas.microsoft.com/office/powerpoint/2010/main" val="168953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388" y="599165"/>
            <a:ext cx="6569212" cy="6030235"/>
          </a:xfrm>
        </p:spPr>
      </p:pic>
    </p:spTree>
    <p:extLst>
      <p:ext uri="{BB962C8B-B14F-4D97-AF65-F5344CB8AC3E}">
        <p14:creationId xmlns:p14="http://schemas.microsoft.com/office/powerpoint/2010/main" val="201537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79216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800" b="1" dirty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Самостоятельная двигательная деятельность.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006821"/>
            <a:ext cx="3886200" cy="5634157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715215"/>
            <a:ext cx="5385055" cy="292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9736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Физкультурные досуги, развлечения, праздники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81000" y="762000"/>
            <a:ext cx="8305800" cy="5440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93" y="990600"/>
            <a:ext cx="5181600" cy="3886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620" y="3200400"/>
            <a:ext cx="4876800" cy="3657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86400" y="1981200"/>
            <a:ext cx="3276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Спортивный досуг «ПДД»</a:t>
            </a: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948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Познавательно-спортивное развлечение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81000" y="762000"/>
            <a:ext cx="8305800" cy="5440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>                                                                                                          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219200"/>
            <a:ext cx="6184915" cy="41409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29326"/>
            <a:ext cx="5710110" cy="38230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62200" y="602166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 гостях у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Лесовичка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54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Дни здоровья</a:t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В поисках главного сокровища – здоровья»</a:t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81000" y="762000"/>
            <a:ext cx="8305800" cy="5440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58" y="1066800"/>
            <a:ext cx="5485028" cy="4114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127" y="3120483"/>
            <a:ext cx="56388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50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81000" y="762000"/>
            <a:ext cx="8305800" cy="5440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"/>
            <a:ext cx="5257800" cy="39433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329" y="2088763"/>
            <a:ext cx="59944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836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«Иры с бабушкой Ягой»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81000" y="762000"/>
            <a:ext cx="8305800" cy="5440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27" y="838200"/>
            <a:ext cx="5588000" cy="4191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2169841"/>
            <a:ext cx="348615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22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Осенние эстафеты»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81000" y="762000"/>
            <a:ext cx="8305800" cy="5440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685800"/>
            <a:ext cx="5520267" cy="31051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3048000"/>
            <a:ext cx="6400800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05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077200" cy="685800"/>
          </a:xfrm>
        </p:spPr>
        <p:txBody>
          <a:bodyPr>
            <a:noAutofit/>
          </a:bodyPr>
          <a:lstStyle/>
          <a:p>
            <a:pPr marL="457200" lvl="0" indent="-457200">
              <a:spcBef>
                <a:spcPts val="0"/>
              </a:spcBef>
            </a:pPr>
            <a:r>
              <a:rPr lang="ru-RU" sz="2800" b="1" dirty="0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5. Совместная </a:t>
            </a:r>
            <a:r>
              <a:rPr lang="ru-RU" sz="2800" b="1" dirty="0" err="1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физкультурно</a:t>
            </a:r>
            <a:r>
              <a:rPr lang="ru-RU" sz="2800" b="1" dirty="0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оздоровительная работа  </a:t>
            </a:r>
            <a:r>
              <a:rPr lang="ru-RU" sz="2800" b="1" dirty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ДОУ с </a:t>
            </a:r>
            <a:r>
              <a:rPr lang="ru-RU" sz="2800" b="1" dirty="0" smtClean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семьями</a:t>
            </a:r>
            <a:r>
              <a:rPr lang="ru-RU" sz="2800" dirty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4BACC6">
                    <a:lumMod val="50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33400" y="1143000"/>
            <a:ext cx="8153400" cy="49831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ru-RU" sz="2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83" y="1143000"/>
            <a:ext cx="5410200" cy="36053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2744391"/>
            <a:ext cx="6172825" cy="4113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2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Веселые старты»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81000" y="762000"/>
            <a:ext cx="8305800" cy="5440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762000"/>
            <a:ext cx="7857066" cy="4419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667000"/>
            <a:ext cx="6874933" cy="386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679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режима двигательной активности в ДОУ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81000" y="762000"/>
            <a:ext cx="8305800" cy="5440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8" y="1196975"/>
            <a:ext cx="8645525" cy="427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637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09600"/>
          </a:xfrm>
        </p:spPr>
        <p:txBody>
          <a:bodyPr>
            <a:noAutofit/>
          </a:bodyPr>
          <a:lstStyle/>
          <a:p>
            <a:pPr lvl="0" algn="l">
              <a:spcBef>
                <a:spcPts val="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33400" y="2286000"/>
            <a:ext cx="7315200" cy="3916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01638"/>
            <a:ext cx="8572500" cy="586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790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2600" y="1981200"/>
            <a:ext cx="7239000" cy="198120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9A531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367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247</Words>
  <Application>Microsoft Office PowerPoint</Application>
  <PresentationFormat>Экран (4:3)</PresentationFormat>
  <Paragraphs>63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Gungsuh</vt:lpstr>
      <vt:lpstr>Arial</vt:lpstr>
      <vt:lpstr>Arial Black</vt:lpstr>
      <vt:lpstr>Calibri</vt:lpstr>
      <vt:lpstr>Segoe Print</vt:lpstr>
      <vt:lpstr>Times New Roman</vt:lpstr>
      <vt:lpstr>Office Theme</vt:lpstr>
      <vt:lpstr>Двигательная активность детей в ДОУ</vt:lpstr>
      <vt:lpstr>Недостаточная двигательная активность - гиподинамия</vt:lpstr>
      <vt:lpstr> Что же такое  двигательная активность</vt:lpstr>
      <vt:lpstr>Двигательная активность</vt:lpstr>
      <vt:lpstr>Значимость двигательной активности</vt:lpstr>
      <vt:lpstr>Целевые ориентиры</vt:lpstr>
      <vt:lpstr>Презентация PowerPoint</vt:lpstr>
      <vt:lpstr>Презентация PowerPoint</vt:lpstr>
      <vt:lpstr>Формы двигательной активности</vt:lpstr>
      <vt:lpstr>Физкультурно – оздоровительные занятия в ходе режимных моментов.</vt:lpstr>
      <vt:lpstr>Презентация PowerPoint</vt:lpstr>
      <vt:lpstr>Подвижные игры и физические упражнения во время прогулки</vt:lpstr>
      <vt:lpstr> 2. Организованная двигательная деятельность. </vt:lpstr>
      <vt:lpstr>Презентация PowerPoint</vt:lpstr>
      <vt:lpstr>Презентация PowerPoint</vt:lpstr>
      <vt:lpstr>3. Самостоятельная двигательная деятельность.</vt:lpstr>
      <vt:lpstr> 4. Физкультурные досуги, развлечения, праздники </vt:lpstr>
      <vt:lpstr>Познавательно-спортивное развлечение</vt:lpstr>
      <vt:lpstr>Дни здоровья « В поисках главного сокровища – здоровья» </vt:lpstr>
      <vt:lpstr>Презентация PowerPoint</vt:lpstr>
      <vt:lpstr>«Иры с бабушкой Ягой»</vt:lpstr>
      <vt:lpstr>« Осенние эстафеты»</vt:lpstr>
      <vt:lpstr> 5. Совместная физкультурно – оздоровительная работа  ДОУ с семьями </vt:lpstr>
      <vt:lpstr>« Веселые старты»</vt:lpstr>
      <vt:lpstr>Модель режима двигательной активности в ДОУ</vt:lpstr>
      <vt:lpstr>         -    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Delo</cp:lastModifiedBy>
  <cp:revision>53</cp:revision>
  <dcterms:created xsi:type="dcterms:W3CDTF">2015-08-14T15:50:26Z</dcterms:created>
  <dcterms:modified xsi:type="dcterms:W3CDTF">2019-11-26T11:30:02Z</dcterms:modified>
</cp:coreProperties>
</file>