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5" r:id="rId1"/>
  </p:sldMasterIdLst>
  <p:notesMasterIdLst>
    <p:notesMasterId r:id="rId14"/>
  </p:notes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8" r:id="rId12"/>
    <p:sldId id="267" r:id="rId13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0" d="100"/>
          <a:sy n="80" d="100"/>
        </p:scale>
        <p:origin x="754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524ED-05DC-43DE-BD45-EDEA435327E9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F0C9AC-A137-4E70-9966-33163B48CDC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552477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0C9AC-A137-4E70-9966-33163B48CDC8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5153779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0C9AC-A137-4E70-9966-33163B48CDC8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9205128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0C9AC-A137-4E70-9966-33163B48CDC8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4658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0C9AC-A137-4E70-9966-33163B48CDC8}" type="slidenum">
              <a:rPr lang="ru-RU" smtClean="0"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2394463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BF0C9AC-A137-4E70-9966-33163B48CDC8}" type="slidenum">
              <a:rPr lang="ru-RU" smtClean="0"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0444747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67306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120530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401601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57928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78950123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410440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413645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8813124"/>
      </p:ext>
    </p:extLst>
  </p:cSld>
  <p:clrMapOvr>
    <a:masterClrMapping/>
  </p:clrMapOvr>
  <p:extLst>
    <p:ext uri="{DCECCB84-F9BA-43D5-87BE-67443E8EF086}">
      <p15:sldGuideLst xmlns:p15="http://schemas.microsoft.com/office/powerpoint/2012/main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29703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Панорамная фотография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401054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98482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086948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473798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0534195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929437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9828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895584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984BEE8E-BB6E-49BD-B873-041B6EE260FD}" type="datetimeFigureOut">
              <a:rPr lang="ru-RU" smtClean="0"/>
              <a:t>08.11.2023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1477979B-BA27-4CFF-9548-8395ED3922D8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097462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86" r:id="rId1"/>
    <p:sldLayoutId id="2147483787" r:id="rId2"/>
    <p:sldLayoutId id="2147483788" r:id="rId3"/>
    <p:sldLayoutId id="2147483789" r:id="rId4"/>
    <p:sldLayoutId id="2147483790" r:id="rId5"/>
    <p:sldLayoutId id="2147483791" r:id="rId6"/>
    <p:sldLayoutId id="2147483792" r:id="rId7"/>
    <p:sldLayoutId id="2147483793" r:id="rId8"/>
    <p:sldLayoutId id="2147483794" r:id="rId9"/>
    <p:sldLayoutId id="2147483795" r:id="rId10"/>
    <p:sldLayoutId id="2147483796" r:id="rId11"/>
    <p:sldLayoutId id="2147483797" r:id="rId12"/>
    <p:sldLayoutId id="2147483798" r:id="rId13"/>
    <p:sldLayoutId id="2147483799" r:id="rId14"/>
    <p:sldLayoutId id="2147483800" r:id="rId15"/>
    <p:sldLayoutId id="2147483801" r:id="rId16"/>
    <p:sldLayoutId id="2147483802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7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jpeg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507498" y="2742943"/>
            <a:ext cx="1017715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i="1" dirty="0">
                <a:ln>
                  <a:solidFill>
                    <a:srgbClr val="7030A0"/>
                  </a:solidFill>
                </a:ln>
                <a:solidFill>
                  <a:srgbClr val="333333"/>
                </a:solidFill>
                <a:effectLst/>
                <a:latin typeface="Helvetica Neue"/>
              </a:rPr>
              <a:t>Метеоплощадка в детском саду – будем знакомы!</a:t>
            </a:r>
            <a:endParaRPr lang="ru-RU" sz="2800" dirty="0">
              <a:ln>
                <a:solidFill>
                  <a:srgbClr val="7030A0"/>
                </a:solidFill>
              </a:ln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781309" y="0"/>
            <a:ext cx="856920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  <a:latin typeface="Helvetica Neue"/>
                <a:ea typeface="Calibri" panose="020F0502020204030204" pitchFamily="34" charset="0"/>
                <a:cs typeface="Arial" panose="020B0604020202020204" pitchFamily="34" charset="0"/>
              </a:rPr>
              <a:t>МАДОУ Юшалинский детский сад №11 «Колокольчик» </a:t>
            </a:r>
            <a:endParaRPr lang="ru-RU" sz="2400" b="1" dirty="0">
              <a:solidFill>
                <a:srgbClr val="FF0000"/>
              </a:solidFill>
              <a:latin typeface="Helvetica Neue"/>
              <a:cs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144000" y="4340868"/>
            <a:ext cx="6096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b="1" dirty="0">
                <a:solidFill>
                  <a:sysClr val="windowText" lastClr="000000"/>
                </a:solidFill>
                <a:latin typeface="Helvetica Neue"/>
                <a:ea typeface="Calibri" panose="020F0502020204030204" pitchFamily="34" charset="0"/>
              </a:rPr>
              <a:t>Выполнил воспитатель </a:t>
            </a:r>
          </a:p>
          <a:p>
            <a:r>
              <a:rPr lang="ru-RU" b="1" dirty="0">
                <a:solidFill>
                  <a:sysClr val="windowText" lastClr="000000"/>
                </a:solidFill>
                <a:latin typeface="Helvetica Neue"/>
                <a:ea typeface="Calibri" panose="020F0502020204030204" pitchFamily="34" charset="0"/>
              </a:rPr>
              <a:t>средней группы : </a:t>
            </a:r>
          </a:p>
          <a:p>
            <a:r>
              <a:rPr lang="ru-RU" b="1" dirty="0">
                <a:solidFill>
                  <a:sysClr val="windowText" lastClr="000000"/>
                </a:solidFill>
                <a:latin typeface="Helvetica Neue"/>
                <a:ea typeface="Calibri" panose="020F0502020204030204" pitchFamily="34" charset="0"/>
              </a:rPr>
              <a:t>Денисова И.В. </a:t>
            </a:r>
            <a:endParaRPr lang="ru-RU" b="1" dirty="0">
              <a:solidFill>
                <a:sysClr val="windowText" lastClr="000000"/>
              </a:solidFill>
              <a:latin typeface="Helvetica Neue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5170841" y="6070662"/>
            <a:ext cx="183095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/>
            <a:r>
              <a:rPr lang="ru-RU" b="1" dirty="0" err="1">
                <a:latin typeface="Helvetica Neue"/>
                <a:ea typeface="Calibri" panose="020F0502020204030204" pitchFamily="34" charset="0"/>
              </a:rPr>
              <a:t>п</a:t>
            </a:r>
            <a:r>
              <a:rPr lang="ru-RU" b="1" dirty="0" err="1">
                <a:solidFill>
                  <a:sysClr val="windowText" lastClr="000000"/>
                </a:solidFill>
                <a:latin typeface="Helvetica Neue"/>
                <a:ea typeface="Calibri" panose="020F0502020204030204" pitchFamily="34" charset="0"/>
              </a:rPr>
              <a:t>Юшала</a:t>
            </a:r>
            <a:r>
              <a:rPr lang="ru-RU" b="1" dirty="0">
                <a:solidFill>
                  <a:sysClr val="windowText" lastClr="000000"/>
                </a:solidFill>
                <a:latin typeface="Helvetica Neue"/>
                <a:ea typeface="Calibri" panose="020F0502020204030204" pitchFamily="34" charset="0"/>
              </a:rPr>
              <a:t> 2022г</a:t>
            </a:r>
            <a:endParaRPr lang="ru-RU" b="1" dirty="0">
              <a:solidFill>
                <a:sysClr val="windowText" lastClr="000000"/>
              </a:solidFill>
              <a:latin typeface="Helvetica Neue"/>
            </a:endParaRPr>
          </a:p>
        </p:txBody>
      </p:sp>
    </p:spTree>
    <p:extLst>
      <p:ext uri="{BB962C8B-B14F-4D97-AF65-F5344CB8AC3E}">
        <p14:creationId xmlns:p14="http://schemas.microsoft.com/office/powerpoint/2010/main" val="138871036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44000"/>
            <a:duotone>
              <a:schemeClr val="bg2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https://phonoteka.org/uploads/posts/2021-05/1620865173_6-phonoteka_org-p-fon-dlya-meteostantsii-7.jpg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12779" y="264526"/>
            <a:ext cx="2062348" cy="1945482"/>
          </a:xfrm>
          <a:prstGeom prst="rect">
            <a:avLst/>
          </a:prstGeom>
          <a:noFill/>
        </p:spPr>
      </p:pic>
      <p:sp>
        <p:nvSpPr>
          <p:cNvPr id="5" name="Прямоугольник 4"/>
          <p:cNvSpPr/>
          <p:nvPr/>
        </p:nvSpPr>
        <p:spPr>
          <a:xfrm>
            <a:off x="282975" y="264526"/>
            <a:ext cx="10070274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000" b="1" dirty="0">
                <a:solidFill>
                  <a:srgbClr val="7030A0"/>
                </a:solidFill>
              </a:rPr>
              <a:t>Метеоплощадка с размещённым на ней специальным оборудованием, предназначена для обучения детей элементарному определению состояния погоды</a:t>
            </a:r>
            <a:r>
              <a:rPr lang="ru-RU" sz="3000" b="1" i="0" dirty="0">
                <a:solidFill>
                  <a:srgbClr val="7030A0"/>
                </a:solidFill>
                <a:effectLst/>
              </a:rPr>
              <a:t> </a:t>
            </a:r>
            <a:endParaRPr lang="ru-RU" sz="3000" b="1" dirty="0">
              <a:solidFill>
                <a:srgbClr val="7030A0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613559" y="2276332"/>
            <a:ext cx="12275127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>
                <a:solidFill>
                  <a:srgbClr val="7030A0"/>
                </a:solidFill>
              </a:rPr>
              <a:t>Цель: </a:t>
            </a:r>
            <a:r>
              <a:rPr lang="ru-RU" sz="3000" b="1" dirty="0">
                <a:solidFill>
                  <a:srgbClr val="0070C0"/>
                </a:solidFill>
              </a:rPr>
              <a:t>познакомить детей с приборами метеоплощадки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82975" y="2896654"/>
            <a:ext cx="1219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000" b="1" dirty="0">
                <a:solidFill>
                  <a:srgbClr val="7030A0"/>
                </a:solidFill>
                <a:effectLst/>
              </a:rPr>
              <a:t>Задачи:</a:t>
            </a:r>
            <a:r>
              <a:rPr lang="ru-RU" sz="3000" dirty="0">
                <a:solidFill>
                  <a:srgbClr val="7030A0"/>
                </a:solidFill>
              </a:rPr>
              <a:t> </a:t>
            </a:r>
          </a:p>
          <a:p>
            <a:r>
              <a:rPr lang="ru-RU" sz="3000" b="1" dirty="0">
                <a:solidFill>
                  <a:srgbClr val="7030A0"/>
                </a:solidFill>
              </a:rPr>
              <a:t>- </a:t>
            </a:r>
            <a:r>
              <a:rPr lang="ru-RU" sz="3200" b="1" dirty="0">
                <a:solidFill>
                  <a:srgbClr val="0070C0"/>
                </a:solidFill>
              </a:rPr>
              <a:t>формировать умение наблюдать за элементарными изменениями погоды, анализировать, делать выводы; </a:t>
            </a:r>
          </a:p>
          <a:p>
            <a:r>
              <a:rPr lang="ru-RU" sz="3200" b="1" dirty="0">
                <a:solidFill>
                  <a:srgbClr val="7030A0"/>
                </a:solidFill>
                <a:effectLst/>
              </a:rPr>
              <a:t>- </a:t>
            </a:r>
            <a:r>
              <a:rPr lang="ru-RU" sz="3200" b="1" dirty="0">
                <a:solidFill>
                  <a:srgbClr val="0070C0"/>
                </a:solidFill>
                <a:effectLst/>
              </a:rPr>
              <a:t>развивать у детей любознательность </a:t>
            </a:r>
            <a:r>
              <a:rPr lang="ru-RU" sz="3200" b="1" dirty="0">
                <a:solidFill>
                  <a:srgbClr val="0070C0"/>
                </a:solidFill>
              </a:rPr>
              <a:t> </a:t>
            </a:r>
            <a:r>
              <a:rPr lang="ru-RU" sz="3200" b="1" dirty="0">
                <a:solidFill>
                  <a:srgbClr val="0070C0"/>
                </a:solidFill>
                <a:effectLst/>
              </a:rPr>
              <a:t>исследовательскую деятельность в процессе наблюдений за погодой;</a:t>
            </a:r>
            <a:endParaRPr lang="ru-RU" sz="3000" dirty="0">
              <a:solidFill>
                <a:srgbClr val="7030A0"/>
              </a:solidFill>
            </a:endParaRPr>
          </a:p>
          <a:p>
            <a:r>
              <a:rPr lang="ru-RU" sz="3000" b="1" dirty="0">
                <a:solidFill>
                  <a:srgbClr val="7030A0"/>
                </a:solidFill>
                <a:effectLst/>
              </a:rPr>
              <a:t>- </a:t>
            </a:r>
            <a:r>
              <a:rPr lang="ru-RU" sz="3200" b="1" dirty="0">
                <a:solidFill>
                  <a:srgbClr val="0070C0"/>
                </a:solidFill>
              </a:rPr>
              <a:t>в</a:t>
            </a:r>
            <a:r>
              <a:rPr lang="ru-RU" sz="3200" b="1" dirty="0">
                <a:solidFill>
                  <a:srgbClr val="0070C0"/>
                </a:solidFill>
                <a:effectLst/>
              </a:rPr>
              <a:t>оспитывать у детей основы экологической культуры.</a:t>
            </a:r>
            <a:endParaRPr lang="ru-RU" sz="3200" b="0" dirty="0">
              <a:solidFill>
                <a:srgbClr val="0070C0"/>
              </a:soli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2716906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2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551" t="-4123" r="15321" b="4123"/>
          <a:stretch/>
        </p:blipFill>
        <p:spPr>
          <a:xfrm rot="5400000">
            <a:off x="870213" y="1882152"/>
            <a:ext cx="5416837" cy="40934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Прямоугольник 6"/>
          <p:cNvSpPr/>
          <p:nvPr/>
        </p:nvSpPr>
        <p:spPr>
          <a:xfrm>
            <a:off x="928855" y="243981"/>
            <a:ext cx="5758307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Приглашение на экскурсию в одно </a:t>
            </a:r>
          </a:p>
          <a:p>
            <a:pPr algn="ctr"/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очень интересное местечко</a:t>
            </a:r>
            <a:endParaRPr lang="ru-RU" sz="2400" dirty="0">
              <a:latin typeface="Comic Sans MS" panose="030F0702030302020204" pitchFamily="66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31"/>
          <a:stretch/>
        </p:blipFill>
        <p:spPr>
          <a:xfrm rot="5400000">
            <a:off x="6715316" y="1262250"/>
            <a:ext cx="5877774" cy="352757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9" name="Прямоугольник 8"/>
          <p:cNvSpPr/>
          <p:nvPr/>
        </p:nvSpPr>
        <p:spPr>
          <a:xfrm>
            <a:off x="6606203" y="5960710"/>
            <a:ext cx="6096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Отправились искать, </a:t>
            </a:r>
          </a:p>
          <a:p>
            <a:pPr algn="ctr"/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что – то интересненькое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312" b="-4167"/>
          <a:stretch>
            <a:fillRect/>
          </a:stretch>
        </p:blipFill>
        <p:spPr>
          <a:xfrm>
            <a:off x="6815872" y="4576050"/>
            <a:ext cx="766067" cy="1785950"/>
          </a:xfrm>
          <a:prstGeom prst="rect">
            <a:avLst/>
          </a:prstGeom>
        </p:spPr>
      </p:pic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824" y="1926527"/>
            <a:ext cx="1357322" cy="13647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40085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403453" y="456710"/>
            <a:ext cx="622157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Нас встречают солнышко и тучка</a:t>
            </a:r>
            <a:endParaRPr lang="ru-RU" sz="2800" dirty="0"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702" r="7360"/>
          <a:stretch/>
        </p:blipFill>
        <p:spPr>
          <a:xfrm rot="5400000">
            <a:off x="463601" y="2056432"/>
            <a:ext cx="5627361" cy="351570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87" t="6642" r="5628"/>
          <a:stretch/>
        </p:blipFill>
        <p:spPr>
          <a:xfrm rot="5400000">
            <a:off x="6515427" y="1675340"/>
            <a:ext cx="5810461" cy="337320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7395987" y="6233081"/>
            <a:ext cx="37112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Очень рады этому…</a:t>
            </a:r>
            <a:endParaRPr lang="ru-RU" sz="2800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02520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-430254" y="206808"/>
            <a:ext cx="403761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Что это может 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быть?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563" r="10996"/>
          <a:stretch/>
        </p:blipFill>
        <p:spPr>
          <a:xfrm rot="5400000">
            <a:off x="-915771" y="2390074"/>
            <a:ext cx="5379520" cy="31679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896" r="5627"/>
          <a:stretch/>
        </p:blipFill>
        <p:spPr>
          <a:xfrm rot="5400000">
            <a:off x="3098615" y="910566"/>
            <a:ext cx="4085109" cy="267759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511"/>
          <a:stretch/>
        </p:blipFill>
        <p:spPr>
          <a:xfrm rot="5400000">
            <a:off x="5896858" y="2828933"/>
            <a:ext cx="4120736" cy="245650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714" r="13247"/>
          <a:stretch/>
        </p:blipFill>
        <p:spPr>
          <a:xfrm rot="5400000">
            <a:off x="8597420" y="3280812"/>
            <a:ext cx="4309510" cy="2456505"/>
          </a:xfrm>
          <a:prstGeom prst="rect">
            <a:avLst/>
          </a:prstGeom>
        </p:spPr>
      </p:pic>
      <p:sp>
        <p:nvSpPr>
          <p:cNvPr id="8" name="Прямоугольник 7"/>
          <p:cNvSpPr/>
          <p:nvPr/>
        </p:nvSpPr>
        <p:spPr>
          <a:xfrm>
            <a:off x="7098963" y="468418"/>
            <a:ext cx="4881465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Так это наш знакомый!</a:t>
            </a:r>
            <a:endParaRPr lang="ru-RU" sz="2800" dirty="0"/>
          </a:p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«Календарь наблюдений»</a:t>
            </a:r>
          </a:p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-Сейчас, все определим!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4184257" y="4847937"/>
            <a:ext cx="344696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Вывод: </a:t>
            </a:r>
          </a:p>
          <a:p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Среда -  пасмурный, холодный день.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7516378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120" t="-1798" r="7505" b="1798"/>
          <a:stretch/>
        </p:blipFill>
        <p:spPr>
          <a:xfrm rot="5400000">
            <a:off x="-983774" y="2137481"/>
            <a:ext cx="5840298" cy="339885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01339" y="0"/>
            <a:ext cx="3070071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Пошли дальше 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исследовать</a:t>
            </a:r>
            <a:endParaRPr lang="ru-RU" sz="2800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69" r="9264"/>
          <a:stretch/>
        </p:blipFill>
        <p:spPr>
          <a:xfrm rot="5400000">
            <a:off x="2324793" y="1665980"/>
            <a:ext cx="6437964" cy="355453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98" r="17403"/>
          <a:stretch/>
        </p:blipFill>
        <p:spPr>
          <a:xfrm rot="5400000">
            <a:off x="6601993" y="3358866"/>
            <a:ext cx="4247945" cy="2548442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6660858" y="152126"/>
            <a:ext cx="6096000" cy="273921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5"/>
                </a:solidFill>
                <a:effectLst/>
                <a:latin typeface="Bookman Old Style" panose="02050604050505020204" pitchFamily="18" charset="0"/>
              </a:rPr>
              <a:t>Метеобудка</a:t>
            </a:r>
          </a:p>
          <a:p>
            <a:pPr algn="ctr"/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размещают приборы </a:t>
            </a:r>
          </a:p>
          <a:p>
            <a:pPr algn="ctr"/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требующие защиты </a:t>
            </a:r>
          </a:p>
          <a:p>
            <a:pPr algn="ctr"/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от атмосферных осадков, </a:t>
            </a:r>
          </a:p>
          <a:p>
            <a:pPr algn="ctr"/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прямых солнечных лучей, </a:t>
            </a:r>
          </a:p>
          <a:p>
            <a:pPr algn="ctr"/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порывов ветра..</a:t>
            </a:r>
          </a:p>
          <a:p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490856" y="3478925"/>
            <a:ext cx="4957207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dirty="0">
                <a:solidFill>
                  <a:schemeClr val="accent5"/>
                </a:solidFill>
                <a:latin typeface="Comic Sans MS" panose="030F0702030302020204" pitchFamily="66" charset="0"/>
              </a:rPr>
              <a:t>Термометр </a:t>
            </a:r>
          </a:p>
          <a:p>
            <a:pPr algn="ctr"/>
            <a:r>
              <a:rPr lang="ru-RU" sz="2400" dirty="0">
                <a:solidFill>
                  <a:schemeClr val="accent5"/>
                </a:solidFill>
                <a:latin typeface="Comic Sans MS" panose="030F0702030302020204" pitchFamily="66" charset="0"/>
              </a:rPr>
              <a:t>прибор </a:t>
            </a:r>
          </a:p>
          <a:p>
            <a:pPr algn="ctr"/>
            <a:r>
              <a:rPr lang="ru-RU" sz="2400" dirty="0">
                <a:solidFill>
                  <a:schemeClr val="accent5"/>
                </a:solidFill>
                <a:latin typeface="Comic Sans MS" panose="030F0702030302020204" pitchFamily="66" charset="0"/>
              </a:rPr>
              <a:t>для </a:t>
            </a:r>
          </a:p>
          <a:p>
            <a:pPr algn="ctr"/>
            <a:r>
              <a:rPr lang="ru-RU" sz="2400" dirty="0">
                <a:solidFill>
                  <a:schemeClr val="accent5"/>
                </a:solidFill>
                <a:latin typeface="Comic Sans MS" panose="030F0702030302020204" pitchFamily="66" charset="0"/>
              </a:rPr>
              <a:t>измерения </a:t>
            </a:r>
          </a:p>
          <a:p>
            <a:pPr algn="ctr"/>
            <a:r>
              <a:rPr lang="ru-RU" sz="2400" dirty="0">
                <a:solidFill>
                  <a:schemeClr val="accent5"/>
                </a:solidFill>
                <a:latin typeface="Comic Sans MS" panose="030F0702030302020204" pitchFamily="66" charset="0"/>
              </a:rPr>
              <a:t>температуры </a:t>
            </a:r>
          </a:p>
          <a:p>
            <a:pPr algn="ctr"/>
            <a:r>
              <a:rPr lang="ru-RU" sz="2400" dirty="0">
                <a:solidFill>
                  <a:schemeClr val="accent5"/>
                </a:solidFill>
                <a:latin typeface="Comic Sans MS" panose="030F0702030302020204" pitchFamily="66" charset="0"/>
              </a:rPr>
              <a:t>воздуха</a:t>
            </a:r>
          </a:p>
        </p:txBody>
      </p:sp>
    </p:spTree>
    <p:extLst>
      <p:ext uri="{BB962C8B-B14F-4D97-AF65-F5344CB8AC3E}">
        <p14:creationId xmlns:p14="http://schemas.microsoft.com/office/powerpoint/2010/main" val="92051899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3">
            <a:alphaModFix amt="27000"/>
          </a:blip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059827" y="1860918"/>
            <a:ext cx="6683981" cy="3087583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6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4189095" y="2567045"/>
            <a:ext cx="5717966" cy="2641344"/>
          </a:xfrm>
          <a:prstGeom prst="rect">
            <a:avLst/>
          </a:prstGeom>
          <a:solidFill>
            <a:srgbClr val="FFFFFF">
              <a:shade val="85000"/>
            </a:srgbClr>
          </a:solidFill>
          <a:ln w="38100" cap="sq">
            <a:solidFill>
              <a:schemeClr val="accent5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Прямоугольник 5"/>
          <p:cNvSpPr/>
          <p:nvPr/>
        </p:nvSpPr>
        <p:spPr>
          <a:xfrm>
            <a:off x="-37326" y="233645"/>
            <a:ext cx="886653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32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Впечатлило, уж очень высоко и красиво!!!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67250" y="1502452"/>
            <a:ext cx="5299848" cy="236988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Флюгер</a:t>
            </a:r>
          </a:p>
          <a:p>
            <a:pPr algn="ctr"/>
            <a:r>
              <a:rPr lang="ru-RU" i="1" dirty="0">
                <a:solidFill>
                  <a:srgbClr val="7030A0"/>
                </a:solidFill>
              </a:rPr>
              <a:t> </a:t>
            </a:r>
            <a:r>
              <a:rPr lang="ru-RU" sz="2400" i="1" dirty="0">
                <a:solidFill>
                  <a:srgbClr val="7030A0"/>
                </a:solidFill>
                <a:latin typeface="Comic Sans MS" panose="030F0702030302020204" pitchFamily="66" charset="0"/>
              </a:rPr>
              <a:t>представляет собой </a:t>
            </a:r>
          </a:p>
          <a:p>
            <a:pPr algn="ctr"/>
            <a:r>
              <a:rPr lang="ru-RU" sz="2400" i="1" dirty="0">
                <a:solidFill>
                  <a:srgbClr val="7030A0"/>
                </a:solidFill>
                <a:latin typeface="Comic Sans MS" panose="030F0702030302020204" pitchFamily="66" charset="0"/>
              </a:rPr>
              <a:t>металлического петушка, </a:t>
            </a:r>
          </a:p>
          <a:p>
            <a:pPr algn="ctr"/>
            <a:r>
              <a:rPr lang="ru-RU" sz="2400" i="1" dirty="0">
                <a:solidFill>
                  <a:srgbClr val="7030A0"/>
                </a:solidFill>
                <a:latin typeface="Comic Sans MS" panose="030F0702030302020204" pitchFamily="66" charset="0"/>
              </a:rPr>
              <a:t>расположенного на вертикальной </a:t>
            </a:r>
          </a:p>
          <a:p>
            <a:pPr algn="ctr"/>
            <a:r>
              <a:rPr lang="ru-RU" sz="2400" i="1" dirty="0">
                <a:solidFill>
                  <a:srgbClr val="7030A0"/>
                </a:solidFill>
                <a:latin typeface="Comic Sans MS" panose="030F0702030302020204" pitchFamily="66" charset="0"/>
              </a:rPr>
              <a:t>оси и поворачивающегося </a:t>
            </a:r>
          </a:p>
          <a:p>
            <a:pPr algn="ctr"/>
            <a:r>
              <a:rPr lang="ru-RU" sz="2400" i="1" dirty="0">
                <a:solidFill>
                  <a:srgbClr val="7030A0"/>
                </a:solidFill>
                <a:latin typeface="Comic Sans MS" panose="030F0702030302020204" pitchFamily="66" charset="0"/>
              </a:rPr>
              <a:t>под воздействием ветра. 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81317" y="4556364"/>
            <a:ext cx="5301451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- Петушок смотрит на нас, 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а значит и ветерок дует 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в нашу сторону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346915608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282"/>
          <a:stretch/>
        </p:blipFill>
        <p:spPr>
          <a:xfrm rot="5400000">
            <a:off x="-687141" y="1799429"/>
            <a:ext cx="6623177" cy="323008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" name="Прямоугольник 2"/>
          <p:cNvSpPr/>
          <p:nvPr/>
        </p:nvSpPr>
        <p:spPr>
          <a:xfrm>
            <a:off x="4519805" y="667389"/>
            <a:ext cx="7272393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Палочка и круг,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трудно разобраться, что это такое?! 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И кто бы мог подумать,</a:t>
            </a:r>
          </a:p>
          <a:p>
            <a:pPr algn="ctr"/>
            <a:r>
              <a:rPr lang="ru-RU" sz="28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оказывается это – солнечные часы!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716115" y="3016327"/>
            <a:ext cx="6713517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5"/>
                </a:solidFill>
                <a:latin typeface="Bookman Old Style" panose="02050604050505020204" pitchFamily="18" charset="0"/>
              </a:rPr>
              <a:t>Солнечные часы</a:t>
            </a:r>
          </a:p>
          <a:p>
            <a:pPr algn="ctr"/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прибор для измерения времени по Солнцу. </a:t>
            </a:r>
          </a:p>
          <a:p>
            <a:pPr algn="ctr"/>
            <a:r>
              <a:rPr lang="ru-RU" sz="2400" i="1" dirty="0">
                <a:solidFill>
                  <a:srgbClr val="7030A0"/>
                </a:solidFill>
                <a:latin typeface="Comic Sans MS" panose="030F0702030302020204" pitchFamily="66" charset="0"/>
              </a:rPr>
              <a:t>В</a:t>
            </a:r>
            <a:r>
              <a:rPr lang="ru-RU" sz="2400" b="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ремя определяют по изменению длины тени от шеста (гномона) и её движению по циферблату. Пользоваться солнечными часами можно только днём при ясном небе или при лёгкой облачности, не мешающей образованию чёткой тени.</a:t>
            </a:r>
            <a:endParaRPr lang="ru-RU" sz="2400" b="0" i="0" dirty="0">
              <a:solidFill>
                <a:srgbClr val="7030A0"/>
              </a:solidFill>
              <a:effectLst/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2777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1244002" y="1933106"/>
            <a:ext cx="6508839" cy="300667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6645767" y="1971470"/>
            <a:ext cx="6493068" cy="299939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4" name="Прямоугольник 3"/>
          <p:cNvSpPr/>
          <p:nvPr/>
        </p:nvSpPr>
        <p:spPr>
          <a:xfrm>
            <a:off x="4134917" y="801459"/>
            <a:ext cx="3756156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А это что за прибор?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478487" y="1620563"/>
            <a:ext cx="5069016" cy="181588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ru-RU" sz="2800" b="1" i="1" dirty="0">
                <a:solidFill>
                  <a:schemeClr val="accent5"/>
                </a:solidFill>
                <a:effectLst/>
                <a:latin typeface="Bookman Old Style" panose="02050604050505020204" pitchFamily="18" charset="0"/>
              </a:rPr>
              <a:t>Дождемер</a:t>
            </a:r>
          </a:p>
          <a:p>
            <a:pPr algn="ctr"/>
            <a:r>
              <a:rPr lang="ru-RU" sz="2800" b="1" i="1" dirty="0">
                <a:solidFill>
                  <a:srgbClr val="000000"/>
                </a:solidFill>
                <a:effectLst/>
                <a:latin typeface="Comic Sans MS" panose="030F0702030302020204" pitchFamily="66" charset="0"/>
              </a:rPr>
              <a:t> </a:t>
            </a:r>
            <a:r>
              <a:rPr lang="ru-RU" sz="280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прибор для измерения </a:t>
            </a:r>
          </a:p>
          <a:p>
            <a:pPr algn="ctr"/>
            <a:r>
              <a:rPr lang="ru-RU" sz="280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количества осадков дождя </a:t>
            </a:r>
          </a:p>
          <a:p>
            <a:pPr algn="ctr"/>
            <a:r>
              <a:rPr lang="ru-RU" sz="2800" i="1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в данной местности</a:t>
            </a:r>
            <a:endParaRPr lang="ru-RU" sz="2800" i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796301" y="4183961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Можно капли собирать!</a:t>
            </a:r>
          </a:p>
          <a:p>
            <a:pPr marL="285750" indent="-285750">
              <a:buFontTx/>
              <a:buChar char="-"/>
            </a:pP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Интересно, интересно</a:t>
            </a:r>
          </a:p>
          <a:p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сколько там дождя </a:t>
            </a:r>
          </a:p>
          <a:p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                   набралось?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32252438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06"/>
          <a:stretch/>
        </p:blipFill>
        <p:spPr>
          <a:xfrm rot="5400000">
            <a:off x="-1517064" y="1888507"/>
            <a:ext cx="6449141" cy="311641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3401032" y="614952"/>
            <a:ext cx="5170005" cy="83099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Сколько картинок с облаками,</a:t>
            </a:r>
          </a:p>
          <a:p>
            <a:pPr algn="ctr"/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еще окошечко есть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2954977" y="1838757"/>
            <a:ext cx="6282046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800" b="1" i="0" dirty="0">
                <a:solidFill>
                  <a:schemeClr val="accent5"/>
                </a:solidFill>
                <a:effectLst/>
                <a:latin typeface="Bookman Old Style" panose="02050604050505020204" pitchFamily="18" charset="0"/>
              </a:rPr>
              <a:t>Ловец</a:t>
            </a:r>
            <a:r>
              <a:rPr lang="ru-RU" sz="2800" b="0" i="0" dirty="0">
                <a:solidFill>
                  <a:schemeClr val="accent5"/>
                </a:solidFill>
                <a:effectLst/>
                <a:latin typeface="Bookman Old Style" panose="02050604050505020204" pitchFamily="18" charset="0"/>
              </a:rPr>
              <a:t> </a:t>
            </a:r>
            <a:r>
              <a:rPr lang="ru-RU" sz="2800" b="1" i="0" dirty="0">
                <a:solidFill>
                  <a:schemeClr val="accent5"/>
                </a:solidFill>
                <a:effectLst/>
                <a:latin typeface="Bookman Old Style" panose="02050604050505020204" pitchFamily="18" charset="0"/>
              </a:rPr>
              <a:t>облаков</a:t>
            </a:r>
            <a:r>
              <a:rPr lang="ru-RU" sz="2800" b="0" i="0" dirty="0">
                <a:solidFill>
                  <a:schemeClr val="accent5"/>
                </a:solidFill>
                <a:effectLst/>
                <a:latin typeface="Bookman Old Style" panose="02050604050505020204" pitchFamily="18" charset="0"/>
              </a:rPr>
              <a:t> </a:t>
            </a:r>
          </a:p>
          <a:p>
            <a:pPr algn="ctr"/>
            <a:r>
              <a:rPr lang="ru-RU" sz="2400" i="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представляет собой рамку, </a:t>
            </a:r>
          </a:p>
          <a:p>
            <a:pPr algn="ctr"/>
            <a:r>
              <a:rPr lang="ru-RU" sz="2400" i="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в центре которой есть прорезь, </a:t>
            </a:r>
          </a:p>
          <a:p>
            <a:pPr algn="ctr"/>
            <a:r>
              <a:rPr lang="ru-RU" sz="2400" i="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через которую можно наблюдать за облаками, </a:t>
            </a:r>
          </a:p>
          <a:p>
            <a:pPr algn="ctr"/>
            <a:r>
              <a:rPr lang="ru-RU" sz="2400" i="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и определять по картинкам </a:t>
            </a:r>
          </a:p>
          <a:p>
            <a:pPr algn="ctr"/>
            <a:r>
              <a:rPr lang="ru-RU" sz="2400" i="0" dirty="0">
                <a:solidFill>
                  <a:srgbClr val="7030A0"/>
                </a:solidFill>
                <a:effectLst/>
                <a:latin typeface="Comic Sans MS" panose="030F0702030302020204" pitchFamily="66" charset="0"/>
              </a:rPr>
              <a:t>на рамке виды облаков</a:t>
            </a:r>
            <a:endParaRPr lang="ru-RU" sz="2400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7" name="Рисунок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7116226" y="1982722"/>
            <a:ext cx="6544145" cy="302298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8" name="Прямоугольник 7"/>
          <p:cNvSpPr/>
          <p:nvPr/>
        </p:nvSpPr>
        <p:spPr>
          <a:xfrm>
            <a:off x="3401032" y="5071964"/>
            <a:ext cx="494013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>
                <a:solidFill>
                  <a:srgbClr val="7030A0"/>
                </a:solidFill>
                <a:latin typeface="Comic Sans MS" panose="030F0702030302020204" pitchFamily="66" charset="0"/>
              </a:rPr>
              <a:t>- </a:t>
            </a: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Скорей ловить облака, </a:t>
            </a:r>
          </a:p>
          <a:p>
            <a:pPr algn="ctr"/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Пожалуй самый интересный прибор!</a:t>
            </a:r>
          </a:p>
        </p:txBody>
      </p:sp>
    </p:spTree>
    <p:extLst>
      <p:ext uri="{BB962C8B-B14F-4D97-AF65-F5344CB8AC3E}">
        <p14:creationId xmlns:p14="http://schemas.microsoft.com/office/powerpoint/2010/main" val="13402311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4423746" y="614952"/>
            <a:ext cx="312457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285750" indent="-285750" algn="ctr">
              <a:buFontTx/>
              <a:buChar char="-"/>
            </a:pPr>
            <a:r>
              <a:rPr lang="ru-RU" sz="2400" b="1" dirty="0">
                <a:solidFill>
                  <a:srgbClr val="7030A0"/>
                </a:solidFill>
                <a:latin typeface="Comic Sans MS" panose="030F0702030302020204" pitchFamily="66" charset="0"/>
              </a:rPr>
              <a:t>До новых встреч!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611DD0CF-957A-4D6B-AFF2-04DD1F22DBF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067" y="1234441"/>
            <a:ext cx="11386963" cy="52600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87652793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27000"/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" t="4527" r="3885" b="988"/>
          <a:stretch/>
        </p:blipFill>
        <p:spPr bwMode="auto">
          <a:xfrm>
            <a:off x="2208927" y="651274"/>
            <a:ext cx="7336716" cy="51343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3317129" y="5785654"/>
            <a:ext cx="512031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3600" b="1" dirty="0">
                <a:solidFill>
                  <a:srgbClr val="7030A0"/>
                </a:solidFill>
                <a:latin typeface="Comic Sans MS" panose="030F0702030302020204" pitchFamily="66" charset="0"/>
              </a:rPr>
              <a:t>Спасибо за внимание</a:t>
            </a:r>
          </a:p>
        </p:txBody>
      </p:sp>
    </p:spTree>
    <p:extLst>
      <p:ext uri="{BB962C8B-B14F-4D97-AF65-F5344CB8AC3E}">
        <p14:creationId xmlns:p14="http://schemas.microsoft.com/office/powerpoint/2010/main" val="615271873"/>
      </p:ext>
    </p:extLst>
  </p:cSld>
  <p:clrMapOvr>
    <a:masterClrMapping/>
  </p:clrMapOvr>
</p:sld>
</file>

<file path=ppt/theme/theme1.xml><?xml version="1.0" encoding="utf-8"?>
<a:theme xmlns:a="http://schemas.openxmlformats.org/drawingml/2006/main" name="Сектор">
  <a:themeElements>
    <a:clrScheme name="Сектор">
      <a:dk1>
        <a:sysClr val="windowText" lastClr="000000"/>
      </a:dk1>
      <a:lt1>
        <a:sysClr val="window" lastClr="FFFFFF"/>
      </a:lt1>
      <a:dk2>
        <a:srgbClr val="146194"/>
      </a:dk2>
      <a:lt2>
        <a:srgbClr val="76DBF4"/>
      </a:lt2>
      <a:accent1>
        <a:srgbClr val="052F61"/>
      </a:accent1>
      <a:accent2>
        <a:srgbClr val="A50E82"/>
      </a:accent2>
      <a:accent3>
        <a:srgbClr val="14967C"/>
      </a:accent3>
      <a:accent4>
        <a:srgbClr val="6A9E1F"/>
      </a:accent4>
      <a:accent5>
        <a:srgbClr val="E87D37"/>
      </a:accent5>
      <a:accent6>
        <a:srgbClr val="C62324"/>
      </a:accent6>
      <a:hlink>
        <a:srgbClr val="0D2E46"/>
      </a:hlink>
      <a:folHlink>
        <a:srgbClr val="356A95"/>
      </a:folHlink>
    </a:clrScheme>
    <a:fontScheme name="Сектор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Сектор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92000"/>
                <a:satMod val="169000"/>
                <a:lumMod val="164000"/>
              </a:schemeClr>
            </a:gs>
            <a:gs pos="100000">
              <a:schemeClr val="phClr">
                <a:shade val="96000"/>
                <a:satMod val="120000"/>
                <a:lumMod val="90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13FEC7C6-62A9-40C4-99D2-581AACACAA2F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311</TotalTime>
  <Words>362</Words>
  <Application>Microsoft Office PowerPoint</Application>
  <PresentationFormat>Широкоэкранный</PresentationFormat>
  <Paragraphs>82</Paragraphs>
  <Slides>12</Slides>
  <Notes>5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9" baseType="lpstr">
      <vt:lpstr>Bookman Old Style</vt:lpstr>
      <vt:lpstr>Calibri</vt:lpstr>
      <vt:lpstr>Century Gothic</vt:lpstr>
      <vt:lpstr>Comic Sans MS</vt:lpstr>
      <vt:lpstr>Helvetica Neue</vt:lpstr>
      <vt:lpstr>Wingdings 3</vt:lpstr>
      <vt:lpstr>Сектор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diakov.net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Ирина</cp:lastModifiedBy>
  <cp:revision>37</cp:revision>
  <dcterms:created xsi:type="dcterms:W3CDTF">2022-09-08T00:28:36Z</dcterms:created>
  <dcterms:modified xsi:type="dcterms:W3CDTF">2023-11-08T17:13:28Z</dcterms:modified>
</cp:coreProperties>
</file>