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729F8-F8BF-415E-AB98-64DF79A08DE9}" type="datetimeFigureOut">
              <a:rPr lang="ru-RU" smtClean="0"/>
              <a:pPr/>
              <a:t>25.02.2020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E8F64-24D3-4CED-9FA1-8DD22DC10F6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729F8-F8BF-415E-AB98-64DF79A08DE9}" type="datetimeFigureOut">
              <a:rPr lang="ru-RU" smtClean="0"/>
              <a:pPr/>
              <a:t>25.02.2020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E8F64-24D3-4CED-9FA1-8DD22DC10F6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729F8-F8BF-415E-AB98-64DF79A08DE9}" type="datetimeFigureOut">
              <a:rPr lang="ru-RU" smtClean="0"/>
              <a:pPr/>
              <a:t>25.02.2020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E8F64-24D3-4CED-9FA1-8DD22DC10F6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729F8-F8BF-415E-AB98-64DF79A08DE9}" type="datetimeFigureOut">
              <a:rPr lang="ru-RU" smtClean="0"/>
              <a:pPr/>
              <a:t>25.02.2020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E8F64-24D3-4CED-9FA1-8DD22DC10F6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729F8-F8BF-415E-AB98-64DF79A08DE9}" type="datetimeFigureOut">
              <a:rPr lang="ru-RU" smtClean="0"/>
              <a:pPr/>
              <a:t>25.02.2020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E8F64-24D3-4CED-9FA1-8DD22DC10F6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729F8-F8BF-415E-AB98-64DF79A08DE9}" type="datetimeFigureOut">
              <a:rPr lang="ru-RU" smtClean="0"/>
              <a:pPr/>
              <a:t>25.02.2020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E8F64-24D3-4CED-9FA1-8DD22DC10F6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729F8-F8BF-415E-AB98-64DF79A08DE9}" type="datetimeFigureOut">
              <a:rPr lang="ru-RU" smtClean="0"/>
              <a:pPr/>
              <a:t>25.02.2020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E8F64-24D3-4CED-9FA1-8DD22DC10F6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729F8-F8BF-415E-AB98-64DF79A08DE9}" type="datetimeFigureOut">
              <a:rPr lang="ru-RU" smtClean="0"/>
              <a:pPr/>
              <a:t>25.02.2020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E8F64-24D3-4CED-9FA1-8DD22DC10F6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729F8-F8BF-415E-AB98-64DF79A08DE9}" type="datetimeFigureOut">
              <a:rPr lang="ru-RU" smtClean="0"/>
              <a:pPr/>
              <a:t>25.02.2020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E8F64-24D3-4CED-9FA1-8DD22DC10F6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729F8-F8BF-415E-AB98-64DF79A08DE9}" type="datetimeFigureOut">
              <a:rPr lang="ru-RU" smtClean="0"/>
              <a:pPr/>
              <a:t>25.02.2020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E8F64-24D3-4CED-9FA1-8DD22DC10F6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729F8-F8BF-415E-AB98-64DF79A08DE9}" type="datetimeFigureOut">
              <a:rPr lang="ru-RU" smtClean="0"/>
              <a:pPr/>
              <a:t>25.02.2020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E8F64-24D3-4CED-9FA1-8DD22DC10F6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0729F8-F8BF-415E-AB98-64DF79A08DE9}" type="datetimeFigureOut">
              <a:rPr lang="ru-RU" smtClean="0"/>
              <a:pPr/>
              <a:t>25.02.2020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E8F64-24D3-4CED-9FA1-8DD22DC10F6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11" Type="http://schemas.openxmlformats.org/officeDocument/2006/relationships/image" Target="../media/image29.jpeg"/><Relationship Id="rId5" Type="http://schemas.openxmlformats.org/officeDocument/2006/relationships/image" Target="../media/image23.jpeg"/><Relationship Id="rId10" Type="http://schemas.openxmlformats.org/officeDocument/2006/relationships/image" Target="../media/image28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11" Type="http://schemas.openxmlformats.org/officeDocument/2006/relationships/image" Target="../media/image38.jpeg"/><Relationship Id="rId5" Type="http://schemas.openxmlformats.org/officeDocument/2006/relationships/image" Target="../media/image32.jpeg"/><Relationship Id="rId10" Type="http://schemas.openxmlformats.org/officeDocument/2006/relationships/image" Target="../media/image37.jpeg"/><Relationship Id="rId4" Type="http://schemas.openxmlformats.org/officeDocument/2006/relationships/image" Target="../media/image31.jpeg"/><Relationship Id="rId9" Type="http://schemas.openxmlformats.org/officeDocument/2006/relationships/image" Target="../media/image3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jpeg"/><Relationship Id="rId11" Type="http://schemas.openxmlformats.org/officeDocument/2006/relationships/image" Target="../media/image47.jpeg"/><Relationship Id="rId5" Type="http://schemas.openxmlformats.org/officeDocument/2006/relationships/image" Target="../media/image41.jpeg"/><Relationship Id="rId10" Type="http://schemas.openxmlformats.org/officeDocument/2006/relationships/image" Target="../media/image46.jpeg"/><Relationship Id="rId4" Type="http://schemas.openxmlformats.org/officeDocument/2006/relationships/image" Target="../media/image40.jpeg"/><Relationship Id="rId9" Type="http://schemas.openxmlformats.org/officeDocument/2006/relationships/image" Target="../media/image4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jpeg"/><Relationship Id="rId11" Type="http://schemas.openxmlformats.org/officeDocument/2006/relationships/image" Target="../media/image56.png"/><Relationship Id="rId5" Type="http://schemas.openxmlformats.org/officeDocument/2006/relationships/image" Target="../media/image50.jpeg"/><Relationship Id="rId10" Type="http://schemas.openxmlformats.org/officeDocument/2006/relationships/image" Target="../media/image55.jpeg"/><Relationship Id="rId4" Type="http://schemas.openxmlformats.org/officeDocument/2006/relationships/image" Target="../media/image49.jpeg"/><Relationship Id="rId9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vdp.mycdn.me/getImage?id=434213161584&amp;idx=6&amp;thumbType=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8206"/>
            <a:ext cx="9144001" cy="6839793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971600" y="4437112"/>
            <a:ext cx="46174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Собери солдата в поход.</a:t>
            </a:r>
            <a:endParaRPr lang="ru-RU" sz="32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img2.akspic.ru/image/108986-korichnevyj_cvet-poster-tkan-holst-pergament-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1259632" y="573069"/>
            <a:ext cx="6696744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Дидактическая игра «Собери</a:t>
            </a:r>
            <a:r>
              <a:rPr kumimoji="0" lang="ru-RU" sz="2400" b="1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солдата в поход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 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Задачи: Закрепить знания детей о военных профессиях; развивать воображение; воспитывать гордость за нашу Отчизну.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Ход игры Перед детьми располагают карточки  с изображением военного, его предметов и атрибутов, используемых в этой профессии. У кого из игроков быстрее заполнится карточка с картинками, тот и выиграл По тому выбору, что сделал ребёнок, следует определить военную профессию. Назвать в каких войсках хочет служить ребёнок, когда вырастет.</a:t>
            </a:r>
            <a:endParaRPr kumimoji="0" lang="ru-RU" sz="240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img2.akspic.ru/image/108986-korichnevyj_cvet-poster-tkan-holst-pergament-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683569" y="548681"/>
          <a:ext cx="7848872" cy="5904656"/>
        </p:xfrm>
        <a:graphic>
          <a:graphicData uri="http://schemas.openxmlformats.org/drawingml/2006/table">
            <a:tbl>
              <a:tblPr/>
              <a:tblGrid>
                <a:gridCol w="2792386"/>
                <a:gridCol w="2607870"/>
                <a:gridCol w="2448616"/>
              </a:tblGrid>
              <a:tr h="2136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06" marR="416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06" marR="416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06" marR="416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95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06" marR="416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06" marR="416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06" marR="416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85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06" marR="416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06" marR="416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06" marR="416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4585" name="Рисунок 1" descr="https://avatars.mds.yandex.net/get-zen_doc/249065/pub_5bc3d195d1613800aa24b9ec_5bc3de3cd1613800aa24b9fc/scale_24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2852936"/>
            <a:ext cx="1492106" cy="1224136"/>
          </a:xfrm>
          <a:prstGeom prst="rect">
            <a:avLst/>
          </a:prstGeom>
          <a:noFill/>
        </p:spPr>
      </p:pic>
      <p:pic>
        <p:nvPicPr>
          <p:cNvPr id="24584" name="Рисунок 4" descr="https://avatars.mds.yandex.net/get-zen_doc/59923/pub_5bc3d195d1613800aa24b9ec_5bc3de42cf1f9400abd51eee/scale_24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620689"/>
            <a:ext cx="1584176" cy="1584176"/>
          </a:xfrm>
          <a:prstGeom prst="rect">
            <a:avLst/>
          </a:prstGeom>
          <a:noFill/>
        </p:spPr>
      </p:pic>
      <p:pic>
        <p:nvPicPr>
          <p:cNvPr id="24583" name="Рисунок 7" descr="https://avatars.mds.yandex.net/get-zen_doc/1209363/pub_5bc3d195d1613800aa24b9ec_5bc3de4887f24b00ab6c7a58/scale_240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692696"/>
            <a:ext cx="1943869" cy="1588375"/>
          </a:xfrm>
          <a:prstGeom prst="rect">
            <a:avLst/>
          </a:prstGeom>
          <a:noFill/>
        </p:spPr>
      </p:pic>
      <p:pic>
        <p:nvPicPr>
          <p:cNvPr id="24582" name="Рисунок 10" descr="https://avatars.mds.yandex.net/get-zen_doc/195447/pub_5bc3d195d1613800aa24b9ec_5bc3de663568bd00ad2608f9/scale_240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0192" y="4581128"/>
            <a:ext cx="1862276" cy="1296144"/>
          </a:xfrm>
          <a:prstGeom prst="rect">
            <a:avLst/>
          </a:prstGeom>
          <a:noFill/>
        </p:spPr>
      </p:pic>
      <p:pic>
        <p:nvPicPr>
          <p:cNvPr id="24581" name="Рисунок 31" descr="Так выглядел солдат Советской армии в начале войны и в ее конце. 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35896" y="2780928"/>
            <a:ext cx="2232248" cy="1526945"/>
          </a:xfrm>
          <a:prstGeom prst="rect">
            <a:avLst/>
          </a:prstGeom>
          <a:noFill/>
        </p:spPr>
      </p:pic>
      <p:pic>
        <p:nvPicPr>
          <p:cNvPr id="24580" name="Рисунок 13" descr="https://avatars.mds.yandex.net/get-zen_doc/28845/pub_5bc3d195d1613800aa24b9ec_5bc3de6d28c0c700aae7d495/scale_240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51920" y="4581128"/>
            <a:ext cx="1872208" cy="1404156"/>
          </a:xfrm>
          <a:prstGeom prst="rect">
            <a:avLst/>
          </a:prstGeom>
          <a:noFill/>
        </p:spPr>
      </p:pic>
      <p:pic>
        <p:nvPicPr>
          <p:cNvPr id="24579" name="Рисунок 16" descr="https://avatars.mds.yandex.net/get-zen_doc/1209363/pub_5bc3d195d1613800aa24b9ec_5bc3de748359c800abc7f03d/scale_240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87624" y="2780928"/>
            <a:ext cx="1920213" cy="1080120"/>
          </a:xfrm>
          <a:prstGeom prst="rect">
            <a:avLst/>
          </a:prstGeom>
          <a:noFill/>
        </p:spPr>
      </p:pic>
      <p:pic>
        <p:nvPicPr>
          <p:cNvPr id="24578" name="Рисунок 19" descr="https://avatars.mds.yandex.net/get-zen_doc/29030/pub_5bc3d195d1613800aa24b9ec_5bc3de7a38a33e00a9f7da71/scale_240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851920" y="692697"/>
            <a:ext cx="1561106" cy="1512167"/>
          </a:xfrm>
          <a:prstGeom prst="rect">
            <a:avLst/>
          </a:prstGeom>
          <a:noFill/>
        </p:spPr>
      </p:pic>
      <p:pic>
        <p:nvPicPr>
          <p:cNvPr id="24577" name="Рисунок 22" descr="https://avatars.mds.yandex.net/get-zen_doc/50840/pub_5bc3d195d1613800aa24b9ec_5bc3de82575b6b00abbee427/scale_2400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331640" y="4581128"/>
            <a:ext cx="1728192" cy="1296144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1259632" y="2204864"/>
            <a:ext cx="1419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Гимнастерка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660232" y="2276872"/>
            <a:ext cx="8027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Сидор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3779912" y="2276872"/>
            <a:ext cx="20113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Сумка с гранатами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1187624" y="4005064"/>
            <a:ext cx="18526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/>
              <a:t>Соперная</a:t>
            </a:r>
            <a:r>
              <a:rPr lang="ru-RU" dirty="0" smtClean="0"/>
              <a:t> лопата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1259632" y="5949280"/>
            <a:ext cx="19031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Фляжка для воды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6732240" y="6021288"/>
            <a:ext cx="9721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Котелок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6732240" y="4077072"/>
            <a:ext cx="7318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Каска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3707904" y="6021288"/>
            <a:ext cx="22165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Противогаз с сумкой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img2.akspic.ru/image/108986-korichnevyj_cvet-poster-tkan-holst-pergament-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27584" y="476672"/>
          <a:ext cx="7392145" cy="5904656"/>
        </p:xfrm>
        <a:graphic>
          <a:graphicData uri="http://schemas.openxmlformats.org/drawingml/2006/table">
            <a:tbl>
              <a:tblPr/>
              <a:tblGrid>
                <a:gridCol w="2463733"/>
                <a:gridCol w="2464206"/>
                <a:gridCol w="2464206"/>
              </a:tblGrid>
              <a:tr h="20402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42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0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3560" name="Рисунок 28" descr="https://avatars.mds.yandex.net/get-zen_doc/29030/pub_5bc3d195d1613800aa24b9ec_5bc3de9528c0c700aae7d496/scale_24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2636912"/>
            <a:ext cx="1872208" cy="1246092"/>
          </a:xfrm>
          <a:prstGeom prst="rect">
            <a:avLst/>
          </a:prstGeom>
          <a:noFill/>
        </p:spPr>
      </p:pic>
      <p:pic>
        <p:nvPicPr>
          <p:cNvPr id="23559" name="Рисунок 58" descr="https://cache3.youla.io/files/images/780_780/5c/83/5c83ae1fa0995d69d768dfc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548680"/>
            <a:ext cx="1656184" cy="1656184"/>
          </a:xfrm>
          <a:prstGeom prst="rect">
            <a:avLst/>
          </a:prstGeom>
          <a:noFill/>
        </p:spPr>
      </p:pic>
      <p:pic>
        <p:nvPicPr>
          <p:cNvPr id="23558" name="Рисунок 161" descr="http://waralbum.ru/bb_img/2367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59" y="620688"/>
            <a:ext cx="1818931" cy="1368152"/>
          </a:xfrm>
          <a:prstGeom prst="rect">
            <a:avLst/>
          </a:prstGeom>
          <a:noFill/>
        </p:spPr>
      </p:pic>
      <p:pic>
        <p:nvPicPr>
          <p:cNvPr id="23557" name="Рисунок 31" descr="Так выглядел солдат Советской армии в начале войны и в ее конце. 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7864" y="2708920"/>
            <a:ext cx="2315914" cy="1584176"/>
          </a:xfrm>
          <a:prstGeom prst="rect">
            <a:avLst/>
          </a:prstGeom>
          <a:noFill/>
        </p:spPr>
      </p:pic>
      <p:pic>
        <p:nvPicPr>
          <p:cNvPr id="23556" name="Рисунок 40" descr="Экипировка советских солдат в Великую Отечественную войну (13 фото)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12160" y="2636912"/>
            <a:ext cx="2057450" cy="1368152"/>
          </a:xfrm>
          <a:prstGeom prst="rect">
            <a:avLst/>
          </a:prstGeom>
          <a:noFill/>
        </p:spPr>
      </p:pic>
      <p:pic>
        <p:nvPicPr>
          <p:cNvPr id="23555" name="Рисунок 55" descr="http://www.speclegion.ru/upload/iblock/e7b/e7ba7ef3aa9c35e183ca85ee3c069bae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31640" y="4437112"/>
            <a:ext cx="1584176" cy="1584176"/>
          </a:xfrm>
          <a:prstGeom prst="rect">
            <a:avLst/>
          </a:prstGeom>
          <a:noFill/>
        </p:spPr>
      </p:pic>
      <p:pic>
        <p:nvPicPr>
          <p:cNvPr id="23554" name="Рисунок 49" descr="https://images.ru.prom.st/270288275_w640_h640_pilotka-voennaya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0800000" flipV="1">
            <a:off x="3491880" y="4437112"/>
            <a:ext cx="2179290" cy="1440160"/>
          </a:xfrm>
          <a:prstGeom prst="rect">
            <a:avLst/>
          </a:prstGeom>
          <a:noFill/>
        </p:spPr>
      </p:pic>
      <p:pic>
        <p:nvPicPr>
          <p:cNvPr id="23553" name="Рисунок 52" descr="https://im0-tub-ru.yandex.net/i?id=694b835a2fcaf853ebe862f73542ac66-srl&amp;n=1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12160" y="4437112"/>
            <a:ext cx="1656184" cy="1656184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6300192" y="2060848"/>
            <a:ext cx="1092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Винтовка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3923928" y="2204864"/>
            <a:ext cx="9711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Шинель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1547664" y="3933056"/>
            <a:ext cx="865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Сапоги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6444208" y="3933056"/>
            <a:ext cx="9174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Ремень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6084168" y="6021288"/>
            <a:ext cx="16073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Штаны галифе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3995936" y="5949280"/>
            <a:ext cx="9955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Пилотка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1331640" y="5949280"/>
            <a:ext cx="15447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Плащ палатка</a:t>
            </a:r>
            <a:endParaRPr lang="ru-RU" dirty="0"/>
          </a:p>
        </p:txBody>
      </p:sp>
      <p:pic>
        <p:nvPicPr>
          <p:cNvPr id="20" name="Рисунок 19" descr="https://media2.24aul.ru/imgs/58b565de73fce83690aa809b/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043608" y="620688"/>
            <a:ext cx="2016224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20"/>
          <p:cNvSpPr txBox="1"/>
          <p:nvPr/>
        </p:nvSpPr>
        <p:spPr>
          <a:xfrm>
            <a:off x="1043608" y="2060848"/>
            <a:ext cx="2062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Сумка с патронами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img2.akspic.ru/image/108986-korichnevyj_cvet-poster-tkan-holst-pergament-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467543" y="548680"/>
          <a:ext cx="7992889" cy="6192688"/>
        </p:xfrm>
        <a:graphic>
          <a:graphicData uri="http://schemas.openxmlformats.org/drawingml/2006/table">
            <a:tbl>
              <a:tblPr/>
              <a:tblGrid>
                <a:gridCol w="2663955"/>
                <a:gridCol w="2664467"/>
                <a:gridCol w="2664467"/>
              </a:tblGrid>
              <a:tr h="19442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16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2539" name="Рисунок 64" descr="https://forma-odezhda.ru/image/cache/data/kamuflageru/products/beskozyrka-voenno-morskogo-flota.1600x1600.1500x1500-850x13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692696"/>
            <a:ext cx="1874764" cy="1440159"/>
          </a:xfrm>
          <a:prstGeom prst="rect">
            <a:avLst/>
          </a:prstGeom>
          <a:noFill/>
        </p:spPr>
      </p:pic>
      <p:pic>
        <p:nvPicPr>
          <p:cNvPr id="22538" name="Рисунок 67" descr="https://images.izi.ua/902802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7" y="4797152"/>
            <a:ext cx="1797773" cy="1584176"/>
          </a:xfrm>
          <a:prstGeom prst="rect">
            <a:avLst/>
          </a:prstGeom>
          <a:noFill/>
        </p:spPr>
      </p:pic>
      <p:pic>
        <p:nvPicPr>
          <p:cNvPr id="22537" name="Рисунок 70" descr="http://s3.gallery.aystatic.by/650/415/946/5017/5017946415_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4797152"/>
            <a:ext cx="1368152" cy="1598829"/>
          </a:xfrm>
          <a:prstGeom prst="rect">
            <a:avLst/>
          </a:prstGeom>
          <a:noFill/>
        </p:spPr>
      </p:pic>
      <p:sp>
        <p:nvSpPr>
          <p:cNvPr id="22536" name="AutoShape 8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35" name="AutoShape 7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2534" name="Рисунок 75" descr="https://i.pinimg.com/originals/9b/e5/c2/9be5c2601de17e109c40971172f820fc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6" y="4797152"/>
            <a:ext cx="1440160" cy="1574037"/>
          </a:xfrm>
          <a:prstGeom prst="rect">
            <a:avLst/>
          </a:prstGeom>
          <a:noFill/>
        </p:spPr>
      </p:pic>
      <p:pic>
        <p:nvPicPr>
          <p:cNvPr id="22533" name="Рисунок 61" descr="https://i.pinimg.com/236x/91/53/c3/9153c364e5c43764f79d607669ec5e5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23928" y="2690918"/>
            <a:ext cx="1152128" cy="1890210"/>
          </a:xfrm>
          <a:prstGeom prst="rect">
            <a:avLst/>
          </a:prstGeom>
          <a:noFill/>
        </p:spPr>
      </p:pic>
      <p:pic>
        <p:nvPicPr>
          <p:cNvPr id="22532" name="Рисунок 78" descr="https://pbs.twimg.com/media/Dhmxd1rWkAIx7YH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99592" y="2564904"/>
            <a:ext cx="1797319" cy="1728192"/>
          </a:xfrm>
          <a:prstGeom prst="rect">
            <a:avLst/>
          </a:prstGeom>
          <a:noFill/>
        </p:spPr>
      </p:pic>
      <p:pic>
        <p:nvPicPr>
          <p:cNvPr id="22530" name="Рисунок 120" descr="https://autogear.ru/misc/i/gallery/47188/1888134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347864" y="692696"/>
            <a:ext cx="1818451" cy="1440160"/>
          </a:xfrm>
          <a:prstGeom prst="rect">
            <a:avLst/>
          </a:prstGeom>
          <a:noFill/>
        </p:spPr>
      </p:pic>
      <p:pic>
        <p:nvPicPr>
          <p:cNvPr id="22529" name="Рисунок 123" descr="https://pbs.twimg.com/media/Bx4EH9YIQAESJbo.jpg:lar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115263" y="692696"/>
            <a:ext cx="2062047" cy="1440160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1043608" y="2060848"/>
            <a:ext cx="13353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Бескозырка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4211960" y="2060848"/>
            <a:ext cx="6574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Гюйс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6876256" y="2132856"/>
            <a:ext cx="872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Кортик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1259632" y="4293096"/>
            <a:ext cx="15274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Ботинки Гады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3995936" y="6309320"/>
            <a:ext cx="8600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Китель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1187624" y="6309320"/>
            <a:ext cx="12291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Тельняшка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6660232" y="6309320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Брюки клеш</a:t>
            </a:r>
            <a:endParaRPr lang="ru-RU" dirty="0"/>
          </a:p>
        </p:txBody>
      </p:sp>
      <p:pic>
        <p:nvPicPr>
          <p:cNvPr id="22" name="Рисунок 21" descr="http://voin.zp.ua/image/cache/data/forma-odegdy/RKKA%201935/Bushlat-22-800x800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300192" y="2564904"/>
            <a:ext cx="1240927" cy="1800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extBox 22"/>
          <p:cNvSpPr txBox="1"/>
          <p:nvPr/>
        </p:nvSpPr>
        <p:spPr>
          <a:xfrm>
            <a:off x="6660232" y="4293096"/>
            <a:ext cx="895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Бушлат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img2.akspic.ru/image/108986-korichnevyj_cvet-poster-tkan-holst-pergament-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755576" y="620688"/>
          <a:ext cx="7776864" cy="5880653"/>
        </p:xfrm>
        <a:graphic>
          <a:graphicData uri="http://schemas.openxmlformats.org/drawingml/2006/table">
            <a:tbl>
              <a:tblPr/>
              <a:tblGrid>
                <a:gridCol w="2591956"/>
                <a:gridCol w="2592454"/>
                <a:gridCol w="2592454"/>
              </a:tblGrid>
              <a:tr h="1872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42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42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1514" name="Рисунок 90" descr="http://cn15.nevsedoma.com.ua/photo/760/116_files/soviet-tank-helme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92696"/>
            <a:ext cx="2018746" cy="1512168"/>
          </a:xfrm>
          <a:prstGeom prst="rect">
            <a:avLst/>
          </a:prstGeom>
          <a:noFill/>
        </p:spPr>
      </p:pic>
      <p:pic>
        <p:nvPicPr>
          <p:cNvPr id="21513" name="Рисунок 93" descr="https://static.auction.ru/offer_images/2016/06/16/08/big/3/3rQGnwAXlC1/sssr_krasnaja_armija_ochki_letnye_motocikletnye_original_1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764704"/>
            <a:ext cx="2160239" cy="1440160"/>
          </a:xfrm>
          <a:prstGeom prst="rect">
            <a:avLst/>
          </a:prstGeom>
          <a:noFill/>
        </p:spPr>
      </p:pic>
      <p:pic>
        <p:nvPicPr>
          <p:cNvPr id="21512" name="Рисунок 102" descr="https://ic.pics.livejournal.com/skif_tag/19770500/2555186/2555186_origina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692696"/>
            <a:ext cx="1925607" cy="1440160"/>
          </a:xfrm>
          <a:prstGeom prst="rect">
            <a:avLst/>
          </a:prstGeom>
          <a:noFill/>
        </p:spPr>
      </p:pic>
      <p:sp>
        <p:nvSpPr>
          <p:cNvPr id="21511" name="AutoShape 7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1510" name="Рисунок 98" descr="https://antikvariat.ru/upload/resize_cache/iblock/68d/660_660_1/januar08_456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624" y="2564904"/>
            <a:ext cx="2016224" cy="1512168"/>
          </a:xfrm>
          <a:prstGeom prst="rect">
            <a:avLst/>
          </a:prstGeom>
          <a:noFill/>
        </p:spPr>
      </p:pic>
      <p:pic>
        <p:nvPicPr>
          <p:cNvPr id="21509" name="Рисунок 87" descr="https://toparmy.ru/wp-content/uploads/2014/09/Krasnoarmeyets-v-letnem-kombinzone-avtobronetankovyye-voyska-1935-g.Leytenant-pokhodnaya-forma-avtobronetankovyye-voyska-1938-41-gg.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67944" y="2636912"/>
            <a:ext cx="1261454" cy="1728192"/>
          </a:xfrm>
          <a:prstGeom prst="rect">
            <a:avLst/>
          </a:prstGeom>
          <a:noFill/>
        </p:spPr>
      </p:pic>
      <p:pic>
        <p:nvPicPr>
          <p:cNvPr id="21508" name="Рисунок 108" descr="https://im0-tub-ru.yandex.net/i?id=6ee56a18a5857e6280f4f4222e7118c5-l&amp;n=1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56176" y="2636912"/>
            <a:ext cx="2058743" cy="1368152"/>
          </a:xfrm>
          <a:prstGeom prst="rect">
            <a:avLst/>
          </a:prstGeom>
          <a:noFill/>
        </p:spPr>
      </p:pic>
      <p:pic>
        <p:nvPicPr>
          <p:cNvPr id="21507" name="Рисунок 111" descr="http://nedetmir.ru/wp-content/uploads/2016/08/70-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15616" y="4581128"/>
            <a:ext cx="2112235" cy="1584176"/>
          </a:xfrm>
          <a:prstGeom prst="rect">
            <a:avLst/>
          </a:prstGeom>
          <a:noFill/>
        </p:spPr>
      </p:pic>
      <p:pic>
        <p:nvPicPr>
          <p:cNvPr id="21506" name="Рисунок 114" descr="​ - Танкисты первого дня войны: униформа и снаряжение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491880" y="4653136"/>
            <a:ext cx="2156389" cy="1440160"/>
          </a:xfrm>
          <a:prstGeom prst="rect">
            <a:avLst/>
          </a:prstGeom>
          <a:noFill/>
        </p:spPr>
      </p:pic>
      <p:pic>
        <p:nvPicPr>
          <p:cNvPr id="21505" name="Рисунок 117" descr="​ - Танкисты первого дня войны: униформа и снаряжение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012160" y="4581128"/>
            <a:ext cx="2268251" cy="1512168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1547664" y="2132856"/>
            <a:ext cx="7716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Шлем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3923928" y="2132856"/>
            <a:ext cx="1459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Куртка пилот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6804248" y="2132856"/>
            <a:ext cx="6783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Очки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1547664" y="4077072"/>
            <a:ext cx="1289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Комбензон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6228184" y="4005064"/>
            <a:ext cx="22165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Противогаз с сумкой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1763688" y="6093296"/>
            <a:ext cx="11366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Рукавицы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4139952" y="6093296"/>
            <a:ext cx="865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Сапоги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6228184" y="6093296"/>
            <a:ext cx="20907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Пистолет с кобурой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img2.akspic.ru/image/108986-korichnevyj_cvet-poster-tkan-holst-pergament-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27583" y="548680"/>
          <a:ext cx="7488832" cy="5760640"/>
        </p:xfrm>
        <a:graphic>
          <a:graphicData uri="http://schemas.openxmlformats.org/drawingml/2006/table">
            <a:tbl>
              <a:tblPr/>
              <a:tblGrid>
                <a:gridCol w="2495958"/>
                <a:gridCol w="2496437"/>
                <a:gridCol w="2496437"/>
              </a:tblGrid>
              <a:tr h="2016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761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82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491" name="Рисунок 129" descr="http://www.warrelics.eu/forum/attachments/headgear-steel-helmets-rkka-red-army-soviet-army/310783d1329931072-wwii-soviet-leather-flight-helmet-your-opinions-please-sf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692696"/>
            <a:ext cx="1080119" cy="1528694"/>
          </a:xfrm>
          <a:prstGeom prst="rect">
            <a:avLst/>
          </a:prstGeom>
          <a:noFill/>
        </p:spPr>
      </p:pic>
      <p:pic>
        <p:nvPicPr>
          <p:cNvPr id="20490" name="Рисунок 138" descr="http://nedetmir.ru/wp-content/uploads/2015/02/69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2636912"/>
            <a:ext cx="1152128" cy="1467939"/>
          </a:xfrm>
          <a:prstGeom prst="rect">
            <a:avLst/>
          </a:prstGeom>
          <a:noFill/>
        </p:spPr>
      </p:pic>
      <p:pic>
        <p:nvPicPr>
          <p:cNvPr id="20489" name="Рисунок 144" descr="https://i.ebayimg.com/00/s/MTIwMFgxNjAw/z/LU0AAOSw1WJZJe2L/$_57.JPG?set_id=880000500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2636912"/>
            <a:ext cx="1824203" cy="1368152"/>
          </a:xfrm>
          <a:prstGeom prst="rect">
            <a:avLst/>
          </a:prstGeom>
          <a:noFill/>
        </p:spPr>
      </p:pic>
      <p:pic>
        <p:nvPicPr>
          <p:cNvPr id="20488" name="Рисунок 147" descr="https://karnaval.my1.ru/_bd/4/7646530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600" y="4509120"/>
            <a:ext cx="1944216" cy="1286398"/>
          </a:xfrm>
          <a:prstGeom prst="rect">
            <a:avLst/>
          </a:prstGeom>
          <a:noFill/>
        </p:spPr>
      </p:pic>
      <p:pic>
        <p:nvPicPr>
          <p:cNvPr id="20487" name="Рисунок 126" descr="https://i.pinimg.com/originals/e9/79/e4/e979e4b2524d86c60fab5698fdbf216a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23928" y="2636912"/>
            <a:ext cx="1194445" cy="1657961"/>
          </a:xfrm>
          <a:prstGeom prst="rect">
            <a:avLst/>
          </a:prstGeom>
          <a:noFill/>
        </p:spPr>
      </p:pic>
      <p:pic>
        <p:nvPicPr>
          <p:cNvPr id="20486" name="Рисунок 150" descr="https://i.pinimg.com/236x/57/20/b3/5720b350b791899c4f05e43ec879c4dc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59632" y="620688"/>
            <a:ext cx="1224136" cy="1607975"/>
          </a:xfrm>
          <a:prstGeom prst="rect">
            <a:avLst/>
          </a:prstGeom>
          <a:noFill/>
        </p:spPr>
      </p:pic>
      <p:sp>
        <p:nvSpPr>
          <p:cNvPr id="20485" name="AutoShape 5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84" name="AutoShape 4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483" name="Рисунок 155" descr="https://i3.guns.ru/forums/icons/forum_pictures/014346/1434672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707904" y="4509120"/>
            <a:ext cx="1824203" cy="1368152"/>
          </a:xfrm>
          <a:prstGeom prst="rect">
            <a:avLst/>
          </a:prstGeom>
          <a:noFill/>
        </p:spPr>
      </p:pic>
      <p:pic>
        <p:nvPicPr>
          <p:cNvPr id="20482" name="Рисунок 158" descr="https://forums-su.com/download/file.php?id=2623196&amp;mode=view/IMG_1173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84168" y="692696"/>
            <a:ext cx="1822185" cy="1368152"/>
          </a:xfrm>
          <a:prstGeom prst="rect">
            <a:avLst/>
          </a:prstGeom>
          <a:noFill/>
        </p:spPr>
      </p:pic>
      <p:pic>
        <p:nvPicPr>
          <p:cNvPr id="20481" name="Рисунок 117" descr="​ - Танкисты первого дня войны: униформа и снаряжение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012160" y="4437112"/>
            <a:ext cx="2160240" cy="1440160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1187624" y="4005064"/>
            <a:ext cx="1289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Комбензон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1187624" y="2132856"/>
            <a:ext cx="10951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Парашют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3779912" y="2132856"/>
            <a:ext cx="17011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Шлем с очками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6444208" y="2132856"/>
            <a:ext cx="11072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Перчатки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6300192" y="4005064"/>
            <a:ext cx="1459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Куртка пилот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6084168" y="5877272"/>
            <a:ext cx="2102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Пистолет </a:t>
            </a:r>
            <a:r>
              <a:rPr lang="ru-RU" smtClean="0"/>
              <a:t>с кобурой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4067944" y="5877272"/>
            <a:ext cx="865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Сапоги</a:t>
            </a:r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899592" y="5733256"/>
            <a:ext cx="22396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Ремень с планшетом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img2.akspic.ru/image/108986-korichnevyj_cvet-poster-tkan-holst-pergament-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683568" y="404662"/>
          <a:ext cx="7992887" cy="5764929"/>
        </p:xfrm>
        <a:graphic>
          <a:graphicData uri="http://schemas.openxmlformats.org/drawingml/2006/table">
            <a:tbl>
              <a:tblPr/>
              <a:tblGrid>
                <a:gridCol w="2663955"/>
                <a:gridCol w="2664466"/>
                <a:gridCol w="2664466"/>
              </a:tblGrid>
              <a:tr h="23021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23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04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9465" name="Рисунок 167" descr="https://ukraine-fish.ucoz.ua/_fr/1/85345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476672"/>
            <a:ext cx="1152128" cy="1887718"/>
          </a:xfrm>
          <a:prstGeom prst="rect">
            <a:avLst/>
          </a:prstGeom>
          <a:noFill/>
        </p:spPr>
      </p:pic>
      <p:pic>
        <p:nvPicPr>
          <p:cNvPr id="19464" name="Рисунок 170" descr="https://militarka.com.ua/media/catalog/product/cache/1/image/700x700/7a9ace6404deab14197c7bc75810dac8/d/s/dsc_07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548680"/>
            <a:ext cx="1728192" cy="1728192"/>
          </a:xfrm>
          <a:prstGeom prst="rect">
            <a:avLst/>
          </a:prstGeom>
          <a:noFill/>
        </p:spPr>
      </p:pic>
      <p:pic>
        <p:nvPicPr>
          <p:cNvPr id="19463" name="Рисунок 173" descr="https://im0-tub-ru.yandex.net/i?id=8666cb7476abda647872e71052c37518-l&amp;n=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620688"/>
            <a:ext cx="2233689" cy="1584176"/>
          </a:xfrm>
          <a:prstGeom prst="rect">
            <a:avLst/>
          </a:prstGeom>
          <a:noFill/>
        </p:spPr>
      </p:pic>
      <p:pic>
        <p:nvPicPr>
          <p:cNvPr id="19462" name="Рисунок 176" descr="https://im0-tub-ru.yandex.net/i?id=9aad53af6612a2ae390842df61ddd7a2-l&amp;n=1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5616" y="2780928"/>
            <a:ext cx="2069996" cy="1368152"/>
          </a:xfrm>
          <a:prstGeom prst="rect">
            <a:avLst/>
          </a:prstGeom>
          <a:noFill/>
        </p:spPr>
      </p:pic>
      <p:pic>
        <p:nvPicPr>
          <p:cNvPr id="19461" name="Рисунок 164" descr="https://ds04.infourok.ru/uploads/ex/0a23/0008e3c2-9a2a8a38/3/img3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07904" y="2852936"/>
            <a:ext cx="2112235" cy="1584176"/>
          </a:xfrm>
          <a:prstGeom prst="rect">
            <a:avLst/>
          </a:prstGeom>
          <a:noFill/>
        </p:spPr>
      </p:pic>
      <p:pic>
        <p:nvPicPr>
          <p:cNvPr id="19460" name="Рисунок 179" descr="Два бойца: внешний вид красноармейца 1941 и 1945 годов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28184" y="2780928"/>
            <a:ext cx="2156126" cy="1440160"/>
          </a:xfrm>
          <a:prstGeom prst="rect">
            <a:avLst/>
          </a:prstGeom>
          <a:noFill/>
        </p:spPr>
      </p:pic>
      <p:pic>
        <p:nvPicPr>
          <p:cNvPr id="19459" name="Рисунок 185" descr="https://img2.board.com.ua/a/2000603774/wm/1-prodam-inostrannyij-binokl-vremen-vov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43608" y="4653136"/>
            <a:ext cx="1872208" cy="1248138"/>
          </a:xfrm>
          <a:prstGeom prst="rect">
            <a:avLst/>
          </a:prstGeom>
          <a:noFill/>
        </p:spPr>
      </p:pic>
      <p:pic>
        <p:nvPicPr>
          <p:cNvPr id="19458" name="Рисунок 188" descr="https://im0-tub-ru.yandex.net/i?id=ce70c55328614dc7dbaf808a48c78ef3-l&amp;n=1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635896" y="4653136"/>
            <a:ext cx="1872208" cy="1248139"/>
          </a:xfrm>
          <a:prstGeom prst="rect">
            <a:avLst/>
          </a:prstGeom>
          <a:noFill/>
        </p:spPr>
      </p:pic>
      <p:pic>
        <p:nvPicPr>
          <p:cNvPr id="19457" name="Рисунок 182" descr="https://cont.ws/uploads/pic/2019/1/%D0%A1%D0%BA%D1%80%D0%B8%D0%BD%D1%88%D0%BE%D1%82%2028-01-2019%20142621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156176" y="4797152"/>
            <a:ext cx="2268116" cy="720080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755576" y="2276872"/>
            <a:ext cx="26516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Маскировочный костюм 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3347864" y="2276872"/>
            <a:ext cx="26516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Маскировочный костюм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1403648" y="4149080"/>
            <a:ext cx="9955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Пилотка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6588224" y="4149080"/>
            <a:ext cx="9989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Ботинки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1475656" y="5805264"/>
            <a:ext cx="1011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Бинокль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4211960" y="5805264"/>
            <a:ext cx="6073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Нож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6084168" y="5589240"/>
            <a:ext cx="23922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Снайперская винтовка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6012160" y="2348880"/>
            <a:ext cx="25581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/>
              <a:t>Гимнастерка штаны галифе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166</Words>
  <Application>Microsoft Office PowerPoint</Application>
  <PresentationFormat>Экран (4:3)</PresentationFormat>
  <Paragraphs>53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Ирина</dc:creator>
  <cp:lastModifiedBy>Ирина</cp:lastModifiedBy>
  <cp:revision>10</cp:revision>
  <dcterms:created xsi:type="dcterms:W3CDTF">2020-02-24T20:33:35Z</dcterms:created>
  <dcterms:modified xsi:type="dcterms:W3CDTF">2020-02-25T09:07:54Z</dcterms:modified>
</cp:coreProperties>
</file>