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67" r:id="rId4"/>
    <p:sldId id="263" r:id="rId5"/>
    <p:sldId id="259" r:id="rId6"/>
    <p:sldId id="268" r:id="rId7"/>
    <p:sldId id="266" r:id="rId8"/>
    <p:sldId id="260" r:id="rId9"/>
    <p:sldId id="261" r:id="rId10"/>
    <p:sldId id="262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BF20CE2-AD10-44C3-A6C7-5BAF36A961BD}" type="datetimeFigureOut">
              <a:rPr lang="ru-RU" smtClean="0"/>
              <a:t>17.05.2020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5E61F3E1-D0BE-4C5F-9C87-7710E9275913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microsoft.com/office/2007/relationships/hdphoto" Target="../media/hdphoto2.wdp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204864"/>
            <a:ext cx="7848600" cy="1093961"/>
          </a:xfrm>
        </p:spPr>
        <p:txBody>
          <a:bodyPr/>
          <a:lstStyle/>
          <a:p>
            <a:pPr algn="ctr"/>
            <a:r>
              <a:rPr lang="ru-RU" sz="6000" b="1" dirty="0" smtClean="0">
                <a:solidFill>
                  <a:srgbClr val="002060"/>
                </a:solidFill>
              </a:rPr>
              <a:t>«Длина ломаной»</a:t>
            </a:r>
            <a:endParaRPr lang="ru-RU" sz="6000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990656" cy="643880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ru-RU" dirty="0" smtClean="0"/>
              <a:t>Урок математики, </a:t>
            </a:r>
          </a:p>
          <a:p>
            <a:pPr algn="ctr"/>
            <a:r>
              <a:rPr lang="ru-RU" dirty="0" smtClean="0"/>
              <a:t>УМК «Школа России», 2 </a:t>
            </a:r>
            <a:r>
              <a:rPr lang="ru-RU" dirty="0" smtClean="0"/>
              <a:t>класс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364088" y="5013176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Автор: </a:t>
            </a:r>
          </a:p>
          <a:p>
            <a:r>
              <a:rPr lang="ru-RU" dirty="0" smtClean="0"/>
              <a:t>Левченко Ирина Ивановна, учитель начальных классов МАОУ МО г.Нягань «Гимназия»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9749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+mn-lt"/>
              </a:rPr>
              <a:t>Устный счёт</a:t>
            </a:r>
            <a:endParaRPr lang="ru-RU" sz="4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0390" t="42843" r="57709" b="46673"/>
          <a:stretch/>
        </p:blipFill>
        <p:spPr bwMode="auto">
          <a:xfrm>
            <a:off x="107504" y="1745418"/>
            <a:ext cx="2235988" cy="1107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1520" y="1192396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Прочитайте и вычислите.</a:t>
            </a:r>
            <a:endParaRPr lang="ru-RU" sz="3200" b="1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7445" t="42843" r="40930" b="46673"/>
          <a:stretch/>
        </p:blipFill>
        <p:spPr bwMode="auto">
          <a:xfrm>
            <a:off x="2555776" y="2852862"/>
            <a:ext cx="2184060" cy="1107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3761" t="42843" r="24269" b="46673"/>
          <a:stretch/>
        </p:blipFill>
        <p:spPr bwMode="auto">
          <a:xfrm>
            <a:off x="4739836" y="4077072"/>
            <a:ext cx="2248983" cy="1107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75656" y="1655266"/>
            <a:ext cx="428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7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93903" y="2080612"/>
            <a:ext cx="1138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= 10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51920" y="2708920"/>
            <a:ext cx="4283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9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525682" y="3231726"/>
            <a:ext cx="9104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= 1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940152" y="396030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10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74664" y="4424118"/>
            <a:ext cx="965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= 3 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675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2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9906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latin typeface="+mn-lt"/>
              </a:rPr>
              <a:t>Устный счёт</a:t>
            </a:r>
            <a:endParaRPr lang="ru-RU" sz="4400" b="1" dirty="0">
              <a:solidFill>
                <a:srgbClr val="C00000"/>
              </a:solidFill>
              <a:latin typeface="+mn-lt"/>
            </a:endParaRPr>
          </a:p>
        </p:txBody>
      </p:sp>
      <p:pic>
        <p:nvPicPr>
          <p:cNvPr id="2052" name="Picture 4" descr="https://ds04.infourok.ru/uploads/ex/00ef/001a0516-14e80198/img13.jpg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347" r="9883" b="7414"/>
          <a:stretch/>
        </p:blipFill>
        <p:spPr bwMode="auto">
          <a:xfrm>
            <a:off x="3316635" y="4080989"/>
            <a:ext cx="209817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fs00.infourok.ru/images/doc/176/202003/img15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46" t="7409" r="24866" b="11963"/>
          <a:stretch/>
        </p:blipFill>
        <p:spPr bwMode="auto">
          <a:xfrm>
            <a:off x="2367495" y="1539891"/>
            <a:ext cx="1759736" cy="200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https://fs01.urokimatematiki.ru/e/0005b7-0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9" t="6221" r="45310" b="12447"/>
          <a:stretch/>
        </p:blipFill>
        <p:spPr bwMode="auto">
          <a:xfrm>
            <a:off x="4725417" y="1539891"/>
            <a:ext cx="1709387" cy="200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https://fs01.infourok.ru/images/doc/85/101960/img1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8" t="7889" r="46779" b="11877"/>
          <a:stretch/>
        </p:blipFill>
        <p:spPr bwMode="auto">
          <a:xfrm>
            <a:off x="241578" y="1549876"/>
            <a:ext cx="1680134" cy="2008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https://present5.com/presentation/3/181385044_132692604.pdf-img/181385044_132692604.pdf-14.jp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1" t="6342" r="45857" b="11757"/>
          <a:stretch/>
        </p:blipFill>
        <p:spPr bwMode="auto">
          <a:xfrm>
            <a:off x="7020272" y="1535143"/>
            <a:ext cx="1699845" cy="202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etc.usf.edu/clipart/17400/17495/1205_17495_lg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149080"/>
            <a:ext cx="1942519" cy="195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18" descr="https://www.stayatstovedad.com/.a/6a00e55503a4a388340128768ead54970c-600wi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68" name="Picture 20" descr="https://www.helpfulgames.com/subjects/mathematics/klocka/klocka-analog.png?t=040500&amp;s=150&amp;hidesek=1&amp;v=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86" y="4149080"/>
            <a:ext cx="2062451" cy="20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4929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>
            <a:off x="2483768" y="1353853"/>
            <a:ext cx="3714744" cy="2786082"/>
            <a:chOff x="5075536" y="1282414"/>
            <a:chExt cx="3714744" cy="2786082"/>
          </a:xfrm>
        </p:grpSpPr>
        <p:sp>
          <p:nvSpPr>
            <p:cNvPr id="6" name="Равнобедренный треугольник 5"/>
            <p:cNvSpPr/>
            <p:nvPr/>
          </p:nvSpPr>
          <p:spPr>
            <a:xfrm>
              <a:off x="5075536" y="1282414"/>
              <a:ext cx="3643306" cy="2786082"/>
            </a:xfrm>
            <a:prstGeom prst="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7" name="Равнобедренный треугольник 6"/>
            <p:cNvSpPr/>
            <p:nvPr/>
          </p:nvSpPr>
          <p:spPr>
            <a:xfrm rot="10800000">
              <a:off x="5146974" y="1282414"/>
              <a:ext cx="3643306" cy="2786082"/>
            </a:xfrm>
            <a:prstGeom prst="triangle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cxnSp>
          <p:nvCxnSpPr>
            <p:cNvPr id="9" name="Прямая соединительная линия 8"/>
            <p:cNvCxnSpPr>
              <a:stCxn id="6" idx="1"/>
              <a:endCxn id="7" idx="3"/>
            </p:cNvCxnSpPr>
            <p:nvPr/>
          </p:nvCxnSpPr>
          <p:spPr>
            <a:xfrm rot="10800000" flipH="1">
              <a:off x="5986363" y="1282415"/>
              <a:ext cx="982264" cy="1393041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>
              <a:stCxn id="7" idx="3"/>
            </p:cNvCxnSpPr>
            <p:nvPr/>
          </p:nvCxnSpPr>
          <p:spPr>
            <a:xfrm rot="16200000" flipH="1">
              <a:off x="6673949" y="1577092"/>
              <a:ext cx="1464480" cy="87512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6"/>
            </a:lnRef>
            <a:fillRef idx="0">
              <a:schemeClr val="accent6"/>
            </a:fillRef>
            <a:effectRef idx="0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20" name="Прямоугольник 19"/>
          <p:cNvSpPr/>
          <p:nvPr/>
        </p:nvSpPr>
        <p:spPr>
          <a:xfrm>
            <a:off x="89432" y="4833088"/>
            <a:ext cx="7197212" cy="243143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Сколько треугольников на рисунке?</a:t>
            </a:r>
          </a:p>
          <a:p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2"/>
                </a:solidFill>
              </a:rPr>
              <a:t>Сколько четырёхугольников?</a:t>
            </a:r>
            <a:endParaRPr lang="ru-RU" sz="30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tx2"/>
              </a:solidFill>
            </a:endParaRPr>
          </a:p>
          <a:p>
            <a:pPr algn="ctr"/>
            <a:endParaRPr lang="ru-RU" sz="32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  <a:p>
            <a:pPr algn="ctr"/>
            <a:endParaRPr lang="ru-RU" sz="3200" b="1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  <a:p>
            <a:pPr algn="ctr"/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024657" y="5399717"/>
            <a:ext cx="1436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Ответ: 5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7020272" y="4878831"/>
            <a:ext cx="14365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Ответ: 6</a:t>
            </a:r>
            <a:endParaRPr lang="ru-RU" sz="2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072975" y="493546"/>
            <a:ext cx="30049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Устный счёт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97994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/>
          <p:cNvCxnSpPr/>
          <p:nvPr/>
        </p:nvCxnSpPr>
        <p:spPr>
          <a:xfrm flipV="1">
            <a:off x="500034" y="1071546"/>
            <a:ext cx="3214710" cy="142876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 flipV="1">
            <a:off x="785786" y="4002092"/>
            <a:ext cx="4071966" cy="6985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571472" y="4071942"/>
            <a:ext cx="42862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5400000">
            <a:off x="4644232" y="3999710"/>
            <a:ext cx="42862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7" name="Дуга 16"/>
          <p:cNvSpPr/>
          <p:nvPr/>
        </p:nvSpPr>
        <p:spPr>
          <a:xfrm>
            <a:off x="3643306" y="2714620"/>
            <a:ext cx="2486036" cy="1557342"/>
          </a:xfrm>
          <a:prstGeom prst="arc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единительная линия 17"/>
          <p:cNvCxnSpPr/>
          <p:nvPr/>
        </p:nvCxnSpPr>
        <p:spPr>
          <a:xfrm>
            <a:off x="4357686" y="1643050"/>
            <a:ext cx="4214842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rot="5400000">
            <a:off x="4144166" y="1642256"/>
            <a:ext cx="428628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072198" y="4286256"/>
            <a:ext cx="1571636" cy="1588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 flipH="1" flipV="1">
            <a:off x="7072330" y="4286256"/>
            <a:ext cx="571504" cy="57150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>
            <a:off x="7072330" y="4857760"/>
            <a:ext cx="857256" cy="214314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6215074" y="5073662"/>
            <a:ext cx="1714512" cy="106998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500034" y="1643050"/>
            <a:ext cx="54213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spc="50" dirty="0" smtClean="0">
                <a:ln w="11430"/>
                <a:solidFill>
                  <a:srgbClr val="C00000"/>
                </a:solidFill>
              </a:rPr>
              <a:t>1</a:t>
            </a:r>
            <a:endParaRPr lang="ru-RU" sz="3600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22407" y="3354173"/>
            <a:ext cx="447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solidFill>
                  <a:srgbClr val="C00000"/>
                </a:solidFill>
              </a:rPr>
              <a:t>2</a:t>
            </a:r>
            <a:endParaRPr lang="ru-RU" sz="3600" b="1" cap="none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5364088" y="2846960"/>
            <a:ext cx="447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solidFill>
                  <a:srgbClr val="C00000"/>
                </a:solidFill>
              </a:rPr>
              <a:t>3</a:t>
            </a:r>
            <a:endParaRPr lang="ru-RU" sz="3600" b="1" cap="none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8046165" y="1605072"/>
            <a:ext cx="447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solidFill>
                  <a:srgbClr val="C00000"/>
                </a:solidFill>
              </a:rPr>
              <a:t>4</a:t>
            </a:r>
            <a:endParaRPr lang="ru-RU" sz="3600" b="1" cap="none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705807" y="4352699"/>
            <a:ext cx="44755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600" b="1" cap="none" spc="50" dirty="0" smtClean="0">
                <a:ln w="11430"/>
                <a:solidFill>
                  <a:srgbClr val="C00000"/>
                </a:solidFill>
              </a:rPr>
              <a:t>5</a:t>
            </a:r>
            <a:endParaRPr lang="ru-RU" sz="3600" b="1" cap="none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0348" y="4429132"/>
            <a:ext cx="35241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1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-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</a:rPr>
              <a:t>прямая линия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21855" y="4921052"/>
            <a:ext cx="234275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2</a:t>
            </a:r>
            <a:r>
              <a:rPr lang="ru-RU" sz="32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- отрезок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118678" y="5434867"/>
            <a:ext cx="356161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3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- кривая линия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130210" y="5857892"/>
            <a:ext cx="149855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4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- луч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21855" y="6273223"/>
            <a:ext cx="388266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</a:rPr>
              <a:t>5 </a:t>
            </a:r>
            <a:r>
              <a:rPr lang="ru-RU" sz="3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- ломаная линия</a:t>
            </a:r>
            <a:endParaRPr lang="ru-RU" sz="3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42183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2" grpId="0"/>
      <p:bldP spid="24" grpId="0"/>
      <p:bldP spid="25" grpId="0"/>
      <p:bldP spid="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fs00.infourok.ru/images/doc/220/10171/2/img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3" y="69629"/>
            <a:ext cx="9138779" cy="6848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23030" y="5129625"/>
            <a:ext cx="2680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ЗВЕНЬЕВ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3030" y="5775956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</a:rPr>
              <a:t>ВЕРШИН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9512" y="4293095"/>
            <a:ext cx="6464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/>
              <a:t>Из чего состоит ломаная?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1367785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5"/>
          <a:stretch/>
        </p:blipFill>
        <p:spPr>
          <a:xfrm>
            <a:off x="10384" y="260648"/>
            <a:ext cx="6401079" cy="5184576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6258910" y="2781811"/>
            <a:ext cx="2885090" cy="113214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 smtClean="0"/>
              <a:t>Из скольких звеньев состоит ломаная?</a:t>
            </a:r>
            <a:endParaRPr lang="ru-RU" sz="26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629264" y="4869160"/>
            <a:ext cx="2047192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 smtClean="0"/>
              <a:t>из четырех</a:t>
            </a:r>
            <a:endParaRPr lang="ru-RU" sz="26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856029" y="5733257"/>
            <a:ext cx="1690852" cy="72008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 smtClean="0"/>
              <a:t>из пяти</a:t>
            </a:r>
            <a:endParaRPr lang="ru-RU" sz="2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82367" y="2781810"/>
            <a:ext cx="2885090" cy="113214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dirty="0" smtClean="0"/>
              <a:t>Сколько вершин у ломаной?</a:t>
            </a:r>
            <a:endParaRPr lang="ru-RU" sz="2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635896" y="4005063"/>
            <a:ext cx="1690852" cy="7200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четыре</a:t>
            </a:r>
            <a:endParaRPr lang="ru-RU" sz="28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6029" y="4028482"/>
            <a:ext cx="1690852" cy="71707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из трех</a:t>
            </a:r>
            <a:endParaRPr lang="ru-RU" sz="2800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635896" y="4877544"/>
            <a:ext cx="1690852" cy="7200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пять</a:t>
            </a:r>
            <a:endParaRPr lang="ru-RU" sz="2800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3635896" y="5748749"/>
            <a:ext cx="1690852" cy="720081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пять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98567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 flipV="1">
            <a:off x="428596" y="2928934"/>
            <a:ext cx="857256" cy="57150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 rot="16200000" flipH="1">
            <a:off x="1285852" y="2928934"/>
            <a:ext cx="500066" cy="500066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flipV="1">
            <a:off x="1785918" y="3071810"/>
            <a:ext cx="642942" cy="35719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3214678" y="3071810"/>
            <a:ext cx="642942" cy="357190"/>
          </a:xfrm>
          <a:prstGeom prst="line">
            <a:avLst/>
          </a:prstGeom>
          <a:ln w="28575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86314" y="3000372"/>
            <a:ext cx="714380" cy="50006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 rot="5400000" flipH="1" flipV="1">
            <a:off x="6965570" y="3392884"/>
            <a:ext cx="928694" cy="794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 flipH="1" flipV="1">
            <a:off x="5786446" y="3000372"/>
            <a:ext cx="714380" cy="158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16200000" flipH="1">
            <a:off x="6786578" y="2285992"/>
            <a:ext cx="642942" cy="642942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6143636" y="2285992"/>
            <a:ext cx="642942" cy="35719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16200000" flipH="1">
            <a:off x="6107917" y="3393281"/>
            <a:ext cx="857256" cy="785818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6929454" y="3857628"/>
            <a:ext cx="500066" cy="357190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Прямоугольник 37"/>
          <p:cNvSpPr/>
          <p:nvPr/>
        </p:nvSpPr>
        <p:spPr>
          <a:xfrm>
            <a:off x="1136564" y="3357562"/>
            <a:ext cx="333746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000" b="1" cap="none" spc="50" dirty="0" smtClean="0">
                <a:ln w="11430"/>
                <a:solidFill>
                  <a:srgbClr val="C00000"/>
                </a:solidFill>
              </a:rPr>
              <a:t>1</a:t>
            </a:r>
            <a:endParaRPr lang="ru-RU" sz="2000" b="1" cap="none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2851877" y="3357562"/>
            <a:ext cx="31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C00000"/>
                </a:solidFill>
              </a:rPr>
              <a:t>2</a:t>
            </a:r>
            <a:endParaRPr lang="ru-RU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4566389" y="3286124"/>
            <a:ext cx="31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C00000"/>
                </a:solidFill>
              </a:rPr>
              <a:t>3</a:t>
            </a:r>
            <a:endParaRPr lang="ru-RU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6709529" y="2928934"/>
            <a:ext cx="3193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spc="50" dirty="0" smtClean="0">
                <a:ln w="11430"/>
                <a:solidFill>
                  <a:srgbClr val="C00000"/>
                </a:solidFill>
              </a:rPr>
              <a:t>4</a:t>
            </a:r>
            <a:endParaRPr lang="ru-RU" b="1" spc="50" dirty="0">
              <a:ln w="11430"/>
              <a:solidFill>
                <a:srgbClr val="C00000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107504" y="435944"/>
            <a:ext cx="88222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Найдите ломаные линии. </a:t>
            </a:r>
          </a:p>
          <a:p>
            <a:r>
              <a:rPr lang="ru-RU" sz="2400" dirty="0" smtClean="0"/>
              <a:t>Из чего состоит ломаная линия? </a:t>
            </a:r>
          </a:p>
          <a:p>
            <a:r>
              <a:rPr lang="ru-RU" sz="2400" dirty="0" smtClean="0"/>
              <a:t>Сколько в 1-ой ломаной линии звеньев, вершин?</a:t>
            </a:r>
          </a:p>
          <a:p>
            <a:r>
              <a:rPr lang="ru-RU" sz="2400" dirty="0" smtClean="0"/>
              <a:t>Сколько в 4-ой ломаной линии звеньев, вершин?</a:t>
            </a:r>
          </a:p>
          <a:p>
            <a:r>
              <a:rPr lang="ru-RU" sz="2400" dirty="0" smtClean="0"/>
              <a:t>А что такое ломаная линия? 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51520" y="4857760"/>
            <a:ext cx="86781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rgbClr val="C00000"/>
                </a:solidFill>
              </a:rPr>
              <a:t>Ломаная линия </a:t>
            </a:r>
            <a:r>
              <a:rPr lang="ru-RU" sz="2800" dirty="0" smtClean="0"/>
              <a:t>– это линия, которая состоит </a:t>
            </a:r>
          </a:p>
          <a:p>
            <a:pPr algn="ctr"/>
            <a:r>
              <a:rPr lang="ru-RU" sz="2800" dirty="0" smtClean="0"/>
              <a:t>из отрезков, не лежащих на одной прямой.</a:t>
            </a:r>
          </a:p>
        </p:txBody>
      </p:sp>
    </p:spTree>
    <p:extLst>
      <p:ext uri="{BB962C8B-B14F-4D97-AF65-F5344CB8AC3E}">
        <p14:creationId xmlns:p14="http://schemas.microsoft.com/office/powerpoint/2010/main" val="2456376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8596" y="3643314"/>
            <a:ext cx="1857388" cy="1714512"/>
          </a:xfrm>
          <a:prstGeom prst="rect">
            <a:avLst/>
          </a:prstGeom>
          <a:ln w="28575">
            <a:solidFill>
              <a:srgbClr val="99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357158" y="1928802"/>
            <a:ext cx="2000264" cy="1714512"/>
          </a:xfrm>
          <a:prstGeom prst="triangle">
            <a:avLst/>
          </a:prstGeom>
          <a:ln w="28575">
            <a:solidFill>
              <a:srgbClr val="99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Блок-схема: память с прямым доступом 3"/>
          <p:cNvSpPr/>
          <p:nvPr/>
        </p:nvSpPr>
        <p:spPr>
          <a:xfrm rot="16200000">
            <a:off x="3857620" y="1714488"/>
            <a:ext cx="1214446" cy="1500198"/>
          </a:xfrm>
          <a:prstGeom prst="flowChartMagneticDrum">
            <a:avLst/>
          </a:prstGeom>
          <a:ln w="28575">
            <a:solidFill>
              <a:srgbClr val="0070C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Блок-схема: магнитный диск 4"/>
          <p:cNvSpPr/>
          <p:nvPr/>
        </p:nvSpPr>
        <p:spPr>
          <a:xfrm>
            <a:off x="6286512" y="6215082"/>
            <a:ext cx="2357454" cy="255458"/>
          </a:xfrm>
          <a:prstGeom prst="flowChartMagneticDisk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ln>
                <a:solidFill>
                  <a:srgbClr val="FF0000"/>
                </a:solidFill>
              </a:ln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rot="5400000">
            <a:off x="6858810" y="5642784"/>
            <a:ext cx="1143008" cy="158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Равнобедренный треугольник 11"/>
          <p:cNvSpPr/>
          <p:nvPr/>
        </p:nvSpPr>
        <p:spPr>
          <a:xfrm>
            <a:off x="6286512" y="3714752"/>
            <a:ext cx="2143140" cy="1357322"/>
          </a:xfrm>
          <a:prstGeom prst="triangl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500166" y="4214818"/>
            <a:ext cx="642942" cy="1128714"/>
          </a:xfrm>
          <a:prstGeom prst="rect">
            <a:avLst/>
          </a:prstGeom>
          <a:ln w="28575">
            <a:solidFill>
              <a:srgbClr val="99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71472" y="3857628"/>
            <a:ext cx="785818" cy="628648"/>
          </a:xfrm>
          <a:prstGeom prst="rect">
            <a:avLst/>
          </a:prstGeom>
          <a:ln w="28575">
            <a:solidFill>
              <a:srgbClr val="9933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rot="5400000">
            <a:off x="2357422" y="4857760"/>
            <a:ext cx="571504" cy="57150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10800000">
            <a:off x="2357422" y="5715016"/>
            <a:ext cx="642942" cy="4286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 rot="5400000">
            <a:off x="2464579" y="4393413"/>
            <a:ext cx="928694" cy="158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rot="5400000">
            <a:off x="3000364" y="5572140"/>
            <a:ext cx="571504" cy="5715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rot="10800000" flipV="1">
            <a:off x="2928926" y="3357562"/>
            <a:ext cx="642942" cy="57150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10800000">
            <a:off x="3571868" y="5572140"/>
            <a:ext cx="1071570" cy="42862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rot="10800000" flipV="1">
            <a:off x="3571868" y="3143248"/>
            <a:ext cx="1000132" cy="214314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5400000">
            <a:off x="4643438" y="5429264"/>
            <a:ext cx="571504" cy="57150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 rot="10800000">
            <a:off x="5214942" y="5429264"/>
            <a:ext cx="1000132" cy="85725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436" name="Picture 4" descr="http://img.gawkerassets.com/img/19599ejfpdtdajpg/k-bigpi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0042"/>
            <a:ext cx="2030618" cy="1143008"/>
          </a:xfrm>
          <a:prstGeom prst="rect">
            <a:avLst/>
          </a:prstGeom>
          <a:noFill/>
        </p:spPr>
      </p:pic>
      <p:pic>
        <p:nvPicPr>
          <p:cNvPr id="18438" name="Picture 6" descr="http://worldtopapps.com/images/55da40403ae3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22" y="571480"/>
            <a:ext cx="2214578" cy="1474944"/>
          </a:xfrm>
          <a:prstGeom prst="rect">
            <a:avLst/>
          </a:prstGeom>
          <a:noFill/>
        </p:spPr>
      </p:pic>
      <p:sp>
        <p:nvSpPr>
          <p:cNvPr id="37" name="Прямоугольник 36"/>
          <p:cNvSpPr/>
          <p:nvPr/>
        </p:nvSpPr>
        <p:spPr>
          <a:xfrm>
            <a:off x="428596" y="340647"/>
            <a:ext cx="81437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Как узнать с помощью нитки, какая ломаная линия длиннее?</a:t>
            </a:r>
            <a:endParaRPr lang="ru-RU" sz="2400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1935098" y="961707"/>
            <a:ext cx="513070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/>
              <a:t>Путём наложения и сравнения нитей.</a:t>
            </a:r>
            <a:endParaRPr lang="ru-RU" sz="2400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1691680" y="1308952"/>
            <a:ext cx="5510690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Вывод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: </a:t>
            </a:r>
            <a:r>
              <a:rPr lang="ru-RU" sz="2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красная нитка длиннее.</a:t>
            </a:r>
            <a:endParaRPr lang="ru-RU" sz="2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002812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428604"/>
            <a:ext cx="8568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Каким способом можно точно узнать длину дорожек?</a:t>
            </a:r>
            <a:endParaRPr lang="ru-RU" sz="2400" dirty="0"/>
          </a:p>
        </p:txBody>
      </p:sp>
      <p:pic>
        <p:nvPicPr>
          <p:cNvPr id="20482" name="Picture 2" descr="http://ucheba-city.ru/upload/iblock/84e/84e6905f83e041bc262e4832c02ff75f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9243" y="1484784"/>
            <a:ext cx="3857652" cy="300446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07504" y="5143512"/>
            <a:ext cx="8712968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0000"/>
                </a:solidFill>
              </a:rPr>
              <a:t>Вывод</a:t>
            </a:r>
            <a:r>
              <a:rPr lang="ru-RU" sz="2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:  дорожка от домика до беседки на 1см длиннее, </a:t>
            </a:r>
            <a:r>
              <a:rPr lang="ru-RU" sz="2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</a:rPr>
              <a:t>чем дорожка от домика до колодца.</a:t>
            </a:r>
            <a:endParaRPr lang="ru-RU" sz="2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48472" y="170080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Измерить длину каждого звена и сложить их. Полученная величина и будет длиной всей дорожки.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05971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6588" t="19167" r="22460" b="6250"/>
          <a:stretch/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145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сность">
  <a:themeElements>
    <a:clrScheme name="Серая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122</TotalTime>
  <Words>231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Ясность</vt:lpstr>
      <vt:lpstr>«Длина ломаной»</vt:lpstr>
      <vt:lpstr>Устный счёт</vt:lpstr>
      <vt:lpstr>Устный счёт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«Длина ломаной»</dc:title>
  <dc:creator>ирина</dc:creator>
  <cp:lastModifiedBy>ирина</cp:lastModifiedBy>
  <cp:revision>20</cp:revision>
  <dcterms:created xsi:type="dcterms:W3CDTF">2019-10-06T11:47:59Z</dcterms:created>
  <dcterms:modified xsi:type="dcterms:W3CDTF">2020-05-17T06:43:14Z</dcterms:modified>
</cp:coreProperties>
</file>